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58" r:id="rId2"/>
    <p:sldId id="259" r:id="rId3"/>
    <p:sldId id="260" r:id="rId4"/>
    <p:sldId id="261" r:id="rId5"/>
    <p:sldId id="262" r:id="rId6"/>
    <p:sldId id="263" r:id="rId7"/>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6" d="100"/>
          <a:sy n="86" d="100"/>
        </p:scale>
        <p:origin x="56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rika Bánkuti Østergaard" userId="af89afee-ff42-4fa0-9f32-242e0abd4946" providerId="ADAL" clId="{BC6953BA-BD4F-4007-BF8A-B316BA25B8E5}"/>
    <pc:docChg chg="delSld">
      <pc:chgData name="Erika Bánkuti Østergaard" userId="af89afee-ff42-4fa0-9f32-242e0abd4946" providerId="ADAL" clId="{BC6953BA-BD4F-4007-BF8A-B316BA25B8E5}" dt="2021-03-22T12:06:31.587" v="0" actId="47"/>
      <pc:docMkLst>
        <pc:docMk/>
      </pc:docMkLst>
      <pc:sldChg chg="del">
        <pc:chgData name="Erika Bánkuti Østergaard" userId="af89afee-ff42-4fa0-9f32-242e0abd4946" providerId="ADAL" clId="{BC6953BA-BD4F-4007-BF8A-B316BA25B8E5}" dt="2021-03-22T12:06:31.587" v="0" actId="47"/>
        <pc:sldMkLst>
          <pc:docMk/>
          <pc:sldMk cId="3154217782" sldId="257"/>
        </pc:sldMkLst>
      </pc:sldChg>
    </pc:docChg>
  </pc:docChgLst>
  <pc:docChgLst>
    <pc:chgData name="Erika Bánkuti Østergaard" userId="af89afee-ff42-4fa0-9f32-242e0abd4946" providerId="ADAL" clId="{B58034FE-C0DE-4B13-A715-48E7DA52210A}"/>
    <pc:docChg chg="custSel addSld delSld modSld">
      <pc:chgData name="Erika Bánkuti Østergaard" userId="af89afee-ff42-4fa0-9f32-242e0abd4946" providerId="ADAL" clId="{B58034FE-C0DE-4B13-A715-48E7DA52210A}" dt="2019-06-11T18:43:46.579" v="6" actId="2696"/>
      <pc:docMkLst>
        <pc:docMk/>
      </pc:docMkLst>
      <pc:sldChg chg="add del">
        <pc:chgData name="Erika Bánkuti Østergaard" userId="af89afee-ff42-4fa0-9f32-242e0abd4946" providerId="ADAL" clId="{B58034FE-C0DE-4B13-A715-48E7DA52210A}" dt="2019-06-11T18:43:46.486" v="1" actId="2696"/>
        <pc:sldMkLst>
          <pc:docMk/>
          <pc:sldMk cId="3753483171" sldId="264"/>
        </pc:sldMkLst>
      </pc:sldChg>
      <pc:sldChg chg="add del">
        <pc:chgData name="Erika Bánkuti Østergaard" userId="af89afee-ff42-4fa0-9f32-242e0abd4946" providerId="ADAL" clId="{B58034FE-C0DE-4B13-A715-48E7DA52210A}" dt="2019-06-11T18:43:46.517" v="2" actId="2696"/>
        <pc:sldMkLst>
          <pc:docMk/>
          <pc:sldMk cId="3543202391" sldId="265"/>
        </pc:sldMkLst>
      </pc:sldChg>
      <pc:sldChg chg="add del">
        <pc:chgData name="Erika Bánkuti Østergaard" userId="af89afee-ff42-4fa0-9f32-242e0abd4946" providerId="ADAL" clId="{B58034FE-C0DE-4B13-A715-48E7DA52210A}" dt="2019-06-11T18:43:46.532" v="3" actId="2696"/>
        <pc:sldMkLst>
          <pc:docMk/>
          <pc:sldMk cId="2172357449" sldId="266"/>
        </pc:sldMkLst>
      </pc:sldChg>
      <pc:sldChg chg="add del">
        <pc:chgData name="Erika Bánkuti Østergaard" userId="af89afee-ff42-4fa0-9f32-242e0abd4946" providerId="ADAL" clId="{B58034FE-C0DE-4B13-A715-48E7DA52210A}" dt="2019-06-11T18:43:46.548" v="4" actId="2696"/>
        <pc:sldMkLst>
          <pc:docMk/>
          <pc:sldMk cId="419836374" sldId="267"/>
        </pc:sldMkLst>
      </pc:sldChg>
      <pc:sldChg chg="add del">
        <pc:chgData name="Erika Bánkuti Østergaard" userId="af89afee-ff42-4fa0-9f32-242e0abd4946" providerId="ADAL" clId="{B58034FE-C0DE-4B13-A715-48E7DA52210A}" dt="2019-06-11T18:43:46.564" v="5" actId="2696"/>
        <pc:sldMkLst>
          <pc:docMk/>
          <pc:sldMk cId="2288122635" sldId="268"/>
        </pc:sldMkLst>
      </pc:sldChg>
      <pc:sldChg chg="add del">
        <pc:chgData name="Erika Bánkuti Østergaard" userId="af89afee-ff42-4fa0-9f32-242e0abd4946" providerId="ADAL" clId="{B58034FE-C0DE-4B13-A715-48E7DA52210A}" dt="2019-06-11T18:43:46.579" v="6" actId="2696"/>
        <pc:sldMkLst>
          <pc:docMk/>
          <pc:sldMk cId="925274139" sldId="26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1CDEBC-89FD-4EC0-BD5B-97BCDE5AC061}" type="datetimeFigureOut">
              <a:rPr lang="da-DK" smtClean="0"/>
              <a:t>22-03-2021</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A0F613-63E7-439B-910C-419B5CE5F43D}" type="slidenum">
              <a:rPr lang="da-DK" smtClean="0"/>
              <a:t>‹nr.›</a:t>
            </a:fld>
            <a:endParaRPr lang="da-DK"/>
          </a:p>
        </p:txBody>
      </p:sp>
    </p:spTree>
    <p:extLst>
      <p:ext uri="{BB962C8B-B14F-4D97-AF65-F5344CB8AC3E}">
        <p14:creationId xmlns:p14="http://schemas.microsoft.com/office/powerpoint/2010/main" val="2915977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danmarkshistorien.dk/perioder/det-unge-demokrati-1848-1901/treaarskrigen-1848-50-1-slesvigske-krig/"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http://www.his2rie.dk/index.php?id=3143</a:t>
            </a:r>
          </a:p>
          <a:p>
            <a:r>
              <a:rPr lang="da-DK" sz="1100" dirty="0"/>
              <a:t>I den historiske billedanalyse skal billederne ikke alene læses som udtryk for forskellige opfattelser i tiden men også som vidnesbyrd om historiske tilstande og begivenheder. </a:t>
            </a:r>
          </a:p>
          <a:p>
            <a:r>
              <a:rPr lang="da-DK" sz="1100" dirty="0"/>
              <a:t> </a:t>
            </a:r>
          </a:p>
          <a:p>
            <a:r>
              <a:rPr lang="da-DK" sz="1100" b="1" dirty="0"/>
              <a:t>Forslag til billedgennemgang</a:t>
            </a:r>
            <a:br>
              <a:rPr lang="da-DK" sz="1100" b="1" dirty="0"/>
            </a:br>
            <a:r>
              <a:rPr lang="da-DK" sz="1100" dirty="0"/>
              <a:t>Når man arbejder med billeder er opgaven dels at analysere billedmagerens beretning eller budskab, dels at afdække den historiske virkelighed eller ideologi, der sætter sig igennem så at sige bag ryggen af billedmageren. Man kan da lade sig inspirere af følgende fremgangsmåde, hvor man først ser på helhedsindtrykket og derefter går nærmere ind på billedets enkeltdele.</a:t>
            </a:r>
            <a:br>
              <a:rPr lang="da-DK" sz="1100" dirty="0"/>
            </a:br>
            <a:br>
              <a:rPr lang="da-DK" sz="1100" dirty="0"/>
            </a:br>
            <a:r>
              <a:rPr lang="da-DK" sz="1100" dirty="0"/>
              <a:t>1. </a:t>
            </a:r>
            <a:r>
              <a:rPr lang="da-DK" sz="1100" i="1" dirty="0"/>
              <a:t>Helhedsindtryk</a:t>
            </a:r>
            <a:br>
              <a:rPr lang="da-DK" sz="1100" dirty="0"/>
            </a:br>
            <a:r>
              <a:rPr lang="da-DK" sz="1100" dirty="0"/>
              <a:t>Denne fase drejer sig om det umiddelbare indtryk, man får ved at se på billedet.</a:t>
            </a:r>
            <a:br>
              <a:rPr lang="da-DK" sz="1100" dirty="0"/>
            </a:br>
            <a:r>
              <a:rPr lang="da-DK" sz="1100" dirty="0"/>
              <a:t>- Hvad er det for en slags billede? </a:t>
            </a:r>
          </a:p>
          <a:p>
            <a:r>
              <a:rPr lang="da-DK" sz="1100" dirty="0"/>
              <a:t>- Hvilken genre eller type tilhører det? </a:t>
            </a:r>
          </a:p>
          <a:p>
            <a:r>
              <a:rPr lang="da-DK" sz="1100" dirty="0"/>
              <a:t>- Hvad forestiller billedet? Hvad er dets motiv? Hvilke situationer, handlinger og problemer drejer det sig om? Er det et autentisk eller iscenesat billede? </a:t>
            </a:r>
          </a:p>
          <a:p>
            <a:r>
              <a:rPr lang="da-DK" sz="1100" dirty="0"/>
              <a:t>- Hvem er afsender, hvem har oprindeligt været modtagere og hvad har formålet været?</a:t>
            </a:r>
            <a:br>
              <a:rPr lang="da-DK" sz="1100" dirty="0"/>
            </a:br>
            <a:br>
              <a:rPr lang="da-DK" sz="1100" dirty="0"/>
            </a:br>
            <a:r>
              <a:rPr lang="da-DK" sz="1100" dirty="0"/>
              <a:t>2. </a:t>
            </a:r>
            <a:r>
              <a:rPr lang="da-DK" sz="1100" i="1" dirty="0"/>
              <a:t>Analyse</a:t>
            </a:r>
            <a:br>
              <a:rPr lang="da-DK" sz="1100" dirty="0"/>
            </a:br>
            <a:r>
              <a:rPr lang="da-DK" sz="1100" dirty="0"/>
              <a:t>I denne fase går man nærmere ind på billedets enkeltdele for så præcist som muligt at kunne fastlægge billedets beretning. Man skiller betydningselementerne fra hinanden for at kunne undersøge dem nærmere.</a:t>
            </a:r>
            <a:br>
              <a:rPr lang="da-DK" sz="1100" dirty="0"/>
            </a:br>
            <a:r>
              <a:rPr lang="da-DK" sz="1100" dirty="0"/>
              <a:t>- Beskriv eventuelle personers kropssprog og hvordan de er placeret i forhold til hinanden. Hvad siger disse forhold om personernes følelser, holdninger og hensigter?</a:t>
            </a:r>
            <a:br>
              <a:rPr lang="da-DK" sz="1100" dirty="0"/>
            </a:br>
            <a:r>
              <a:rPr lang="da-DK" sz="1100" dirty="0"/>
              <a:t>- Beskriv brugen af ting og symboler. Overvej om der i de enkelte billedelementer ud over grundbetydningen også ligger en bibetydning. (Et ur er f.eks. ikke altid kun et ur, det kan også være et symbol på tidens gang, døden og at alt er forgængeligt).</a:t>
            </a:r>
            <a:br>
              <a:rPr lang="da-DK" sz="1100" dirty="0"/>
            </a:br>
            <a:r>
              <a:rPr lang="da-DK" sz="1100" dirty="0"/>
              <a:t>- Beskriv billedets former og farver. Hvordan er dets komposition, beskæring og balance? (Nogle billeder er opbygget symmetrisk, således at midterfeltet fremhæves på det øvriges bekostning. Derved formidles ro og orden, men det kan også virke lidt stift og kedeligt. Rykkes det centrale felt lidt til en af siderne, bliver der straks mere spænding og bevægelse i billedet). </a:t>
            </a:r>
            <a:br>
              <a:rPr lang="da-DK" sz="1100" dirty="0"/>
            </a:br>
            <a:r>
              <a:rPr lang="da-DK" sz="1100" dirty="0"/>
              <a:t>- Beskriv billedets rumvirkning (forgrund, mellemgrund, baggrund). Er der rumlige fortegnelser eller rumopløsning?</a:t>
            </a:r>
            <a:br>
              <a:rPr lang="da-DK" sz="1100" dirty="0"/>
            </a:br>
            <a:r>
              <a:rPr lang="da-DK" sz="1100" dirty="0"/>
              <a:t>- Hvilket perspektiv og synsvinkel er benyttet? Er det set nedefra i frøperspektiv, lige for i normalperspektiv eller oppefra i fugleperspektiv? (Gengivelse i normalperspektiv virker almindeligvis neutralt mens enten fugle- eller frøperspektivet ofte har en symbolsk betydning). </a:t>
            </a:r>
            <a:br>
              <a:rPr lang="da-DK" sz="1100" dirty="0"/>
            </a:br>
            <a:r>
              <a:rPr lang="da-DK" sz="1100" dirty="0"/>
              <a:t>- Hvorledes er bevægelsen i billedet? Hvilke linjer dominerer? (Vandrette og lodrette </a:t>
            </a:r>
            <a:r>
              <a:rPr lang="da-DK" sz="1100" dirty="0" err="1"/>
              <a:t>linier</a:t>
            </a:r>
            <a:r>
              <a:rPr lang="da-DK" sz="1100" dirty="0"/>
              <a:t> giver relativ ro, mens skrå </a:t>
            </a:r>
            <a:r>
              <a:rPr lang="da-DK" sz="1100" dirty="0" err="1"/>
              <a:t>linier</a:t>
            </a:r>
            <a:r>
              <a:rPr lang="da-DK" sz="1100" dirty="0"/>
              <a:t> skaber uro og bevægelse).</a:t>
            </a:r>
            <a:br>
              <a:rPr lang="da-DK" sz="1100" dirty="0"/>
            </a:br>
            <a:r>
              <a:rPr lang="da-DK" sz="1100" dirty="0"/>
              <a:t>- Hvorledes er lys- og farvevirkningerne? Er der anvendt farvesymbolik eller er farven og/eller lyset brugt til at fremhæve særlige dele af billedet?</a:t>
            </a:r>
            <a:br>
              <a:rPr lang="da-DK" sz="1100" dirty="0"/>
            </a:br>
            <a:br>
              <a:rPr lang="da-DK" sz="1100" dirty="0"/>
            </a:br>
            <a:r>
              <a:rPr lang="da-DK" sz="1100" dirty="0"/>
              <a:t>3. </a:t>
            </a:r>
            <a:r>
              <a:rPr lang="da-DK" sz="1100" i="1" dirty="0"/>
              <a:t>Fortolkning</a:t>
            </a:r>
            <a:br>
              <a:rPr lang="da-DK" sz="1100" i="1" dirty="0"/>
            </a:br>
            <a:r>
              <a:rPr lang="da-DK" sz="1100" dirty="0"/>
              <a:t>Her gælder der om at samle der resultater, der kom frem via analysen af billedets enkeltdele, således at det umiddelbare helhedsindtryk kan blive til en egentlig helhedsforståelse af billedets beretning eller budskab. </a:t>
            </a:r>
            <a:br>
              <a:rPr lang="da-DK" sz="1100" dirty="0"/>
            </a:br>
            <a:r>
              <a:rPr lang="da-DK" sz="1100" dirty="0"/>
              <a:t>- Find de overordnede modsætninger eller paralleller i billedet</a:t>
            </a:r>
            <a:br>
              <a:rPr lang="da-DK" sz="1100" dirty="0"/>
            </a:br>
            <a:r>
              <a:rPr lang="da-DK" sz="1100" dirty="0"/>
              <a:t>- Hvilken stemning eller holdning dominerer?</a:t>
            </a:r>
            <a:br>
              <a:rPr lang="da-DK" sz="1100" dirty="0"/>
            </a:br>
            <a:r>
              <a:rPr lang="da-DK" sz="1100" dirty="0"/>
              <a:t>- Prøv på baggrund af billedets grundlæggende værdisystem at give et forslag til, hvad billedets beretning og/eller budskab er. Hvad har billedmageren villet sige med sit billede. (I nogle billedtyper som. f.eks. politiske </a:t>
            </a:r>
            <a:r>
              <a:rPr lang="da-DK" sz="1100" dirty="0" err="1"/>
              <a:t>karrarikaturtegninger</a:t>
            </a:r>
            <a:r>
              <a:rPr lang="da-DK" sz="1100" dirty="0"/>
              <a:t> er budskabet ret entydigt. Andre billeder er flertydige enten fordi vi ikke kender nok til datidens symbolbrug, eller fordi billedmageren har søgt “objektivt” at registrerer virkeligheden. Men en dyberegående analyse vil ofte kunne afsløre, at selv billeder, der fremstår som objektive, er udtryk for en bestemt afsenderhensigt).</a:t>
            </a:r>
            <a:br>
              <a:rPr lang="da-DK" sz="1100" dirty="0"/>
            </a:br>
            <a:br>
              <a:rPr lang="da-DK" sz="1100" dirty="0"/>
            </a:br>
            <a:r>
              <a:rPr lang="da-DK" sz="1100" dirty="0"/>
              <a:t>4. </a:t>
            </a:r>
            <a:r>
              <a:rPr lang="da-DK" sz="1100" i="1" dirty="0"/>
              <a:t>Historisk sammenhæng/ideologi</a:t>
            </a:r>
            <a:br>
              <a:rPr lang="da-DK" sz="1100" i="1" dirty="0"/>
            </a:br>
            <a:r>
              <a:rPr lang="da-DK" sz="1100" dirty="0"/>
              <a:t>På dette plan anvendes billedet hovedsageligt som levn, som en del af den fortidige virkelighed. Man skal bestemme den menneske- og samfundsopfattelse, der ligger bag det billedmæssige udtryk og placere billedet i forhold til andre kilder og dermed i forhold til den historiske virkelighed.</a:t>
            </a:r>
            <a:br>
              <a:rPr lang="da-DK" sz="1100" dirty="0"/>
            </a:br>
            <a:r>
              <a:rPr lang="da-DK" sz="1100" dirty="0"/>
              <a:t>- Hvilke oplysninger, værdiforestillinger og holdninger kan udledes af billedet? </a:t>
            </a:r>
            <a:br>
              <a:rPr lang="da-DK" sz="1100" dirty="0"/>
            </a:br>
            <a:r>
              <a:rPr lang="da-DK" sz="1100" dirty="0"/>
              <a:t>- Hvordan forholder billedet sig til sin samtid? Bekræfter det tendenser i tiden, eller er det tværtimod et opgør med den herskende opfattelse?</a:t>
            </a:r>
          </a:p>
          <a:p>
            <a:endParaRPr lang="da-DK" sz="1100" dirty="0"/>
          </a:p>
        </p:txBody>
      </p:sp>
      <p:sp>
        <p:nvSpPr>
          <p:cNvPr id="4" name="Pladsholder til diasnummer 3"/>
          <p:cNvSpPr>
            <a:spLocks noGrp="1"/>
          </p:cNvSpPr>
          <p:nvPr>
            <p:ph type="sldNum" sz="quarter" idx="10"/>
          </p:nvPr>
        </p:nvSpPr>
        <p:spPr/>
        <p:txBody>
          <a:bodyPr/>
          <a:lstStyle/>
          <a:p>
            <a:fld id="{144F671A-5588-43B4-B080-F315EDE2BC01}" type="slidenum">
              <a:rPr lang="da-DK" smtClean="0"/>
              <a:t>1</a:t>
            </a:fld>
            <a:endParaRPr lang="da-DK"/>
          </a:p>
        </p:txBody>
      </p:sp>
    </p:spTree>
    <p:extLst>
      <p:ext uri="{BB962C8B-B14F-4D97-AF65-F5344CB8AC3E}">
        <p14:creationId xmlns:p14="http://schemas.microsoft.com/office/powerpoint/2010/main" val="33177006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indent="0">
              <a:buNone/>
            </a:pPr>
            <a:endParaRPr lang="da-DK" baseline="0" dirty="0"/>
          </a:p>
        </p:txBody>
      </p:sp>
      <p:sp>
        <p:nvSpPr>
          <p:cNvPr id="4" name="Pladsholder til diasnummer 3"/>
          <p:cNvSpPr>
            <a:spLocks noGrp="1"/>
          </p:cNvSpPr>
          <p:nvPr>
            <p:ph type="sldNum" sz="quarter" idx="10"/>
          </p:nvPr>
        </p:nvSpPr>
        <p:spPr/>
        <p:txBody>
          <a:bodyPr/>
          <a:lstStyle/>
          <a:p>
            <a:fld id="{144F671A-5588-43B4-B080-F315EDE2BC01}" type="slidenum">
              <a:rPr lang="da-DK" smtClean="0"/>
              <a:t>2</a:t>
            </a:fld>
            <a:endParaRPr lang="da-DK"/>
          </a:p>
        </p:txBody>
      </p:sp>
    </p:spTree>
    <p:extLst>
      <p:ext uri="{BB962C8B-B14F-4D97-AF65-F5344CB8AC3E}">
        <p14:creationId xmlns:p14="http://schemas.microsoft.com/office/powerpoint/2010/main" val="3759989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kern="1200" dirty="0">
                <a:solidFill>
                  <a:schemeClr val="tx1"/>
                </a:solidFill>
                <a:latin typeface="+mn-lt"/>
                <a:ea typeface="+mn-ea"/>
                <a:cs typeface="+mn-cs"/>
              </a:rPr>
              <a:t>Overvej om der i de enkelte billedelementer ud over grundbetydningen også ligger en bibetydning. (En rose er fx ikke altid kun en rose, den kan også være et symbol på kærligheden).</a:t>
            </a: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kern="1200" dirty="0">
                <a:solidFill>
                  <a:schemeClr val="tx1"/>
                </a:solidFill>
                <a:latin typeface="+mn-lt"/>
                <a:ea typeface="+mn-ea"/>
                <a:cs typeface="+mn-cs"/>
              </a:rPr>
              <a:t>Nogle billeder er opbygget </a:t>
            </a:r>
            <a:r>
              <a:rPr lang="da-DK" sz="1200" b="1" kern="1200" dirty="0">
                <a:solidFill>
                  <a:schemeClr val="tx1"/>
                </a:solidFill>
                <a:latin typeface="+mn-lt"/>
                <a:ea typeface="+mn-ea"/>
                <a:cs typeface="+mn-cs"/>
              </a:rPr>
              <a:t>symmetrisk</a:t>
            </a:r>
            <a:r>
              <a:rPr lang="da-DK" sz="1200" kern="1200" dirty="0">
                <a:solidFill>
                  <a:schemeClr val="tx1"/>
                </a:solidFill>
                <a:latin typeface="+mn-lt"/>
                <a:ea typeface="+mn-ea"/>
                <a:cs typeface="+mn-cs"/>
              </a:rPr>
              <a:t> således at midterfeltet fremhæves på det øvriges bekostning. Derved formidles </a:t>
            </a:r>
            <a:r>
              <a:rPr lang="da-DK" sz="1200" b="1" kern="1200" dirty="0">
                <a:solidFill>
                  <a:schemeClr val="tx1"/>
                </a:solidFill>
                <a:latin typeface="+mn-lt"/>
                <a:ea typeface="+mn-ea"/>
                <a:cs typeface="+mn-cs"/>
              </a:rPr>
              <a:t>ro og orden</a:t>
            </a:r>
            <a:r>
              <a:rPr lang="da-DK" sz="1200" kern="1200" dirty="0">
                <a:solidFill>
                  <a:schemeClr val="tx1"/>
                </a:solidFill>
                <a:latin typeface="+mn-lt"/>
                <a:ea typeface="+mn-ea"/>
                <a:cs typeface="+mn-cs"/>
              </a:rPr>
              <a:t>, men det kan også virke lidt </a:t>
            </a:r>
            <a:r>
              <a:rPr lang="da-DK" sz="1200" b="1" kern="1200" dirty="0">
                <a:solidFill>
                  <a:schemeClr val="tx1"/>
                </a:solidFill>
                <a:latin typeface="+mn-lt"/>
                <a:ea typeface="+mn-ea"/>
                <a:cs typeface="+mn-cs"/>
              </a:rPr>
              <a:t>stift og kedeligt</a:t>
            </a:r>
            <a:r>
              <a:rPr lang="da-DK" sz="1200" kern="1200" dirty="0">
                <a:solidFill>
                  <a:schemeClr val="tx1"/>
                </a:solidFill>
                <a:latin typeface="+mn-lt"/>
                <a:ea typeface="+mn-ea"/>
                <a:cs typeface="+mn-cs"/>
              </a:rPr>
              <a:t>. Rykkes det centrale felt lidt til en af siderne bliver der straks mere spænding og bevægelse i billedet).</a:t>
            </a: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kern="1200" dirty="0">
                <a:solidFill>
                  <a:schemeClr val="tx1"/>
                </a:solidFill>
                <a:latin typeface="+mn-lt"/>
                <a:ea typeface="+mn-ea"/>
                <a:cs typeface="+mn-cs"/>
              </a:rPr>
              <a:t>Vandrette og lodrette</a:t>
            </a:r>
            <a:r>
              <a:rPr lang="da-DK" sz="1200" kern="1200" dirty="0">
                <a:solidFill>
                  <a:schemeClr val="tx1"/>
                </a:solidFill>
                <a:latin typeface="+mn-lt"/>
                <a:ea typeface="+mn-ea"/>
                <a:cs typeface="+mn-cs"/>
              </a:rPr>
              <a:t> linjer giver relativt </a:t>
            </a:r>
            <a:r>
              <a:rPr lang="da-DK" sz="1200" b="1" kern="1200" dirty="0">
                <a:solidFill>
                  <a:schemeClr val="tx1"/>
                </a:solidFill>
                <a:latin typeface="+mn-lt"/>
                <a:ea typeface="+mn-ea"/>
                <a:cs typeface="+mn-cs"/>
              </a:rPr>
              <a:t>ro</a:t>
            </a:r>
            <a:r>
              <a:rPr lang="da-DK" sz="1200" kern="1200" dirty="0">
                <a:solidFill>
                  <a:schemeClr val="tx1"/>
                </a:solidFill>
                <a:latin typeface="+mn-lt"/>
                <a:ea typeface="+mn-ea"/>
                <a:cs typeface="+mn-cs"/>
              </a:rPr>
              <a:t>, mens skrå linjer skaber uro og bevægelse).</a:t>
            </a:r>
          </a:p>
          <a:p>
            <a:endParaRPr lang="da-DK" dirty="0"/>
          </a:p>
          <a:p>
            <a:endParaRPr lang="da-DK" dirty="0"/>
          </a:p>
        </p:txBody>
      </p:sp>
      <p:sp>
        <p:nvSpPr>
          <p:cNvPr id="4" name="Pladsholder til diasnummer 3"/>
          <p:cNvSpPr>
            <a:spLocks noGrp="1"/>
          </p:cNvSpPr>
          <p:nvPr>
            <p:ph type="sldNum" sz="quarter" idx="10"/>
          </p:nvPr>
        </p:nvSpPr>
        <p:spPr/>
        <p:txBody>
          <a:bodyPr/>
          <a:lstStyle/>
          <a:p>
            <a:fld id="{325C19A4-B4AC-44F0-9AE5-8FFDA943CE6F}" type="slidenum">
              <a:rPr lang="da-DK" smtClean="0"/>
              <a:pPr/>
              <a:t>3</a:t>
            </a:fld>
            <a:endParaRPr lang="da-DK"/>
          </a:p>
        </p:txBody>
      </p:sp>
    </p:spTree>
    <p:extLst>
      <p:ext uri="{BB962C8B-B14F-4D97-AF65-F5344CB8AC3E}">
        <p14:creationId xmlns:p14="http://schemas.microsoft.com/office/powerpoint/2010/main" val="42071443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kern="1200" dirty="0">
                <a:solidFill>
                  <a:schemeClr val="tx1"/>
                </a:solidFill>
                <a:latin typeface="+mn-lt"/>
                <a:ea typeface="+mn-ea"/>
                <a:cs typeface="+mn-cs"/>
              </a:rPr>
              <a:t>Er motivet set nedefra i frøperspektiv, lige for i normalperspektiv eller oppefra i </a:t>
            </a:r>
            <a:r>
              <a:rPr lang="da-DK" sz="1200" b="1" kern="1200" dirty="0">
                <a:solidFill>
                  <a:schemeClr val="tx1"/>
                </a:solidFill>
                <a:latin typeface="+mn-lt"/>
                <a:ea typeface="+mn-ea"/>
                <a:cs typeface="+mn-cs"/>
              </a:rPr>
              <a:t>fugleperspektiv</a:t>
            </a:r>
            <a:r>
              <a:rPr lang="da-DK" sz="1200" kern="1200" dirty="0">
                <a:solidFill>
                  <a:schemeClr val="tx1"/>
                </a:solidFill>
                <a:latin typeface="+mn-lt"/>
                <a:ea typeface="+mn-ea"/>
                <a:cs typeface="+mn-cs"/>
              </a:rPr>
              <a:t>? (Gengivelse i normalperspektiv virker almindeligvis neutralt mens enten fugle- eller frøperspektivet ofte har en symbolsk betydning).</a:t>
            </a:r>
          </a:p>
          <a:p>
            <a:endParaRPr lang="da-DK" dirty="0"/>
          </a:p>
        </p:txBody>
      </p:sp>
      <p:sp>
        <p:nvSpPr>
          <p:cNvPr id="4" name="Pladsholder til diasnummer 3"/>
          <p:cNvSpPr>
            <a:spLocks noGrp="1"/>
          </p:cNvSpPr>
          <p:nvPr>
            <p:ph type="sldNum" sz="quarter" idx="10"/>
          </p:nvPr>
        </p:nvSpPr>
        <p:spPr/>
        <p:txBody>
          <a:bodyPr/>
          <a:lstStyle/>
          <a:p>
            <a:fld id="{325C19A4-B4AC-44F0-9AE5-8FFDA943CE6F}" type="slidenum">
              <a:rPr lang="da-DK" smtClean="0"/>
              <a:pPr/>
              <a:t>4</a:t>
            </a:fld>
            <a:endParaRPr lang="da-DK"/>
          </a:p>
        </p:txBody>
      </p:sp>
    </p:spTree>
    <p:extLst>
      <p:ext uri="{BB962C8B-B14F-4D97-AF65-F5344CB8AC3E}">
        <p14:creationId xmlns:p14="http://schemas.microsoft.com/office/powerpoint/2010/main" val="29549443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200" kern="1200" dirty="0">
                <a:solidFill>
                  <a:schemeClr val="tx1"/>
                </a:solidFill>
                <a:latin typeface="+mn-lt"/>
                <a:ea typeface="+mn-ea"/>
                <a:cs typeface="+mn-cs"/>
              </a:rPr>
              <a:t>Her gælder der om at samle de resultater, der kom frem via analysen af billedets enkeltdele, således at det umiddelbare helhedsindtryk kan blive til en egentlig helhedsforståelse af billedets beretning eller budskab.</a:t>
            </a: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kern="1200" dirty="0">
                <a:solidFill>
                  <a:schemeClr val="tx1"/>
                </a:solidFill>
                <a:latin typeface="+mn-lt"/>
                <a:ea typeface="+mn-ea"/>
                <a:cs typeface="+mn-cs"/>
              </a:rPr>
              <a:t>Hvad har billedmageren villet sige med sit billede. (I nogle billedtyper som fx politiske </a:t>
            </a:r>
            <a:r>
              <a:rPr lang="da-DK" sz="1200" kern="1200" dirty="0" err="1">
                <a:solidFill>
                  <a:schemeClr val="tx1"/>
                </a:solidFill>
                <a:latin typeface="+mn-lt"/>
                <a:ea typeface="+mn-ea"/>
                <a:cs typeface="+mn-cs"/>
              </a:rPr>
              <a:t>karrikatur</a:t>
            </a:r>
            <a:r>
              <a:rPr lang="da-DK" sz="1200" kern="1200" dirty="0">
                <a:solidFill>
                  <a:schemeClr val="tx1"/>
                </a:solidFill>
                <a:latin typeface="+mn-lt"/>
                <a:ea typeface="+mn-ea"/>
                <a:cs typeface="+mn-cs"/>
              </a:rPr>
              <a:t>-tegninger er budskabet ret entydigt. Andre billeder er flertydige enten fordi vi ikke kender nok til datidens symbolbrug eller fordi billedmageren har søgt “objektivt” at registrere virkeligheden. Men en dyberegående analyse vil ofte kunne afsløre, at selv billeder, der fremstår som objektive, er udtryk for en bestemt afsenderhensigt).</a:t>
            </a:r>
          </a:p>
          <a:p>
            <a:endParaRPr lang="da-DK" dirty="0"/>
          </a:p>
        </p:txBody>
      </p:sp>
      <p:sp>
        <p:nvSpPr>
          <p:cNvPr id="4" name="Pladsholder til diasnummer 3"/>
          <p:cNvSpPr>
            <a:spLocks noGrp="1"/>
          </p:cNvSpPr>
          <p:nvPr>
            <p:ph type="sldNum" sz="quarter" idx="10"/>
          </p:nvPr>
        </p:nvSpPr>
        <p:spPr/>
        <p:txBody>
          <a:bodyPr/>
          <a:lstStyle/>
          <a:p>
            <a:fld id="{325C19A4-B4AC-44F0-9AE5-8FFDA943CE6F}" type="slidenum">
              <a:rPr lang="da-DK" smtClean="0"/>
              <a:pPr/>
              <a:t>5</a:t>
            </a:fld>
            <a:endParaRPr lang="da-DK"/>
          </a:p>
        </p:txBody>
      </p:sp>
    </p:spTree>
    <p:extLst>
      <p:ext uri="{BB962C8B-B14F-4D97-AF65-F5344CB8AC3E}">
        <p14:creationId xmlns:p14="http://schemas.microsoft.com/office/powerpoint/2010/main" val="11921772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1848-50</a:t>
            </a:r>
            <a:r>
              <a:rPr lang="da-DK" baseline="0" dirty="0"/>
              <a:t> </a:t>
            </a:r>
            <a:r>
              <a:rPr lang="da-DK" dirty="0"/>
              <a:t>– DK</a:t>
            </a:r>
            <a:r>
              <a:rPr lang="da-DK" baseline="0" dirty="0"/>
              <a:t> - Treårskrigen</a:t>
            </a:r>
            <a:endParaRPr lang="da-DK" dirty="0"/>
          </a:p>
          <a:p>
            <a:r>
              <a:rPr lang="da-DK" sz="1200" kern="1200" dirty="0">
                <a:solidFill>
                  <a:schemeClr val="tx1"/>
                </a:solidFill>
                <a:effectLst/>
                <a:latin typeface="+mn-lt"/>
                <a:ea typeface="+mn-ea"/>
                <a:cs typeface="+mn-cs"/>
                <a:hlinkClick r:id="rId3"/>
              </a:rPr>
              <a:t>http://danmarkshistorien.dk/perioder/det-unge-demokrati-1848-1901/treaarskrigen-1848-50-1-slesvigske-krig/</a:t>
            </a:r>
            <a:r>
              <a:rPr lang="da-DK" sz="1200" kern="1200" dirty="0">
                <a:solidFill>
                  <a:schemeClr val="tx1"/>
                </a:solidFill>
                <a:effectLst/>
                <a:latin typeface="+mn-lt"/>
                <a:ea typeface="+mn-ea"/>
                <a:cs typeface="+mn-cs"/>
              </a:rPr>
              <a:t>&gt; </a:t>
            </a:r>
          </a:p>
          <a:p>
            <a:endParaRPr lang="da-DK" sz="1200" kern="1200" dirty="0">
              <a:solidFill>
                <a:schemeClr val="tx1"/>
              </a:solidFill>
              <a:effectLst/>
              <a:latin typeface="+mn-lt"/>
              <a:ea typeface="+mn-ea"/>
              <a:cs typeface="+mn-cs"/>
            </a:endParaRPr>
          </a:p>
          <a:p>
            <a:r>
              <a:rPr lang="da-DK" sz="1200" kern="1200" dirty="0">
                <a:solidFill>
                  <a:schemeClr val="tx1"/>
                </a:solidFill>
                <a:effectLst/>
                <a:latin typeface="+mn-lt"/>
                <a:ea typeface="+mn-ea"/>
                <a:cs typeface="+mn-cs"/>
              </a:rPr>
              <a:t>1894 – DK? - Provisorieårene 1885-1894</a:t>
            </a:r>
          </a:p>
          <a:p>
            <a:r>
              <a:rPr lang="da-DK" sz="1200" kern="1200" dirty="0">
                <a:solidFill>
                  <a:schemeClr val="tx1"/>
                </a:solidFill>
                <a:effectLst/>
                <a:latin typeface="+mn-lt"/>
                <a:ea typeface="+mn-ea"/>
                <a:cs typeface="+mn-cs"/>
              </a:rPr>
              <a:t>http://danmarkshistorien.dk/leksikon-og-kilder/vis/materiale/provisorieaarene-1885-1894</a:t>
            </a:r>
            <a:r>
              <a:rPr lang="da-DK" sz="1200" kern="1200" baseline="0" dirty="0">
                <a:solidFill>
                  <a:schemeClr val="tx1"/>
                </a:solidFill>
                <a:effectLst/>
                <a:latin typeface="+mn-lt"/>
                <a:ea typeface="+mn-ea"/>
                <a:cs typeface="+mn-cs"/>
              </a:rPr>
              <a:t>    </a:t>
            </a:r>
            <a:endParaRPr lang="da-DK" sz="1200" kern="1200" dirty="0">
              <a:solidFill>
                <a:schemeClr val="tx1"/>
              </a:solidFill>
              <a:effectLst/>
              <a:latin typeface="+mn-lt"/>
              <a:ea typeface="+mn-ea"/>
              <a:cs typeface="+mn-cs"/>
            </a:endParaRPr>
          </a:p>
          <a:p>
            <a:endParaRPr lang="da-DK" dirty="0"/>
          </a:p>
          <a:p>
            <a:endParaRPr lang="da-DK" dirty="0"/>
          </a:p>
        </p:txBody>
      </p:sp>
      <p:sp>
        <p:nvSpPr>
          <p:cNvPr id="4" name="Pladsholder til diasnummer 3"/>
          <p:cNvSpPr>
            <a:spLocks noGrp="1"/>
          </p:cNvSpPr>
          <p:nvPr>
            <p:ph type="sldNum" sz="quarter" idx="10"/>
          </p:nvPr>
        </p:nvSpPr>
        <p:spPr/>
        <p:txBody>
          <a:bodyPr/>
          <a:lstStyle/>
          <a:p>
            <a:fld id="{144F671A-5588-43B4-B080-F315EDE2BC01}" type="slidenum">
              <a:rPr lang="da-DK" smtClean="0"/>
              <a:t>6</a:t>
            </a:fld>
            <a:endParaRPr lang="da-DK"/>
          </a:p>
        </p:txBody>
      </p:sp>
    </p:spTree>
    <p:extLst>
      <p:ext uri="{BB962C8B-B14F-4D97-AF65-F5344CB8AC3E}">
        <p14:creationId xmlns:p14="http://schemas.microsoft.com/office/powerpoint/2010/main" val="7485817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a-DK"/>
              <a:t>Klik for at redigere i master</a:t>
            </a:r>
          </a:p>
        </p:txBody>
      </p:sp>
      <p:sp>
        <p:nvSpPr>
          <p:cNvPr id="3" name="U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i master</a:t>
            </a:r>
          </a:p>
        </p:txBody>
      </p:sp>
      <p:sp>
        <p:nvSpPr>
          <p:cNvPr id="4" name="Pladsholder til dato 3"/>
          <p:cNvSpPr>
            <a:spLocks noGrp="1"/>
          </p:cNvSpPr>
          <p:nvPr>
            <p:ph type="dt" sz="half" idx="10"/>
          </p:nvPr>
        </p:nvSpPr>
        <p:spPr/>
        <p:txBody>
          <a:bodyPr/>
          <a:lstStyle/>
          <a:p>
            <a:fld id="{D841C6E4-8EED-42F2-873E-24E7FA74F266}" type="datetimeFigureOut">
              <a:rPr lang="da-DK" smtClean="0"/>
              <a:t>22-03-2021</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20C0760F-F795-4C5D-9779-93030498F5D4}" type="slidenum">
              <a:rPr lang="da-DK" smtClean="0"/>
              <a:t>‹nr.›</a:t>
            </a:fld>
            <a:endParaRPr lang="da-DK"/>
          </a:p>
        </p:txBody>
      </p:sp>
    </p:spTree>
    <p:extLst>
      <p:ext uri="{BB962C8B-B14F-4D97-AF65-F5344CB8AC3E}">
        <p14:creationId xmlns:p14="http://schemas.microsoft.com/office/powerpoint/2010/main" val="1352139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idx="1"/>
          </p:nvPr>
        </p:nvSpPr>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D841C6E4-8EED-42F2-873E-24E7FA74F266}" type="datetimeFigureOut">
              <a:rPr lang="da-DK" smtClean="0"/>
              <a:t>22-03-2021</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20C0760F-F795-4C5D-9779-93030498F5D4}" type="slidenum">
              <a:rPr lang="da-DK" smtClean="0"/>
              <a:t>‹nr.›</a:t>
            </a:fld>
            <a:endParaRPr lang="da-DK"/>
          </a:p>
        </p:txBody>
      </p:sp>
    </p:spTree>
    <p:extLst>
      <p:ext uri="{BB962C8B-B14F-4D97-AF65-F5344CB8AC3E}">
        <p14:creationId xmlns:p14="http://schemas.microsoft.com/office/powerpoint/2010/main" val="5115740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a-DK"/>
              <a:t>Klik for at redigere i master</a:t>
            </a:r>
          </a:p>
        </p:txBody>
      </p:sp>
      <p:sp>
        <p:nvSpPr>
          <p:cNvPr id="3" name="Pladsholder til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i master</a:t>
            </a:r>
          </a:p>
        </p:txBody>
      </p:sp>
      <p:sp>
        <p:nvSpPr>
          <p:cNvPr id="4" name="Pladsholder til dato 3"/>
          <p:cNvSpPr>
            <a:spLocks noGrp="1"/>
          </p:cNvSpPr>
          <p:nvPr>
            <p:ph type="dt" sz="half" idx="10"/>
          </p:nvPr>
        </p:nvSpPr>
        <p:spPr/>
        <p:txBody>
          <a:bodyPr/>
          <a:lstStyle/>
          <a:p>
            <a:fld id="{D841C6E4-8EED-42F2-873E-24E7FA74F266}" type="datetimeFigureOut">
              <a:rPr lang="da-DK" smtClean="0"/>
              <a:t>22-03-2021</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20C0760F-F795-4C5D-9779-93030498F5D4}" type="slidenum">
              <a:rPr lang="da-DK" smtClean="0"/>
              <a:t>‹nr.›</a:t>
            </a:fld>
            <a:endParaRPr lang="da-DK"/>
          </a:p>
        </p:txBody>
      </p:sp>
    </p:spTree>
    <p:extLst>
      <p:ext uri="{BB962C8B-B14F-4D97-AF65-F5344CB8AC3E}">
        <p14:creationId xmlns:p14="http://schemas.microsoft.com/office/powerpoint/2010/main" val="34708128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sz="half" idx="1"/>
          </p:nvPr>
        </p:nvSpPr>
        <p:spPr>
          <a:xfrm>
            <a:off x="838200" y="1825625"/>
            <a:ext cx="5181600" cy="4351338"/>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p:cNvSpPr>
            <a:spLocks noGrp="1"/>
          </p:cNvSpPr>
          <p:nvPr>
            <p:ph sz="half" idx="2"/>
          </p:nvPr>
        </p:nvSpPr>
        <p:spPr>
          <a:xfrm>
            <a:off x="6172200" y="1825625"/>
            <a:ext cx="5181600" cy="4351338"/>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p:cNvSpPr>
            <a:spLocks noGrp="1"/>
          </p:cNvSpPr>
          <p:nvPr>
            <p:ph type="dt" sz="half" idx="10"/>
          </p:nvPr>
        </p:nvSpPr>
        <p:spPr/>
        <p:txBody>
          <a:bodyPr/>
          <a:lstStyle/>
          <a:p>
            <a:fld id="{D841C6E4-8EED-42F2-873E-24E7FA74F266}" type="datetimeFigureOut">
              <a:rPr lang="da-DK" smtClean="0"/>
              <a:t>22-03-2021</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20C0760F-F795-4C5D-9779-93030498F5D4}" type="slidenum">
              <a:rPr lang="da-DK" smtClean="0"/>
              <a:t>‹nr.›</a:t>
            </a:fld>
            <a:endParaRPr lang="da-DK"/>
          </a:p>
        </p:txBody>
      </p:sp>
    </p:spTree>
    <p:extLst>
      <p:ext uri="{BB962C8B-B14F-4D97-AF65-F5344CB8AC3E}">
        <p14:creationId xmlns:p14="http://schemas.microsoft.com/office/powerpoint/2010/main" val="35525563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a-DK"/>
              <a:t>Klik for at redigere i master</a:t>
            </a:r>
          </a:p>
        </p:txBody>
      </p:sp>
      <p:sp>
        <p:nvSpPr>
          <p:cNvPr id="3" name="Pladsholder til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4" name="Pladsholder til indhold 3"/>
          <p:cNvSpPr>
            <a:spLocks noGrp="1"/>
          </p:cNvSpPr>
          <p:nvPr>
            <p:ph sz="half" idx="2"/>
          </p:nvPr>
        </p:nvSpPr>
        <p:spPr>
          <a:xfrm>
            <a:off x="839788" y="2505075"/>
            <a:ext cx="5157787" cy="3684588"/>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6" name="Pladsholder til indhold 5"/>
          <p:cNvSpPr>
            <a:spLocks noGrp="1"/>
          </p:cNvSpPr>
          <p:nvPr>
            <p:ph sz="quarter" idx="4"/>
          </p:nvPr>
        </p:nvSpPr>
        <p:spPr>
          <a:xfrm>
            <a:off x="6172200" y="2505075"/>
            <a:ext cx="5183188" cy="3684588"/>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p:cNvSpPr>
            <a:spLocks noGrp="1"/>
          </p:cNvSpPr>
          <p:nvPr>
            <p:ph type="dt" sz="half" idx="10"/>
          </p:nvPr>
        </p:nvSpPr>
        <p:spPr/>
        <p:txBody>
          <a:bodyPr/>
          <a:lstStyle/>
          <a:p>
            <a:fld id="{D841C6E4-8EED-42F2-873E-24E7FA74F266}" type="datetimeFigureOut">
              <a:rPr lang="da-DK" smtClean="0"/>
              <a:t>22-03-2021</a:t>
            </a:fld>
            <a:endParaRPr lang="da-DK"/>
          </a:p>
        </p:txBody>
      </p:sp>
      <p:sp>
        <p:nvSpPr>
          <p:cNvPr id="8" name="Pladsholder til sidefod 7"/>
          <p:cNvSpPr>
            <a:spLocks noGrp="1"/>
          </p:cNvSpPr>
          <p:nvPr>
            <p:ph type="ftr" sz="quarter" idx="11"/>
          </p:nvPr>
        </p:nvSpPr>
        <p:spPr/>
        <p:txBody>
          <a:bodyPr/>
          <a:lstStyle/>
          <a:p>
            <a:endParaRPr lang="da-DK"/>
          </a:p>
        </p:txBody>
      </p:sp>
      <p:sp>
        <p:nvSpPr>
          <p:cNvPr id="9" name="Pladsholder til slidenummer 8"/>
          <p:cNvSpPr>
            <a:spLocks noGrp="1"/>
          </p:cNvSpPr>
          <p:nvPr>
            <p:ph type="sldNum" sz="quarter" idx="12"/>
          </p:nvPr>
        </p:nvSpPr>
        <p:spPr/>
        <p:txBody>
          <a:bodyPr/>
          <a:lstStyle/>
          <a:p>
            <a:fld id="{20C0760F-F795-4C5D-9779-93030498F5D4}" type="slidenum">
              <a:rPr lang="da-DK" smtClean="0"/>
              <a:t>‹nr.›</a:t>
            </a:fld>
            <a:endParaRPr lang="da-DK"/>
          </a:p>
        </p:txBody>
      </p:sp>
    </p:spTree>
    <p:extLst>
      <p:ext uri="{BB962C8B-B14F-4D97-AF65-F5344CB8AC3E}">
        <p14:creationId xmlns:p14="http://schemas.microsoft.com/office/powerpoint/2010/main" val="41333147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dato 2"/>
          <p:cNvSpPr>
            <a:spLocks noGrp="1"/>
          </p:cNvSpPr>
          <p:nvPr>
            <p:ph type="dt" sz="half" idx="10"/>
          </p:nvPr>
        </p:nvSpPr>
        <p:spPr/>
        <p:txBody>
          <a:bodyPr/>
          <a:lstStyle/>
          <a:p>
            <a:fld id="{D841C6E4-8EED-42F2-873E-24E7FA74F266}" type="datetimeFigureOut">
              <a:rPr lang="da-DK" smtClean="0"/>
              <a:t>22-03-2021</a:t>
            </a:fld>
            <a:endParaRPr lang="da-DK"/>
          </a:p>
        </p:txBody>
      </p:sp>
      <p:sp>
        <p:nvSpPr>
          <p:cNvPr id="4" name="Pladsholder til sidefod 3"/>
          <p:cNvSpPr>
            <a:spLocks noGrp="1"/>
          </p:cNvSpPr>
          <p:nvPr>
            <p:ph type="ftr" sz="quarter" idx="11"/>
          </p:nvPr>
        </p:nvSpPr>
        <p:spPr/>
        <p:txBody>
          <a:bodyPr/>
          <a:lstStyle/>
          <a:p>
            <a:endParaRPr lang="da-DK"/>
          </a:p>
        </p:txBody>
      </p:sp>
      <p:sp>
        <p:nvSpPr>
          <p:cNvPr id="5" name="Pladsholder til slidenummer 4"/>
          <p:cNvSpPr>
            <a:spLocks noGrp="1"/>
          </p:cNvSpPr>
          <p:nvPr>
            <p:ph type="sldNum" sz="quarter" idx="12"/>
          </p:nvPr>
        </p:nvSpPr>
        <p:spPr/>
        <p:txBody>
          <a:bodyPr/>
          <a:lstStyle/>
          <a:p>
            <a:fld id="{20C0760F-F795-4C5D-9779-93030498F5D4}" type="slidenum">
              <a:rPr lang="da-DK" smtClean="0"/>
              <a:t>‹nr.›</a:t>
            </a:fld>
            <a:endParaRPr lang="da-DK"/>
          </a:p>
        </p:txBody>
      </p:sp>
    </p:spTree>
    <p:extLst>
      <p:ext uri="{BB962C8B-B14F-4D97-AF65-F5344CB8AC3E}">
        <p14:creationId xmlns:p14="http://schemas.microsoft.com/office/powerpoint/2010/main" val="23218524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D841C6E4-8EED-42F2-873E-24E7FA74F266}" type="datetimeFigureOut">
              <a:rPr lang="da-DK" smtClean="0"/>
              <a:t>22-03-2021</a:t>
            </a:fld>
            <a:endParaRPr lang="da-DK"/>
          </a:p>
        </p:txBody>
      </p:sp>
      <p:sp>
        <p:nvSpPr>
          <p:cNvPr id="3" name="Pladsholder til sidefod 2"/>
          <p:cNvSpPr>
            <a:spLocks noGrp="1"/>
          </p:cNvSpPr>
          <p:nvPr>
            <p:ph type="ftr" sz="quarter" idx="11"/>
          </p:nvPr>
        </p:nvSpPr>
        <p:spPr/>
        <p:txBody>
          <a:bodyPr/>
          <a:lstStyle/>
          <a:p>
            <a:endParaRPr lang="da-DK"/>
          </a:p>
        </p:txBody>
      </p:sp>
      <p:sp>
        <p:nvSpPr>
          <p:cNvPr id="4" name="Pladsholder til slidenummer 3"/>
          <p:cNvSpPr>
            <a:spLocks noGrp="1"/>
          </p:cNvSpPr>
          <p:nvPr>
            <p:ph type="sldNum" sz="quarter" idx="12"/>
          </p:nvPr>
        </p:nvSpPr>
        <p:spPr/>
        <p:txBody>
          <a:bodyPr/>
          <a:lstStyle/>
          <a:p>
            <a:fld id="{20C0760F-F795-4C5D-9779-93030498F5D4}" type="slidenum">
              <a:rPr lang="da-DK" smtClean="0"/>
              <a:t>‹nr.›</a:t>
            </a:fld>
            <a:endParaRPr lang="da-DK"/>
          </a:p>
        </p:txBody>
      </p:sp>
    </p:spTree>
    <p:extLst>
      <p:ext uri="{BB962C8B-B14F-4D97-AF65-F5344CB8AC3E}">
        <p14:creationId xmlns:p14="http://schemas.microsoft.com/office/powerpoint/2010/main" val="12086038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a:t>Klik for at redigere i master</a:t>
            </a:r>
          </a:p>
        </p:txBody>
      </p:sp>
      <p:sp>
        <p:nvSpPr>
          <p:cNvPr id="3" name="Pladsholder til indhol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i master</a:t>
            </a:r>
          </a:p>
        </p:txBody>
      </p:sp>
      <p:sp>
        <p:nvSpPr>
          <p:cNvPr id="5" name="Pladsholder til dato 4"/>
          <p:cNvSpPr>
            <a:spLocks noGrp="1"/>
          </p:cNvSpPr>
          <p:nvPr>
            <p:ph type="dt" sz="half" idx="10"/>
          </p:nvPr>
        </p:nvSpPr>
        <p:spPr/>
        <p:txBody>
          <a:bodyPr/>
          <a:lstStyle/>
          <a:p>
            <a:fld id="{D841C6E4-8EED-42F2-873E-24E7FA74F266}" type="datetimeFigureOut">
              <a:rPr lang="da-DK" smtClean="0"/>
              <a:t>22-03-2021</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20C0760F-F795-4C5D-9779-93030498F5D4}" type="slidenum">
              <a:rPr lang="da-DK" smtClean="0"/>
              <a:t>‹nr.›</a:t>
            </a:fld>
            <a:endParaRPr lang="da-DK"/>
          </a:p>
        </p:txBody>
      </p:sp>
    </p:spTree>
    <p:extLst>
      <p:ext uri="{BB962C8B-B14F-4D97-AF65-F5344CB8AC3E}">
        <p14:creationId xmlns:p14="http://schemas.microsoft.com/office/powerpoint/2010/main" val="10995060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a:t>Klik for at redigere i master</a:t>
            </a:r>
          </a:p>
        </p:txBody>
      </p:sp>
      <p:sp>
        <p:nvSpPr>
          <p:cNvPr id="3" name="Pladsholder til billed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i master</a:t>
            </a:r>
          </a:p>
        </p:txBody>
      </p:sp>
      <p:sp>
        <p:nvSpPr>
          <p:cNvPr id="5" name="Pladsholder til dato 4"/>
          <p:cNvSpPr>
            <a:spLocks noGrp="1"/>
          </p:cNvSpPr>
          <p:nvPr>
            <p:ph type="dt" sz="half" idx="10"/>
          </p:nvPr>
        </p:nvSpPr>
        <p:spPr/>
        <p:txBody>
          <a:bodyPr/>
          <a:lstStyle/>
          <a:p>
            <a:fld id="{D841C6E4-8EED-42F2-873E-24E7FA74F266}" type="datetimeFigureOut">
              <a:rPr lang="da-DK" smtClean="0"/>
              <a:t>22-03-2021</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20C0760F-F795-4C5D-9779-93030498F5D4}" type="slidenum">
              <a:rPr lang="da-DK" smtClean="0"/>
              <a:t>‹nr.›</a:t>
            </a:fld>
            <a:endParaRPr lang="da-DK"/>
          </a:p>
        </p:txBody>
      </p:sp>
    </p:spTree>
    <p:extLst>
      <p:ext uri="{BB962C8B-B14F-4D97-AF65-F5344CB8AC3E}">
        <p14:creationId xmlns:p14="http://schemas.microsoft.com/office/powerpoint/2010/main" val="38210754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lodret titel 2"/>
          <p:cNvSpPr>
            <a:spLocks noGrp="1"/>
          </p:cNvSpPr>
          <p:nvPr>
            <p:ph type="body" orient="vert" idx="1"/>
          </p:nvPr>
        </p:nvSpPr>
        <p:spPr/>
        <p:txBody>
          <a:bodyPr vert="eaVe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D841C6E4-8EED-42F2-873E-24E7FA74F266}" type="datetimeFigureOut">
              <a:rPr lang="da-DK" smtClean="0"/>
              <a:t>22-03-2021</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20C0760F-F795-4C5D-9779-93030498F5D4}" type="slidenum">
              <a:rPr lang="da-DK" smtClean="0"/>
              <a:t>‹nr.›</a:t>
            </a:fld>
            <a:endParaRPr lang="da-DK"/>
          </a:p>
        </p:txBody>
      </p:sp>
    </p:spTree>
    <p:extLst>
      <p:ext uri="{BB962C8B-B14F-4D97-AF65-F5344CB8AC3E}">
        <p14:creationId xmlns:p14="http://schemas.microsoft.com/office/powerpoint/2010/main" val="23130543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8724900" y="365125"/>
            <a:ext cx="2628900" cy="5811838"/>
          </a:xfrm>
        </p:spPr>
        <p:txBody>
          <a:bodyPr vert="eaVert"/>
          <a:lstStyle/>
          <a:p>
            <a:r>
              <a:rPr lang="da-DK"/>
              <a:t>Klik for at redigere i master</a:t>
            </a:r>
          </a:p>
        </p:txBody>
      </p:sp>
      <p:sp>
        <p:nvSpPr>
          <p:cNvPr id="3" name="Pladsholder til lodret titel 2"/>
          <p:cNvSpPr>
            <a:spLocks noGrp="1"/>
          </p:cNvSpPr>
          <p:nvPr>
            <p:ph type="body" orient="vert" idx="1"/>
          </p:nvPr>
        </p:nvSpPr>
        <p:spPr>
          <a:xfrm>
            <a:off x="838200" y="365125"/>
            <a:ext cx="7734300" cy="5811838"/>
          </a:xfrm>
        </p:spPr>
        <p:txBody>
          <a:bodyPr vert="eaVe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D841C6E4-8EED-42F2-873E-24E7FA74F266}" type="datetimeFigureOut">
              <a:rPr lang="da-DK" smtClean="0"/>
              <a:t>22-03-2021</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20C0760F-F795-4C5D-9779-93030498F5D4}" type="slidenum">
              <a:rPr lang="da-DK" smtClean="0"/>
              <a:t>‹nr.›</a:t>
            </a:fld>
            <a:endParaRPr lang="da-DK"/>
          </a:p>
        </p:txBody>
      </p:sp>
    </p:spTree>
    <p:extLst>
      <p:ext uri="{BB962C8B-B14F-4D97-AF65-F5344CB8AC3E}">
        <p14:creationId xmlns:p14="http://schemas.microsoft.com/office/powerpoint/2010/main" val="2932992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i master</a:t>
            </a:r>
          </a:p>
        </p:txBody>
      </p:sp>
      <p:sp>
        <p:nvSpPr>
          <p:cNvPr id="3" name="Pladsholder til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41C6E4-8EED-42F2-873E-24E7FA74F266}" type="datetimeFigureOut">
              <a:rPr lang="da-DK" smtClean="0"/>
              <a:t>22-03-2021</a:t>
            </a:fld>
            <a:endParaRPr lang="da-DK"/>
          </a:p>
        </p:txBody>
      </p:sp>
      <p:sp>
        <p:nvSpPr>
          <p:cNvPr id="5" name="Pladsholder til sidefod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C0760F-F795-4C5D-9779-93030498F5D4}" type="slidenum">
              <a:rPr lang="da-DK" smtClean="0"/>
              <a:t>‹nr.›</a:t>
            </a:fld>
            <a:endParaRPr lang="da-DK"/>
          </a:p>
        </p:txBody>
      </p:sp>
    </p:spTree>
    <p:extLst>
      <p:ext uri="{BB962C8B-B14F-4D97-AF65-F5344CB8AC3E}">
        <p14:creationId xmlns:p14="http://schemas.microsoft.com/office/powerpoint/2010/main" val="851761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b="1" dirty="0">
                <a:solidFill>
                  <a:srgbClr val="00B050"/>
                </a:solidFill>
              </a:rPr>
              <a:t>Analyse af billeder</a:t>
            </a:r>
          </a:p>
        </p:txBody>
      </p:sp>
      <p:sp>
        <p:nvSpPr>
          <p:cNvPr id="3" name="Pladsholder til indhold 2"/>
          <p:cNvSpPr>
            <a:spLocks noGrp="1"/>
          </p:cNvSpPr>
          <p:nvPr>
            <p:ph sz="quarter" idx="1"/>
          </p:nvPr>
        </p:nvSpPr>
        <p:spPr/>
        <p:txBody>
          <a:bodyPr>
            <a:normAutofit lnSpcReduction="10000"/>
          </a:bodyPr>
          <a:lstStyle/>
          <a:p>
            <a:pPr>
              <a:buNone/>
            </a:pPr>
            <a:r>
              <a:rPr lang="da-DK" sz="4000" b="1" dirty="0"/>
              <a:t>4 trin:</a:t>
            </a:r>
          </a:p>
          <a:p>
            <a:pPr>
              <a:buNone/>
            </a:pPr>
            <a:endParaRPr lang="da-DK" b="1" dirty="0"/>
          </a:p>
          <a:p>
            <a:pPr marL="514350" indent="-514350">
              <a:buFont typeface="+mj-lt"/>
              <a:buAutoNum type="arabicPeriod"/>
            </a:pPr>
            <a:r>
              <a:rPr lang="da-DK" b="1" dirty="0"/>
              <a:t>Helhedsindtryk</a:t>
            </a:r>
          </a:p>
          <a:p>
            <a:pPr marL="514350" indent="-514350">
              <a:buFont typeface="+mj-lt"/>
              <a:buAutoNum type="arabicPeriod"/>
            </a:pPr>
            <a:endParaRPr lang="da-DK" b="1" dirty="0"/>
          </a:p>
          <a:p>
            <a:pPr marL="514350" indent="-514350">
              <a:buFont typeface="+mj-lt"/>
              <a:buAutoNum type="arabicPeriod"/>
            </a:pPr>
            <a:r>
              <a:rPr lang="da-DK" b="1" dirty="0"/>
              <a:t> Analyse</a:t>
            </a:r>
          </a:p>
          <a:p>
            <a:pPr marL="514350" indent="-514350">
              <a:buFont typeface="+mj-lt"/>
              <a:buAutoNum type="arabicPeriod"/>
            </a:pPr>
            <a:endParaRPr lang="da-DK" b="1" dirty="0"/>
          </a:p>
          <a:p>
            <a:pPr marL="514350" indent="-514350">
              <a:buFont typeface="+mj-lt"/>
              <a:buAutoNum type="arabicPeriod"/>
            </a:pPr>
            <a:r>
              <a:rPr lang="da-DK" b="1" dirty="0"/>
              <a:t> Fortolkning</a:t>
            </a:r>
          </a:p>
          <a:p>
            <a:pPr marL="514350" indent="-514350">
              <a:buFont typeface="+mj-lt"/>
              <a:buAutoNum type="arabicPeriod"/>
            </a:pPr>
            <a:endParaRPr lang="da-DK" b="1" dirty="0"/>
          </a:p>
          <a:p>
            <a:pPr marL="514350" indent="-514350">
              <a:buFont typeface="+mj-lt"/>
              <a:buAutoNum type="arabicPeriod"/>
            </a:pPr>
            <a:r>
              <a:rPr lang="da-DK" b="1" dirty="0"/>
              <a:t> Historisk sammenhæng / ideologi </a:t>
            </a:r>
          </a:p>
        </p:txBody>
      </p:sp>
    </p:spTree>
    <p:extLst>
      <p:ext uri="{BB962C8B-B14F-4D97-AF65-F5344CB8AC3E}">
        <p14:creationId xmlns:p14="http://schemas.microsoft.com/office/powerpoint/2010/main" val="8835014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991544" y="28636"/>
            <a:ext cx="8229600" cy="1143000"/>
          </a:xfrm>
        </p:spPr>
        <p:txBody>
          <a:bodyPr/>
          <a:lstStyle/>
          <a:p>
            <a:r>
              <a:rPr lang="da-DK" b="1" dirty="0">
                <a:solidFill>
                  <a:srgbClr val="00B050"/>
                </a:solidFill>
              </a:rPr>
              <a:t>1. Helhedsindtryk</a:t>
            </a:r>
          </a:p>
        </p:txBody>
      </p:sp>
      <p:sp>
        <p:nvSpPr>
          <p:cNvPr id="3" name="Pladsholder til indhold 2"/>
          <p:cNvSpPr>
            <a:spLocks noGrp="1"/>
          </p:cNvSpPr>
          <p:nvPr>
            <p:ph sz="quarter" idx="1"/>
          </p:nvPr>
        </p:nvSpPr>
        <p:spPr>
          <a:xfrm>
            <a:off x="1981200" y="1124744"/>
            <a:ext cx="8229600" cy="5616624"/>
          </a:xfrm>
        </p:spPr>
        <p:txBody>
          <a:bodyPr>
            <a:normAutofit lnSpcReduction="10000"/>
          </a:bodyPr>
          <a:lstStyle/>
          <a:p>
            <a:pPr marL="514350" indent="-514350">
              <a:buFont typeface="+mj-lt"/>
              <a:buAutoNum type="arabicPeriod"/>
            </a:pPr>
            <a:r>
              <a:rPr lang="da-DK" dirty="0"/>
              <a:t> Hvad er det for en slags billede? (maleri, foto)</a:t>
            </a:r>
          </a:p>
          <a:p>
            <a:pPr marL="514350" indent="-514350">
              <a:buFont typeface="+mj-lt"/>
              <a:buAutoNum type="arabicPeriod"/>
            </a:pPr>
            <a:r>
              <a:rPr lang="da-DK" dirty="0"/>
              <a:t> Hvilken genre / type tilhører det?</a:t>
            </a:r>
          </a:p>
          <a:p>
            <a:pPr marL="514350" indent="-514350">
              <a:buFont typeface="+mj-lt"/>
              <a:buAutoNum type="arabicPeriod"/>
            </a:pPr>
            <a:r>
              <a:rPr lang="da-DK" dirty="0"/>
              <a:t> Hvad forestiller billedet? Hvad er dets motiv? Hvad handler billedet om (situationer, handlinger, problemer)?</a:t>
            </a:r>
          </a:p>
          <a:p>
            <a:pPr marL="514350" indent="-514350">
              <a:buFont typeface="+mj-lt"/>
              <a:buAutoNum type="arabicPeriod"/>
            </a:pPr>
            <a:r>
              <a:rPr lang="da-DK" dirty="0"/>
              <a:t>Er det et autentisk eller iscenesat billede? Er det bestilt?</a:t>
            </a:r>
          </a:p>
          <a:p>
            <a:pPr marL="514350" indent="-514350">
              <a:buFont typeface="+mj-lt"/>
              <a:buAutoNum type="arabicPeriod"/>
            </a:pPr>
            <a:r>
              <a:rPr lang="da-DK" dirty="0"/>
              <a:t> Hvor foregår handlingen?</a:t>
            </a:r>
          </a:p>
          <a:p>
            <a:pPr marL="514350" indent="-514350">
              <a:buFont typeface="+mj-lt"/>
              <a:buAutoNum type="arabicPeriod"/>
            </a:pPr>
            <a:r>
              <a:rPr lang="da-DK" dirty="0"/>
              <a:t> Hvem er med på billedet og hvad laver de?</a:t>
            </a:r>
          </a:p>
          <a:p>
            <a:pPr marL="514350" indent="-514350">
              <a:buFont typeface="+mj-lt"/>
              <a:buAutoNum type="arabicPeriod"/>
            </a:pPr>
            <a:r>
              <a:rPr lang="da-DK" dirty="0"/>
              <a:t> Hvem er afsenderen?</a:t>
            </a:r>
          </a:p>
          <a:p>
            <a:pPr marL="514350" indent="-514350">
              <a:buFont typeface="+mj-lt"/>
              <a:buAutoNum type="arabicPeriod"/>
            </a:pPr>
            <a:r>
              <a:rPr lang="da-DK" dirty="0"/>
              <a:t> Hvem er modtageren?</a:t>
            </a:r>
          </a:p>
          <a:p>
            <a:pPr marL="514350" indent="-514350">
              <a:buFont typeface="+mj-lt"/>
              <a:buAutoNum type="arabicPeriod"/>
            </a:pPr>
            <a:r>
              <a:rPr lang="da-DK" dirty="0"/>
              <a:t> Hvornår er billedet lavet?</a:t>
            </a:r>
          </a:p>
        </p:txBody>
      </p:sp>
    </p:spTree>
    <p:extLst>
      <p:ext uri="{BB962C8B-B14F-4D97-AF65-F5344CB8AC3E}">
        <p14:creationId xmlns:p14="http://schemas.microsoft.com/office/powerpoint/2010/main" val="32357692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279576" y="0"/>
            <a:ext cx="8280920" cy="1988840"/>
          </a:xfrm>
        </p:spPr>
        <p:txBody>
          <a:bodyPr>
            <a:normAutofit/>
          </a:bodyPr>
          <a:lstStyle/>
          <a:p>
            <a:r>
              <a:rPr lang="da-DK" b="1" dirty="0">
                <a:solidFill>
                  <a:schemeClr val="accent6">
                    <a:lumMod val="50000"/>
                  </a:schemeClr>
                </a:solidFill>
              </a:rPr>
              <a:t>2.A - Analyse - betydningselementer</a:t>
            </a:r>
          </a:p>
        </p:txBody>
      </p:sp>
      <p:sp>
        <p:nvSpPr>
          <p:cNvPr id="3" name="Pladsholder til indhold 2"/>
          <p:cNvSpPr>
            <a:spLocks noGrp="1"/>
          </p:cNvSpPr>
          <p:nvPr>
            <p:ph sz="quarter" idx="1"/>
          </p:nvPr>
        </p:nvSpPr>
        <p:spPr>
          <a:xfrm>
            <a:off x="1991544" y="2060848"/>
            <a:ext cx="8229600" cy="4536504"/>
          </a:xfrm>
        </p:spPr>
        <p:txBody>
          <a:bodyPr>
            <a:normAutofit lnSpcReduction="10000"/>
          </a:bodyPr>
          <a:lstStyle/>
          <a:p>
            <a:pPr marL="514350" indent="-514350">
              <a:buFont typeface="+mj-lt"/>
              <a:buAutoNum type="arabicPeriod"/>
            </a:pPr>
            <a:r>
              <a:rPr lang="da-DK" dirty="0"/>
              <a:t>  Beskriv kropssprog og personers placering (følelser, holdninger, hensigter)?</a:t>
            </a:r>
          </a:p>
          <a:p>
            <a:pPr marL="514350" indent="-514350">
              <a:buFont typeface="+mj-lt"/>
              <a:buAutoNum type="arabicPeriod"/>
            </a:pPr>
            <a:r>
              <a:rPr lang="da-DK" dirty="0"/>
              <a:t>  Beskriv symbolerne (grundbetydning og bibetydning – rose?)</a:t>
            </a:r>
          </a:p>
          <a:p>
            <a:pPr marL="514350" indent="-514350">
              <a:buFont typeface="+mj-lt"/>
              <a:buAutoNum type="arabicPeriod"/>
            </a:pPr>
            <a:r>
              <a:rPr lang="da-DK" dirty="0"/>
              <a:t>  Beskriv billedets komposition (symmetrisk – asymmetrisk).</a:t>
            </a:r>
          </a:p>
          <a:p>
            <a:pPr marL="514350" indent="-514350">
              <a:buFont typeface="+mj-lt"/>
              <a:buAutoNum type="arabicPeriod"/>
            </a:pPr>
            <a:r>
              <a:rPr lang="da-DK" dirty="0"/>
              <a:t>  Beskriv bevægelserne i billedet?</a:t>
            </a:r>
          </a:p>
          <a:p>
            <a:pPr marL="514350" indent="-514350">
              <a:buFont typeface="+mj-lt"/>
              <a:buAutoNum type="arabicPeriod"/>
            </a:pPr>
            <a:r>
              <a:rPr lang="da-DK" dirty="0"/>
              <a:t>  Hvilke linjer motiverer (vandret, lodret, skrå)?</a:t>
            </a:r>
          </a:p>
          <a:p>
            <a:pPr marL="514350" indent="-514350">
              <a:buFont typeface="+mj-lt"/>
              <a:buAutoNum type="arabicPeriod"/>
            </a:pPr>
            <a:r>
              <a:rPr lang="da-DK" dirty="0"/>
              <a:t>  Billedets rum-virkning: forgrund, mellemgrund, baggrund.</a:t>
            </a:r>
          </a:p>
        </p:txBody>
      </p:sp>
    </p:spTree>
    <p:extLst>
      <p:ext uri="{BB962C8B-B14F-4D97-AF65-F5344CB8AC3E}">
        <p14:creationId xmlns:p14="http://schemas.microsoft.com/office/powerpoint/2010/main" val="31417978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b="1" dirty="0">
                <a:solidFill>
                  <a:schemeClr val="accent6">
                    <a:lumMod val="50000"/>
                  </a:schemeClr>
                </a:solidFill>
              </a:rPr>
              <a:t>2.B - Analyse</a:t>
            </a:r>
          </a:p>
        </p:txBody>
      </p:sp>
      <p:sp>
        <p:nvSpPr>
          <p:cNvPr id="3" name="Pladsholder til indhold 2"/>
          <p:cNvSpPr>
            <a:spLocks noGrp="1"/>
          </p:cNvSpPr>
          <p:nvPr>
            <p:ph sz="quarter" idx="1"/>
          </p:nvPr>
        </p:nvSpPr>
        <p:spPr/>
        <p:txBody>
          <a:bodyPr/>
          <a:lstStyle/>
          <a:p>
            <a:pPr marL="514350" indent="-514350">
              <a:buFont typeface="+mj-lt"/>
              <a:buAutoNum type="arabicPeriod" startAt="7"/>
            </a:pPr>
            <a:r>
              <a:rPr lang="da-DK" dirty="0"/>
              <a:t>  Hovedmotiv og bi-motiver? Komposition: horisontal, vertikal, cirkel, trekants, diagonal, </a:t>
            </a:r>
          </a:p>
          <a:p>
            <a:pPr marL="514350" indent="-514350">
              <a:buFont typeface="+mj-lt"/>
              <a:buAutoNum type="arabicPeriod" startAt="7"/>
            </a:pPr>
            <a:endParaRPr lang="da-DK" dirty="0"/>
          </a:p>
          <a:p>
            <a:pPr marL="514350" indent="-514350">
              <a:buFont typeface="+mj-lt"/>
              <a:buAutoNum type="arabicPeriod" startAt="7"/>
            </a:pPr>
            <a:r>
              <a:rPr lang="da-DK" dirty="0"/>
              <a:t>  Perspektiv og synsvinkel: frøperspektiv, normalperspektiv, fugleperspektiv, centralperspektiv?</a:t>
            </a:r>
          </a:p>
          <a:p>
            <a:pPr marL="514350" indent="-514350">
              <a:buFont typeface="+mj-lt"/>
              <a:buAutoNum type="arabicPeriod" startAt="7"/>
            </a:pPr>
            <a:endParaRPr lang="da-DK" dirty="0"/>
          </a:p>
          <a:p>
            <a:pPr marL="514350" indent="-514350">
              <a:buFont typeface="+mj-lt"/>
              <a:buAutoNum type="arabicPeriod" startAt="7"/>
            </a:pPr>
            <a:r>
              <a:rPr lang="da-DK" dirty="0"/>
              <a:t> Lys og farver? Er der anvendt farvesymbolik? Er lyset brugt til at fremhæve bestemte dele af billedet?</a:t>
            </a:r>
          </a:p>
        </p:txBody>
      </p:sp>
    </p:spTree>
    <p:extLst>
      <p:ext uri="{BB962C8B-B14F-4D97-AF65-F5344CB8AC3E}">
        <p14:creationId xmlns:p14="http://schemas.microsoft.com/office/powerpoint/2010/main" val="31138184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b="1" dirty="0">
                <a:solidFill>
                  <a:schemeClr val="tx2">
                    <a:lumMod val="75000"/>
                  </a:schemeClr>
                </a:solidFill>
              </a:rPr>
              <a:t>3. Fortolkning – vi samler resultaterne</a:t>
            </a:r>
          </a:p>
        </p:txBody>
      </p:sp>
      <p:sp>
        <p:nvSpPr>
          <p:cNvPr id="3" name="Pladsholder til indhold 2"/>
          <p:cNvSpPr>
            <a:spLocks noGrp="1"/>
          </p:cNvSpPr>
          <p:nvPr>
            <p:ph sz="quarter" idx="1"/>
          </p:nvPr>
        </p:nvSpPr>
        <p:spPr/>
        <p:txBody>
          <a:bodyPr/>
          <a:lstStyle/>
          <a:p>
            <a:pPr marL="514350" indent="-514350">
              <a:buFont typeface="+mj-lt"/>
              <a:buAutoNum type="arabicPeriod"/>
            </a:pPr>
            <a:r>
              <a:rPr lang="da-DK" dirty="0"/>
              <a:t>  Find de overordnede modsætninger eller paralleller i billedet.</a:t>
            </a:r>
          </a:p>
          <a:p>
            <a:pPr marL="514350" indent="-514350">
              <a:buFont typeface="+mj-lt"/>
              <a:buAutoNum type="arabicPeriod"/>
            </a:pPr>
            <a:r>
              <a:rPr lang="da-DK" dirty="0"/>
              <a:t> Hvilken stemning / holdning dominerer?</a:t>
            </a:r>
          </a:p>
          <a:p>
            <a:pPr marL="514350" indent="-514350">
              <a:buFont typeface="+mj-lt"/>
              <a:buAutoNum type="arabicPeriod"/>
            </a:pPr>
            <a:r>
              <a:rPr lang="da-DK" dirty="0"/>
              <a:t> Hvad er billedets budskab? Hvilken beretning fortæller billedet?</a:t>
            </a:r>
          </a:p>
          <a:p>
            <a:pPr marL="514350" indent="-514350">
              <a:buFont typeface="+mj-lt"/>
              <a:buAutoNum type="arabicPeriod"/>
            </a:pPr>
            <a:r>
              <a:rPr lang="da-DK" dirty="0"/>
              <a:t> Hvilken hensigt / formål er der med billedet? Hvilken ide havde maleren – hvad vil kunstneren fortælle til os?</a:t>
            </a:r>
          </a:p>
        </p:txBody>
      </p:sp>
    </p:spTree>
    <p:extLst>
      <p:ext uri="{BB962C8B-B14F-4D97-AF65-F5344CB8AC3E}">
        <p14:creationId xmlns:p14="http://schemas.microsoft.com/office/powerpoint/2010/main" val="8247346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b="1" dirty="0">
                <a:solidFill>
                  <a:srgbClr val="FF0000"/>
                </a:solidFill>
              </a:rPr>
              <a:t>4. Historisk sammenhæng</a:t>
            </a:r>
          </a:p>
        </p:txBody>
      </p:sp>
      <p:sp>
        <p:nvSpPr>
          <p:cNvPr id="3" name="Pladsholder til indhold 2"/>
          <p:cNvSpPr>
            <a:spLocks noGrp="1"/>
          </p:cNvSpPr>
          <p:nvPr>
            <p:ph sz="quarter" idx="1"/>
          </p:nvPr>
        </p:nvSpPr>
        <p:spPr/>
        <p:txBody>
          <a:bodyPr/>
          <a:lstStyle/>
          <a:p>
            <a:r>
              <a:rPr lang="da-DK" dirty="0"/>
              <a:t> Hvilke oplysninger, værdiforestillinger og holdninger kan man ”læse” fra billedet?</a:t>
            </a:r>
          </a:p>
          <a:p>
            <a:endParaRPr lang="da-DK" dirty="0"/>
          </a:p>
          <a:p>
            <a:r>
              <a:rPr lang="da-DK" dirty="0"/>
              <a:t> Hvordan forholder billedet sig til sin samtid? Bekræfter det tidens tendenser, herskende opfattelser?</a:t>
            </a:r>
          </a:p>
        </p:txBody>
      </p:sp>
    </p:spTree>
    <p:extLst>
      <p:ext uri="{BB962C8B-B14F-4D97-AF65-F5344CB8AC3E}">
        <p14:creationId xmlns:p14="http://schemas.microsoft.com/office/powerpoint/2010/main" val="1671371147"/>
      </p:ext>
    </p:extLst>
  </p:cSld>
  <p:clrMapOvr>
    <a:masterClrMapping/>
  </p:clrMapOvr>
</p:sld>
</file>

<file path=ppt/theme/theme1.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1365</Words>
  <Application>Microsoft Office PowerPoint</Application>
  <PresentationFormat>Widescreen</PresentationFormat>
  <Paragraphs>66</Paragraphs>
  <Slides>6</Slides>
  <Notes>6</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6</vt:i4>
      </vt:variant>
    </vt:vector>
  </HeadingPairs>
  <TitlesOfParts>
    <vt:vector size="10" baseType="lpstr">
      <vt:lpstr>Arial</vt:lpstr>
      <vt:lpstr>Calibri</vt:lpstr>
      <vt:lpstr>Calibri Light</vt:lpstr>
      <vt:lpstr>Office-tema</vt:lpstr>
      <vt:lpstr>Analyse af billeder</vt:lpstr>
      <vt:lpstr>1. Helhedsindtryk</vt:lpstr>
      <vt:lpstr>2.A - Analyse - betydningselementer</vt:lpstr>
      <vt:lpstr>2.B - Analyse</vt:lpstr>
      <vt:lpstr>3. Fortolkning – vi samler resultaterne</vt:lpstr>
      <vt:lpstr>4. Historisk sammenhæng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Boldhuseden 1789</dc:title>
  <dc:creator>Erika Bankuti Østergaard</dc:creator>
  <cp:lastModifiedBy>Erika Bánkuti Østergaard</cp:lastModifiedBy>
  <cp:revision>4</cp:revision>
  <dcterms:created xsi:type="dcterms:W3CDTF">2015-04-16T20:31:28Z</dcterms:created>
  <dcterms:modified xsi:type="dcterms:W3CDTF">2021-03-22T12:06:34Z</dcterms:modified>
</cp:coreProperties>
</file>