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259" r:id="rId3"/>
    <p:sldId id="257" r:id="rId4"/>
    <p:sldId id="260" r:id="rId5"/>
    <p:sldId id="261" r:id="rId6"/>
    <p:sldId id="315" r:id="rId7"/>
    <p:sldId id="262" r:id="rId8"/>
    <p:sldId id="263" r:id="rId9"/>
    <p:sldId id="264" r:id="rId10"/>
    <p:sldId id="265" r:id="rId11"/>
    <p:sldId id="266" r:id="rId12"/>
    <p:sldId id="314" r:id="rId13"/>
    <p:sldId id="310" r:id="rId14"/>
    <p:sldId id="311" r:id="rId15"/>
    <p:sldId id="258" r:id="rId16"/>
    <p:sldId id="312" r:id="rId17"/>
    <p:sldId id="313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2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BA801B-390F-6A19-7B86-04F3EE628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1E182AA-3862-D31C-F51B-5EA1F8455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FA25153-11FD-AB6D-F70D-8A4702D10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1C766-FAAF-4BF9-94E4-6B771CEE8F58}" type="datetimeFigureOut">
              <a:rPr lang="da-DK" smtClean="0"/>
              <a:t>08-12-2024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D23962-326D-1ED7-037C-56C67D2B6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1F52E4D-A4FB-B3D4-54D1-3DF850BD9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ABA4A-DE21-4941-BA5E-B7AD2BA09A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8079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B806D-BB43-DB43-0764-BC36396E1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C72C57-FCBD-9D03-1F8B-331C11E32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2EF324C-17F2-9BD7-F5E1-22BD83DDB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1C766-FAAF-4BF9-94E4-6B771CEE8F58}" type="datetimeFigureOut">
              <a:rPr lang="da-DK" smtClean="0"/>
              <a:t>08-12-2024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A68F74D-47EC-5276-67E3-B891F692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5E33641-3B20-3F73-03EE-477989B07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ABA4A-DE21-4941-BA5E-B7AD2BA09A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3195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4DE6C4-F146-7352-ECF6-9190F1B1F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AD3FA50-917F-DD26-99A6-4BD15ECE6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1681A2D-A985-26DD-F8B1-273551533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1C766-FAAF-4BF9-94E4-6B771CEE8F58}" type="datetimeFigureOut">
              <a:rPr lang="da-DK" smtClean="0"/>
              <a:t>08-12-2024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DA26FD-C0AC-D709-2508-A90F81C18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7E9AE3-B568-2157-BFF2-2AE57BCF3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ABA4A-DE21-4941-BA5E-B7AD2BA09A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0286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4BDF76-C615-7629-49E7-7D4F9AA0D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082B68-D8E8-651C-82EF-126F2AC3D6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966F5DA-E4E1-AC63-7CF4-FEE6AAE4D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F522039-C028-ABF0-CE92-DA6350714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1C766-FAAF-4BF9-94E4-6B771CEE8F58}" type="datetimeFigureOut">
              <a:rPr lang="da-DK" smtClean="0"/>
              <a:t>08-12-2024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78C5DAD-AC81-E97E-6DF3-0FB06F333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CF79D1A-34EF-4470-F39F-99B2B4717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ABA4A-DE21-4941-BA5E-B7AD2BA09A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12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FEE928-9CE3-743B-D86A-C5EF44DCD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D7324F-D533-A4C6-BD52-605F57DA8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8428E96-324E-1A8D-2408-41BAB2B4D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071E925-4E53-388C-0AF3-3E7135413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8E4F8FC-7492-4FE1-4DBB-92209B1AD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F7D5509-A898-EBFD-2520-4A816C68C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1C766-FAAF-4BF9-94E4-6B771CEE8F58}" type="datetimeFigureOut">
              <a:rPr lang="da-DK" smtClean="0"/>
              <a:t>08-12-2024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AA16A28-13A8-6E0E-C3A4-E218F087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98ABC60-D1AD-1F6D-DC63-7F07E0C22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ABA4A-DE21-4941-BA5E-B7AD2BA09A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9931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D05F3B-AE6D-92AB-3BC0-35B6EA3C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A295BA8-6E4C-20B6-FA57-F13C36448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1C766-FAAF-4BF9-94E4-6B771CEE8F58}" type="datetimeFigureOut">
              <a:rPr lang="da-DK" smtClean="0"/>
              <a:t>08-12-2024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2BA1523-DDE4-D041-BFF4-A7FD85696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F587A26-E156-C7B0-7F33-97D4BEB81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ABA4A-DE21-4941-BA5E-B7AD2BA09A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0787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2310F60-CCF9-2EE6-3C73-FA30591CE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1C766-FAAF-4BF9-94E4-6B771CEE8F58}" type="datetimeFigureOut">
              <a:rPr lang="da-DK" smtClean="0"/>
              <a:t>08-12-2024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8E611EE-0909-D283-73B2-207B57CDE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53FB10B-CE86-F378-2507-C9D63E646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ABA4A-DE21-4941-BA5E-B7AD2BA09A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5566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2F0C48-75E9-F07B-EFEA-655E50FDE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4EAA76-FAEC-1DF3-A9DE-8E5914E61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BA882A7-7B32-0CAD-3CFD-F9A1930314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6AB08D2-B612-9F0B-7D51-2DA52D3C8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1C766-FAAF-4BF9-94E4-6B771CEE8F58}" type="datetimeFigureOut">
              <a:rPr lang="da-DK" smtClean="0"/>
              <a:t>08-12-2024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ECBCC44-D8FF-05C1-FEF0-275C8B8C9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0E50E44-F62E-305F-0A3E-114B3930A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ABA4A-DE21-4941-BA5E-B7AD2BA09A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2326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10C2E6-9019-0967-D7D6-61E86902A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50BE22A-A694-BDB3-9BF1-91EF2156B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F5F361E-3B1C-922C-03F4-4A95046E87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F1C55F6-F103-75A1-036C-F6F4C62F9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1C766-FAAF-4BF9-94E4-6B771CEE8F58}" type="datetimeFigureOut">
              <a:rPr lang="da-DK" smtClean="0"/>
              <a:t>08-12-2024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9CE7591-56DA-436B-5247-CBB976121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29F796D-4C60-01DD-4591-89116019A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ABA4A-DE21-4941-BA5E-B7AD2BA09A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1144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90CA97-9124-CC9B-F811-A876846D0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B5C3E55-53E8-D171-3416-382109440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2F879D5-BB7A-C7E3-F339-A124C45B5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1C766-FAAF-4BF9-94E4-6B771CEE8F58}" type="datetimeFigureOut">
              <a:rPr lang="da-DK" smtClean="0"/>
              <a:t>08-12-2024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0642628-2782-673D-35CD-E16CCBA05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141CAC-06A3-34B8-8886-1EAA55456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ABA4A-DE21-4941-BA5E-B7AD2BA09A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8491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93A3B3C-C16D-BD76-AD02-C85EE69690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0C1342A-1AB3-EFC6-71F6-2E891A2DC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45090B-3DD1-84E8-8601-A0D66459F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1C766-FAAF-4BF9-94E4-6B771CEE8F58}" type="datetimeFigureOut">
              <a:rPr lang="da-DK" smtClean="0"/>
              <a:t>08-12-2024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3A307E-9643-7D75-4281-AE8394A0C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EB411B-89F6-81D8-4F4C-79496231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ABA4A-DE21-4941-BA5E-B7AD2BA09A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1277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9675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1409054" y="6333133"/>
            <a:ext cx="731599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</a:lstStyle>
          <a:p>
            <a:pPr>
              <a:buClr>
                <a:schemeClr val="dk1"/>
              </a:buClr>
              <a:buSzPct val="25000"/>
            </a:pPr>
            <a:fld id="{00000000-1234-1234-1234-123412341234}" type="slidenum">
              <a:rPr lang="da" smtClean="0"/>
              <a:pPr>
                <a:buClr>
                  <a:schemeClr val="dk1"/>
                </a:buClr>
                <a:buSzPct val="25000"/>
              </a:pPr>
              <a:t>‹#›</a:t>
            </a:fld>
            <a:endParaRPr lang="da"/>
          </a:p>
        </p:txBody>
      </p:sp>
    </p:spTree>
    <p:extLst>
      <p:ext uri="{BB962C8B-B14F-4D97-AF65-F5344CB8AC3E}">
        <p14:creationId xmlns:p14="http://schemas.microsoft.com/office/powerpoint/2010/main" val="9942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168BBF9-9580-02B4-4C02-269F4584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A5F4308-4820-2B86-098C-4300C433B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9ECA9E6-DB59-E8D2-CB54-77EDEC0E3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1C766-FAAF-4BF9-94E4-6B771CEE8F58}" type="datetimeFigureOut">
              <a:rPr lang="da-DK" smtClean="0"/>
              <a:t>08-12-2024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58CA19-4957-13B6-E199-4796A14C8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1D9EF65-9D4D-EA7B-1AF9-2BACAEE88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ABA4A-DE21-4941-BA5E-B7AD2BA09AF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6748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Newsroom » Carlsberg celebrates Chinese New Year with unique  limited-edition packaging « Carlsberg Group">
            <a:extLst>
              <a:ext uri="{FF2B5EF4-FFF2-40B4-BE49-F238E27FC236}">
                <a16:creationId xmlns:a16="http://schemas.microsoft.com/office/drawing/2014/main" id="{C93DA579-65FF-65F8-79CE-82C6A3533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310" y="2239345"/>
            <a:ext cx="8296631" cy="466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7" descr="Et billede, der indeholder tekst, person, gammel, poserer&#10;&#10;Automatisk genereret beskrivelse">
            <a:extLst>
              <a:ext uri="{FF2B5EF4-FFF2-40B4-BE49-F238E27FC236}">
                <a16:creationId xmlns:a16="http://schemas.microsoft.com/office/drawing/2014/main" id="{206807F6-9483-4C8A-BBCD-7C724329F1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0322"/>
          <a:stretch/>
        </p:blipFill>
        <p:spPr>
          <a:xfrm>
            <a:off x="7381876" y="10"/>
            <a:ext cx="4810125" cy="250182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5" name="Billede 4" descr="Et billede, der indeholder tekst, auditorium&#10;&#10;Automatisk genereret beskrivelse">
            <a:extLst>
              <a:ext uri="{FF2B5EF4-FFF2-40B4-BE49-F238E27FC236}">
                <a16:creationId xmlns:a16="http://schemas.microsoft.com/office/drawing/2014/main" id="{8A77DE3C-1B6D-49E8-8983-3098CFD9AD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8" r="1869" b="-3"/>
          <a:stretch/>
        </p:blipFill>
        <p:spPr>
          <a:xfrm>
            <a:off x="4675537" y="-1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6468ED00-6AF9-4700-A3EF-3C684867F4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3" r="3718" b="-2"/>
          <a:stretch/>
        </p:blipFill>
        <p:spPr>
          <a:xfrm>
            <a:off x="2280734" y="2"/>
            <a:ext cx="3393943" cy="250284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  <p:pic>
        <p:nvPicPr>
          <p:cNvPr id="10" name="Billede 9" descr="Et billede, der indeholder person, udendørs, kulør, gade&#10;&#10;Automatisk genereret beskrivelse">
            <a:extLst>
              <a:ext uri="{FF2B5EF4-FFF2-40B4-BE49-F238E27FC236}">
                <a16:creationId xmlns:a16="http://schemas.microsoft.com/office/drawing/2014/main" id="{FF0E7F1E-18E7-4409-9F11-C5EC28F0E93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2" r="11828" b="-3"/>
          <a:stretch/>
        </p:blipFill>
        <p:spPr>
          <a:xfrm>
            <a:off x="3" y="-6235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549768" y="613934"/>
            <a:ext cx="4746863" cy="2130364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000">
              <a:solidFill>
                <a:srgbClr val="FFFFFF"/>
              </a:solidFill>
            </a:endParaRPr>
          </a:p>
        </p:txBody>
      </p:sp>
      <p:pic>
        <p:nvPicPr>
          <p:cNvPr id="11" name="Billede 10" descr="Et billede, der indeholder by, udendørs&#10;&#10;Automatisk genereret beskrivelse">
            <a:extLst>
              <a:ext uri="{FF2B5EF4-FFF2-40B4-BE49-F238E27FC236}">
                <a16:creationId xmlns:a16="http://schemas.microsoft.com/office/drawing/2014/main" id="{AAE3B90F-860D-469F-AA9D-BCAE52ACAE1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7" t="-164" r="13035" b="164"/>
          <a:stretch/>
        </p:blipFill>
        <p:spPr>
          <a:xfrm>
            <a:off x="19305" y="2555344"/>
            <a:ext cx="3842139" cy="2454923"/>
          </a:xfrm>
          <a:prstGeom prst="rect">
            <a:avLst/>
          </a:prstGeom>
        </p:spPr>
      </p:pic>
      <p:pic>
        <p:nvPicPr>
          <p:cNvPr id="2052" name="Picture 4" descr="Tank Man | Significance, Photo, China, &amp; Identity | Britannica">
            <a:extLst>
              <a:ext uri="{FF2B5EF4-FFF2-40B4-BE49-F238E27FC236}">
                <a16:creationId xmlns:a16="http://schemas.microsoft.com/office/drawing/2014/main" id="{1D9CB8BB-18D6-DDD5-7949-A5E738942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339" y="4952094"/>
            <a:ext cx="3372855" cy="219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ultural Revolution - Wikipedia">
            <a:extLst>
              <a:ext uri="{FF2B5EF4-FFF2-40B4-BE49-F238E27FC236}">
                <a16:creationId xmlns:a16="http://schemas.microsoft.com/office/drawing/2014/main" id="{0C4AD4F6-6D88-38A0-91A7-A5EB12B47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115" y="2445834"/>
            <a:ext cx="35909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B974EEEB-5758-4903-9423-1F6B45A697C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0" r="10628" b="-3"/>
          <a:stretch/>
        </p:blipFill>
        <p:spPr>
          <a:xfrm>
            <a:off x="5374639" y="2663706"/>
            <a:ext cx="4852437" cy="4197911"/>
          </a:xfrm>
          <a:custGeom>
            <a:avLst/>
            <a:gdLst/>
            <a:ahLst/>
            <a:cxnLst/>
            <a:rect l="l" t="t" r="r" b="b"/>
            <a:pathLst>
              <a:path w="4626927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626927" y="0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3352ACB5-1050-4C22-A88C-D330107F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D95013A0-B63D-52DB-56C4-BC88CB0898BE}"/>
              </a:ext>
            </a:extLst>
          </p:cNvPr>
          <p:cNvSpPr/>
          <p:nvPr/>
        </p:nvSpPr>
        <p:spPr>
          <a:xfrm>
            <a:off x="0" y="1889670"/>
            <a:ext cx="12192000" cy="2245449"/>
          </a:xfrm>
          <a:prstGeom prst="rect">
            <a:avLst/>
          </a:prstGeom>
          <a:solidFill>
            <a:schemeClr val="bg1">
              <a:lumMod val="8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4C5C2486-8043-48BB-6610-B11983572D88}"/>
              </a:ext>
            </a:extLst>
          </p:cNvPr>
          <p:cNvSpPr txBox="1">
            <a:spLocks/>
          </p:cNvSpPr>
          <p:nvPr/>
        </p:nvSpPr>
        <p:spPr>
          <a:xfrm>
            <a:off x="3028695" y="1085768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vert="horz" lIns="91425" tIns="91425" rIns="91425" bIns="91425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r>
              <a:rPr lang="da-DK" sz="6600" dirty="0">
                <a:solidFill>
                  <a:srgbClr val="FF0000"/>
                </a:solidFill>
              </a:rPr>
              <a:t>SOP I KINESISK A</a:t>
            </a:r>
          </a:p>
        </p:txBody>
      </p:sp>
      <p:pic>
        <p:nvPicPr>
          <p:cNvPr id="2050" name="Picture 2" descr="6 A'er: Ny bog belyser tilspidset konflikt i Taiwanstrædet, som den tager  sig ud fra Taiwan - Altinget - Alt om politik: altinget.dk">
            <a:extLst>
              <a:ext uri="{FF2B5EF4-FFF2-40B4-BE49-F238E27FC236}">
                <a16:creationId xmlns:a16="http://schemas.microsoft.com/office/drawing/2014/main" id="{9546DA73-22B8-5AF6-2748-DA762F401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1" y="4988495"/>
            <a:ext cx="3842139" cy="215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952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23F0DE-BCDC-9243-9B87-235431D83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u="sng" dirty="0"/>
              <a:t>PLAN FOR DAGENS MODUL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581E59-E3FC-FEC2-5411-110087CEC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da-DK" dirty="0"/>
              <a:t>Hvilke fag kan man kombinere med Kinesisk i SOP?</a:t>
            </a:r>
          </a:p>
          <a:p>
            <a:pPr marL="514350" indent="-514350">
              <a:buAutoNum type="arabicPeriod"/>
            </a:pPr>
            <a:r>
              <a:rPr lang="da-DK" dirty="0"/>
              <a:t>Hvad er kravene til at bruge Kinesisk i SOP?</a:t>
            </a:r>
          </a:p>
          <a:p>
            <a:pPr marL="514350" indent="-514350">
              <a:buAutoNum type="arabicPeriod"/>
            </a:pPr>
            <a:r>
              <a:rPr lang="da-DK" dirty="0"/>
              <a:t>Eksempler på tidligere </a:t>
            </a:r>
            <a:r>
              <a:rPr lang="da-DK" dirty="0" err="1"/>
              <a:t>SOP’er</a:t>
            </a:r>
            <a:r>
              <a:rPr lang="da-DK" dirty="0"/>
              <a:t> med Kinesisk</a:t>
            </a:r>
          </a:p>
          <a:p>
            <a:pPr marL="514350" indent="-514350">
              <a:buAutoNum type="arabicPeriod"/>
            </a:pPr>
            <a:r>
              <a:rPr lang="da-DK" dirty="0"/>
              <a:t>Andre emner til SOP med Kinesisk</a:t>
            </a:r>
          </a:p>
          <a:p>
            <a:pPr marL="514350" indent="-514350">
              <a:buAutoNum type="arabicPeriod"/>
            </a:pPr>
            <a:r>
              <a:rPr lang="da-DK" dirty="0"/>
              <a:t>Litteratur på Systime </a:t>
            </a:r>
          </a:p>
          <a:p>
            <a:pPr marL="514350" indent="-514350">
              <a:buAutoNum type="arabicPeriod"/>
            </a:pPr>
            <a:r>
              <a:rPr lang="da-DK" dirty="0"/>
              <a:t>Spørgsmål</a:t>
            </a:r>
          </a:p>
          <a:p>
            <a:pPr marL="514350" indent="-514350">
              <a:buAutoNum type="arabicPeriod"/>
            </a:pPr>
            <a:r>
              <a:rPr lang="da-DK" dirty="0"/>
              <a:t>Vejledning til dem som allerede overvejer at skrive SOP i kinesisk</a:t>
            </a:r>
          </a:p>
        </p:txBody>
      </p:sp>
    </p:spTree>
    <p:extLst>
      <p:ext uri="{BB962C8B-B14F-4D97-AF65-F5344CB8AC3E}">
        <p14:creationId xmlns:p14="http://schemas.microsoft.com/office/powerpoint/2010/main" val="148308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-201454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2555"/>
            <a:ext cx="10515600" cy="1325563"/>
          </a:xfrm>
        </p:spPr>
        <p:txBody>
          <a:bodyPr/>
          <a:lstStyle/>
          <a:p>
            <a:r>
              <a:rPr lang="da-DK" b="1" dirty="0"/>
              <a:t>Hvilke fag kan man skrive SOP i kinesisk med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E81674-A170-01DE-0E70-7B12352E6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u="sng" dirty="0"/>
              <a:t>ALLE STUDIERETNINGSFAG:</a:t>
            </a:r>
          </a:p>
          <a:p>
            <a:pPr marL="0" indent="0">
              <a:buNone/>
            </a:pPr>
            <a:r>
              <a:rPr lang="da-DK" dirty="0"/>
              <a:t>- International Økonomi </a:t>
            </a:r>
          </a:p>
          <a:p>
            <a:pPr marL="0" indent="0">
              <a:buNone/>
            </a:pPr>
            <a:r>
              <a:rPr lang="da-DK" dirty="0"/>
              <a:t>- Afsætning</a:t>
            </a:r>
          </a:p>
          <a:p>
            <a:pPr marL="0" indent="0">
              <a:buNone/>
            </a:pPr>
            <a:r>
              <a:rPr lang="da-DK" dirty="0"/>
              <a:t>- Virksomhedsøkonomi</a:t>
            </a:r>
          </a:p>
          <a:p>
            <a:pPr marL="0" indent="0">
              <a:buNone/>
            </a:pPr>
            <a:r>
              <a:rPr lang="da-DK" dirty="0"/>
              <a:t>- Innovation</a:t>
            </a:r>
          </a:p>
          <a:p>
            <a:pPr marL="0" indent="0">
              <a:buNone/>
            </a:pPr>
            <a:r>
              <a:rPr lang="da-DK" dirty="0"/>
              <a:t>- Matematik</a:t>
            </a:r>
          </a:p>
        </p:txBody>
      </p:sp>
    </p:spTree>
    <p:extLst>
      <p:ext uri="{BB962C8B-B14F-4D97-AF65-F5344CB8AC3E}">
        <p14:creationId xmlns:p14="http://schemas.microsoft.com/office/powerpoint/2010/main" val="246965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-201454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2555"/>
            <a:ext cx="10515600" cy="1325563"/>
          </a:xfrm>
        </p:spPr>
        <p:txBody>
          <a:bodyPr/>
          <a:lstStyle/>
          <a:p>
            <a:r>
              <a:rPr lang="da-DK" b="1" dirty="0"/>
              <a:t>Hvad er kravene til at bruge Kinesisk i SOP?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E81674-A170-01DE-0E70-7B12352E6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Metodisk: </a:t>
            </a:r>
            <a:r>
              <a:rPr lang="da-DK" dirty="0"/>
              <a:t>Alle metoder kan bruges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Sprogligt: Der SKAL være brugt noget kinesisk empiri i opgaven </a:t>
            </a:r>
            <a:r>
              <a:rPr lang="da-DK" b="1" dirty="0">
                <a:sym typeface="Wingdings" panose="05000000000000000000" pitchFamily="2" charset="2"/>
              </a:rPr>
              <a:t> altså man skal bruge en eller anden form for kinesisksproget materialer i sin analyse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346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-201454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2555"/>
            <a:ext cx="10515600" cy="1325563"/>
          </a:xfrm>
        </p:spPr>
        <p:txBody>
          <a:bodyPr/>
          <a:lstStyle/>
          <a:p>
            <a:r>
              <a:rPr lang="da-DK" b="1" dirty="0"/>
              <a:t>Hvad indbefatter kinesisksproget materialer?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E81674-A170-01DE-0E70-7B12352E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86585"/>
            <a:ext cx="10515600" cy="4351338"/>
          </a:xfrm>
        </p:spPr>
        <p:txBody>
          <a:bodyPr/>
          <a:lstStyle/>
          <a:p>
            <a:r>
              <a:rPr lang="da-DK" b="1" dirty="0"/>
              <a:t>Reklamer (også filmreklamer)</a:t>
            </a:r>
          </a:p>
          <a:p>
            <a:r>
              <a:rPr lang="da-DK" b="1" dirty="0"/>
              <a:t>Taler</a:t>
            </a:r>
          </a:p>
          <a:p>
            <a:r>
              <a:rPr lang="da-DK" b="1" dirty="0"/>
              <a:t>Film</a:t>
            </a:r>
          </a:p>
          <a:p>
            <a:r>
              <a:rPr lang="da-DK" b="1" dirty="0"/>
              <a:t>Avisartikler</a:t>
            </a:r>
          </a:p>
          <a:p>
            <a:r>
              <a:rPr lang="da-DK" b="1" dirty="0"/>
              <a:t>Skønlitteratur</a:t>
            </a:r>
            <a:endParaRPr lang="da-DK" dirty="0"/>
          </a:p>
          <a:p>
            <a:pPr marL="0" indent="0">
              <a:buNone/>
            </a:pPr>
            <a:endParaRPr lang="da-DK" b="1" dirty="0"/>
          </a:p>
        </p:txBody>
      </p:sp>
      <p:pic>
        <p:nvPicPr>
          <p:cNvPr id="1026" name="Picture 2" descr="One in a Billion – Adidas aims for a new China market – Truly Deeply –  Brand Strategy &amp; Design Agency Melbourne">
            <a:extLst>
              <a:ext uri="{FF2B5EF4-FFF2-40B4-BE49-F238E27FC236}">
                <a16:creationId xmlns:a16="http://schemas.microsoft.com/office/drawing/2014/main" id="{24A492B0-242D-C919-F452-1BC4DCDAE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450" y="1003508"/>
            <a:ext cx="4592320" cy="244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enithOptimedia Guangzhou Becomes Carlsberg China's Media Business Partner  – Zenith">
            <a:extLst>
              <a:ext uri="{FF2B5EF4-FFF2-40B4-BE49-F238E27FC236}">
                <a16:creationId xmlns:a16="http://schemas.microsoft.com/office/drawing/2014/main" id="{68455A24-498A-5381-FC79-ED749C502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490" y="3556695"/>
            <a:ext cx="43053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 descr="Et billede, der indeholder tekst, blomst, jakkesæt, menneske&#10;&#10;Automatisk genereret beskrivelse">
            <a:extLst>
              <a:ext uri="{FF2B5EF4-FFF2-40B4-BE49-F238E27FC236}">
                <a16:creationId xmlns:a16="http://schemas.microsoft.com/office/drawing/2014/main" id="{F04F4D8A-1BBF-10F3-65DE-CF8AD61A67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580" y="2704321"/>
            <a:ext cx="6167556" cy="373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8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-201454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80" y="0"/>
            <a:ext cx="11038840" cy="1325563"/>
          </a:xfrm>
        </p:spPr>
        <p:txBody>
          <a:bodyPr/>
          <a:lstStyle/>
          <a:p>
            <a:r>
              <a:rPr lang="da-DK" b="1" dirty="0"/>
              <a:t>Liste over emnerne med Kinesisk i SOP sidste skoleår (2023-24)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E81674-A170-01DE-0E70-7B12352E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682434"/>
            <a:ext cx="11988800" cy="52090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700" dirty="0"/>
              <a:t>- Kinas økonomiske position i verden idag og fremover (IØ)</a:t>
            </a:r>
          </a:p>
          <a:p>
            <a:pPr marL="0" indent="0">
              <a:buNone/>
            </a:pPr>
            <a:r>
              <a:rPr lang="da-DK" sz="2700" dirty="0"/>
              <a:t>- Taiwans globale økonomiske udfordringer (IØ)</a:t>
            </a:r>
          </a:p>
          <a:p>
            <a:pPr>
              <a:buFontTx/>
              <a:buChar char="-"/>
            </a:pPr>
            <a:r>
              <a:rPr lang="da-DK" sz="2700" dirty="0"/>
              <a:t>Royal Copenhagens markedsføring i Kina (AØ)</a:t>
            </a:r>
          </a:p>
          <a:p>
            <a:pPr>
              <a:buFontTx/>
              <a:buChar char="-"/>
            </a:pPr>
            <a:r>
              <a:rPr lang="da-DK" sz="2700" dirty="0"/>
              <a:t>Novo Nordisk slankemedicin Wegovy på det kinesiske marked (AØ)</a:t>
            </a:r>
          </a:p>
          <a:p>
            <a:pPr>
              <a:buFontTx/>
              <a:buChar char="-"/>
            </a:pPr>
            <a:r>
              <a:rPr lang="da-DK" sz="2700" dirty="0"/>
              <a:t>Nationbranding for danske møbelvirksomheder i deres promotion i Kina (AØ)</a:t>
            </a:r>
          </a:p>
          <a:p>
            <a:pPr>
              <a:buFontTx/>
              <a:buChar char="-"/>
            </a:pPr>
            <a:r>
              <a:rPr lang="da-DK" sz="2700" dirty="0"/>
              <a:t>T-shirt virksomheden ”Bareen”’s muligheder for at etablere sig i Kina (AØ)</a:t>
            </a:r>
          </a:p>
          <a:p>
            <a:pPr>
              <a:buFontTx/>
              <a:buChar char="-"/>
            </a:pPr>
            <a:r>
              <a:rPr lang="da-DK" sz="2700" dirty="0"/>
              <a:t>Nike’s udfordringer med at tilpasse deres markedføring det kinesiske marked (AØ)</a:t>
            </a:r>
          </a:p>
          <a:p>
            <a:pPr>
              <a:buFontTx/>
              <a:buChar char="-"/>
            </a:pPr>
            <a:r>
              <a:rPr lang="da-DK" sz="2700" dirty="0"/>
              <a:t>Årsagerne til Jysk’s fiasko på det kinesiske marked (AØ)</a:t>
            </a:r>
          </a:p>
          <a:p>
            <a:pPr>
              <a:buFontTx/>
              <a:buChar char="-"/>
            </a:pPr>
            <a:r>
              <a:rPr lang="da-DK" sz="2700" dirty="0"/>
              <a:t>Hvordan kan Carlsberg forøge deres markedsandel i Kina (AØ)</a:t>
            </a:r>
          </a:p>
          <a:p>
            <a:pPr>
              <a:buFontTx/>
              <a:buChar char="-"/>
            </a:pPr>
            <a:r>
              <a:rPr lang="da-DK" sz="2700" dirty="0"/>
              <a:t>Arlas Foods tilpasning af deres markedføring af Lurpak til det kinesiske marked (AØ)</a:t>
            </a:r>
          </a:p>
          <a:p>
            <a:pPr>
              <a:buFontTx/>
              <a:buChar char="-"/>
            </a:pPr>
            <a:endParaRPr lang="da-DK" dirty="0"/>
          </a:p>
          <a:p>
            <a:pPr>
              <a:buFontTx/>
              <a:buChar char="-"/>
            </a:pPr>
            <a:endParaRPr lang="da-DK" dirty="0"/>
          </a:p>
          <a:p>
            <a:pPr>
              <a:buFontTx/>
              <a:buChar char="-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84808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-201454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80" y="0"/>
            <a:ext cx="11038840" cy="1325563"/>
          </a:xfrm>
        </p:spPr>
        <p:txBody>
          <a:bodyPr/>
          <a:lstStyle/>
          <a:p>
            <a:r>
              <a:rPr lang="da-DK" b="1" dirty="0"/>
              <a:t>EKSEMPLER PÅ TIDLIGERE SOP’ER MED KINESISK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E81674-A170-01DE-0E70-7B12352E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682434"/>
            <a:ext cx="11531600" cy="5209063"/>
          </a:xfrm>
        </p:spPr>
        <p:txBody>
          <a:bodyPr>
            <a:normAutofit fontScale="92500" lnSpcReduction="20000"/>
          </a:bodyPr>
          <a:lstStyle/>
          <a:p>
            <a:endParaRPr lang="da-DK" dirty="0"/>
          </a:p>
          <a:p>
            <a:pPr marL="0" indent="0">
              <a:buNone/>
            </a:pPr>
            <a:r>
              <a:rPr lang="da-DK" b="1" dirty="0"/>
              <a:t>AØ og KINESISK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PROBLEMSTILLING: </a:t>
            </a:r>
          </a:p>
          <a:p>
            <a:pPr marL="0" indent="0">
              <a:buNone/>
            </a:pPr>
            <a:r>
              <a:rPr lang="en-US" b="1" dirty="0" err="1"/>
              <a:t>Hvordan</a:t>
            </a:r>
            <a:r>
              <a:rPr lang="en-US" b="1" dirty="0"/>
              <a:t> </a:t>
            </a:r>
            <a:r>
              <a:rPr lang="en-US" b="1" dirty="0" err="1"/>
              <a:t>tilpasser</a:t>
            </a:r>
            <a:r>
              <a:rPr lang="en-US" b="1" dirty="0"/>
              <a:t> Royal Copenhagen </a:t>
            </a:r>
            <a:r>
              <a:rPr lang="en-US" b="1" dirty="0" err="1"/>
              <a:t>deres</a:t>
            </a:r>
            <a:r>
              <a:rPr lang="en-US" b="1" dirty="0"/>
              <a:t> </a:t>
            </a:r>
            <a:r>
              <a:rPr lang="en-US" b="1" dirty="0" err="1"/>
              <a:t>marketingmix</a:t>
            </a:r>
            <a:r>
              <a:rPr lang="en-US" b="1" dirty="0"/>
              <a:t> </a:t>
            </a:r>
            <a:r>
              <a:rPr lang="en-US" b="1" dirty="0" err="1"/>
              <a:t>til</a:t>
            </a:r>
            <a:r>
              <a:rPr lang="en-US" b="1" dirty="0"/>
              <a:t> det </a:t>
            </a:r>
            <a:r>
              <a:rPr lang="en-US" b="1" dirty="0" err="1"/>
              <a:t>kinesiske</a:t>
            </a:r>
            <a:r>
              <a:rPr lang="en-US" b="1" dirty="0"/>
              <a:t> </a:t>
            </a:r>
            <a:r>
              <a:rPr lang="en-US" b="1" dirty="0" err="1"/>
              <a:t>porcelænsmarked</a:t>
            </a:r>
            <a:r>
              <a:rPr lang="en-US" b="1" dirty="0"/>
              <a:t>?</a:t>
            </a:r>
            <a:endParaRPr lang="en-US" dirty="0"/>
          </a:p>
          <a:p>
            <a:pPr marL="0" indent="0">
              <a:buNone/>
            </a:pPr>
            <a:r>
              <a:rPr lang="da-DK" dirty="0"/>
              <a:t>Taksonomiske spørgsmål: </a:t>
            </a:r>
          </a:p>
          <a:p>
            <a:r>
              <a:rPr lang="en-US" dirty="0" err="1"/>
              <a:t>Karakterisér</a:t>
            </a:r>
            <a:r>
              <a:rPr lang="en-US" dirty="0"/>
              <a:t> det </a:t>
            </a:r>
            <a:r>
              <a:rPr lang="en-US" dirty="0" err="1"/>
              <a:t>kinesiske</a:t>
            </a:r>
            <a:r>
              <a:rPr lang="en-US" dirty="0"/>
              <a:t> </a:t>
            </a:r>
            <a:r>
              <a:rPr lang="en-US" dirty="0" err="1"/>
              <a:t>porcelænsmarked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Royal </a:t>
            </a:r>
            <a:r>
              <a:rPr lang="en-US" dirty="0" err="1"/>
              <a:t>Copenhagens</a:t>
            </a:r>
            <a:r>
              <a:rPr lang="en-US" dirty="0"/>
              <a:t> position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markedet</a:t>
            </a:r>
            <a:r>
              <a:rPr lang="en-US" dirty="0"/>
              <a:t>.</a:t>
            </a:r>
          </a:p>
          <a:p>
            <a:r>
              <a:rPr lang="en-US" dirty="0" err="1"/>
              <a:t>Analysér</a:t>
            </a:r>
            <a:r>
              <a:rPr lang="en-US" dirty="0"/>
              <a:t> Royal </a:t>
            </a:r>
            <a:r>
              <a:rPr lang="en-US" dirty="0" err="1"/>
              <a:t>Copenhagens</a:t>
            </a:r>
            <a:r>
              <a:rPr lang="en-US" dirty="0"/>
              <a:t> </a:t>
            </a:r>
            <a:r>
              <a:rPr lang="en-US" dirty="0" err="1"/>
              <a:t>markedsføringsstrategi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det </a:t>
            </a:r>
            <a:r>
              <a:rPr lang="en-US" dirty="0" err="1"/>
              <a:t>kinesiske</a:t>
            </a:r>
            <a:r>
              <a:rPr lang="en-US" dirty="0"/>
              <a:t> marked </a:t>
            </a:r>
            <a:r>
              <a:rPr lang="en-US" dirty="0" err="1"/>
              <a:t>sammenholdt</a:t>
            </a:r>
            <a:r>
              <a:rPr lang="en-US" dirty="0"/>
              <a:t> med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markedsføring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det </a:t>
            </a:r>
            <a:r>
              <a:rPr lang="en-US" dirty="0" err="1"/>
              <a:t>danske</a:t>
            </a:r>
            <a:r>
              <a:rPr lang="en-US" dirty="0"/>
              <a:t> marked.</a:t>
            </a:r>
          </a:p>
          <a:p>
            <a:r>
              <a:rPr lang="da-DK" dirty="0"/>
              <a:t>Diskuter muligheder og udfordringer for Royal Copenhagens nuværende og kommende markedsføringsstrategi til udvalgte kinesiske målgrupper.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69683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-201454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80" y="0"/>
            <a:ext cx="11038840" cy="1325563"/>
          </a:xfrm>
        </p:spPr>
        <p:txBody>
          <a:bodyPr/>
          <a:lstStyle/>
          <a:p>
            <a:r>
              <a:rPr lang="da-DK" b="1" dirty="0"/>
              <a:t>EKSEMPLER PÅ TIDLIGERE SOP’ER MED KINESISK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E81674-A170-01DE-0E70-7B12352E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682434"/>
            <a:ext cx="11531600" cy="5209063"/>
          </a:xfrm>
        </p:spPr>
        <p:txBody>
          <a:bodyPr>
            <a:normAutofit fontScale="92500" lnSpcReduction="20000"/>
          </a:bodyPr>
          <a:lstStyle/>
          <a:p>
            <a:endParaRPr lang="da-DK" dirty="0"/>
          </a:p>
          <a:p>
            <a:pPr marL="0" indent="0">
              <a:buNone/>
            </a:pPr>
            <a:r>
              <a:rPr lang="da-DK" b="1" dirty="0"/>
              <a:t>AØ og KINESISK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PROBLEMSTILLING: </a:t>
            </a:r>
          </a:p>
          <a:p>
            <a:pPr marL="0" indent="0">
              <a:buNone/>
            </a:pPr>
            <a:r>
              <a:rPr lang="da-DK" b="1" dirty="0"/>
              <a:t>Hvordan kan en læskedriks virksomhed som Coca Cola opnå succes på det kinesiske marked?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da-DK" dirty="0"/>
              <a:t>Taksonomiske spørgsmål: </a:t>
            </a:r>
          </a:p>
          <a:p>
            <a:r>
              <a:rPr lang="en-US" dirty="0" err="1"/>
              <a:t>Redegør</a:t>
            </a:r>
            <a:r>
              <a:rPr lang="en-US" dirty="0"/>
              <a:t> for Coca Cola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virksomhed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for de </a:t>
            </a:r>
            <a:r>
              <a:rPr lang="en-US" dirty="0" err="1"/>
              <a:t>generelle</a:t>
            </a:r>
            <a:r>
              <a:rPr lang="en-US" dirty="0"/>
              <a:t> </a:t>
            </a:r>
            <a:r>
              <a:rPr lang="en-US" dirty="0" err="1"/>
              <a:t>udfordringer</a:t>
            </a:r>
            <a:r>
              <a:rPr lang="en-US" dirty="0"/>
              <a:t> med </a:t>
            </a:r>
            <a:r>
              <a:rPr lang="en-US" dirty="0" err="1"/>
              <a:t>markedsføring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vestlig</a:t>
            </a:r>
            <a:r>
              <a:rPr lang="en-US" dirty="0"/>
              <a:t> </a:t>
            </a:r>
            <a:r>
              <a:rPr lang="en-US" dirty="0" err="1"/>
              <a:t>virksomhed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møde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det </a:t>
            </a:r>
            <a:r>
              <a:rPr lang="en-US" dirty="0" err="1"/>
              <a:t>kinesiske</a:t>
            </a:r>
            <a:r>
              <a:rPr lang="en-US" dirty="0"/>
              <a:t> marked.</a:t>
            </a:r>
          </a:p>
          <a:p>
            <a:r>
              <a:rPr lang="en-US" dirty="0" err="1"/>
              <a:t>Analyser</a:t>
            </a:r>
            <a:r>
              <a:rPr lang="en-US" dirty="0"/>
              <a:t> </a:t>
            </a:r>
            <a:r>
              <a:rPr lang="en-US" dirty="0" err="1"/>
              <a:t>læskedriksbranchen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Kina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foretag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komparativ</a:t>
            </a:r>
            <a:r>
              <a:rPr lang="en-US" dirty="0"/>
              <a:t> </a:t>
            </a:r>
            <a:r>
              <a:rPr lang="en-US" dirty="0" err="1"/>
              <a:t>analyse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Coca Colas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selvvalgt</a:t>
            </a:r>
            <a:r>
              <a:rPr lang="en-US" dirty="0"/>
              <a:t> </a:t>
            </a:r>
            <a:r>
              <a:rPr lang="en-US" dirty="0" err="1"/>
              <a:t>konkurrents</a:t>
            </a:r>
            <a:r>
              <a:rPr lang="en-US" dirty="0"/>
              <a:t> </a:t>
            </a:r>
            <a:r>
              <a:rPr lang="en-US" dirty="0" err="1"/>
              <a:t>markedsføring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Kina.</a:t>
            </a:r>
          </a:p>
          <a:p>
            <a:r>
              <a:rPr lang="en-US" dirty="0"/>
              <a:t> </a:t>
            </a:r>
            <a:r>
              <a:rPr lang="en-US" dirty="0" err="1"/>
              <a:t>Diskuter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Coca Cola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fastholde</a:t>
            </a:r>
            <a:r>
              <a:rPr lang="en-US" dirty="0"/>
              <a:t> </a:t>
            </a:r>
            <a:r>
              <a:rPr lang="en-US" dirty="0" err="1"/>
              <a:t>deres</a:t>
            </a:r>
            <a:r>
              <a:rPr lang="en-US" dirty="0"/>
              <a:t> position </a:t>
            </a:r>
            <a:r>
              <a:rPr lang="en-US" dirty="0" err="1"/>
              <a:t>på</a:t>
            </a:r>
            <a:r>
              <a:rPr lang="en-US" dirty="0"/>
              <a:t> det </a:t>
            </a:r>
            <a:r>
              <a:rPr lang="en-US" dirty="0" err="1"/>
              <a:t>kinesiske</a:t>
            </a:r>
            <a:r>
              <a:rPr lang="en-US" dirty="0"/>
              <a:t> marked.	</a:t>
            </a:r>
          </a:p>
        </p:txBody>
      </p:sp>
    </p:spTree>
    <p:extLst>
      <p:ext uri="{BB962C8B-B14F-4D97-AF65-F5344CB8AC3E}">
        <p14:creationId xmlns:p14="http://schemas.microsoft.com/office/powerpoint/2010/main" val="2486569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-388143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80" y="0"/>
            <a:ext cx="11038840" cy="1325563"/>
          </a:xfrm>
        </p:spPr>
        <p:txBody>
          <a:bodyPr/>
          <a:lstStyle/>
          <a:p>
            <a:r>
              <a:rPr lang="da-DK" b="1" dirty="0"/>
              <a:t>EKSEMPLER PÅ TIDLIGERE SOP’ER MED KINESISK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E81674-A170-01DE-0E70-7B12352E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20985"/>
            <a:ext cx="11531600" cy="5209063"/>
          </a:xfrm>
        </p:spPr>
        <p:txBody>
          <a:bodyPr>
            <a:normAutofit fontScale="92500"/>
          </a:bodyPr>
          <a:lstStyle/>
          <a:p>
            <a:endParaRPr lang="da-DK" dirty="0"/>
          </a:p>
          <a:p>
            <a:pPr marL="0" indent="0">
              <a:buNone/>
            </a:pPr>
            <a:r>
              <a:rPr lang="da-DK" b="1" dirty="0"/>
              <a:t>AØ og KINESISK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PROBLEMSTILLING: </a:t>
            </a:r>
          </a:p>
          <a:p>
            <a:pPr marL="0" indent="0">
              <a:buNone/>
            </a:pPr>
            <a:r>
              <a:rPr lang="da-DK" b="1" dirty="0"/>
              <a:t>Hvorfor lykkedes det ikke for Jysk at slå igennem på det kinesiske marked?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da-DK" dirty="0"/>
              <a:t>Taksonomiske spørgsmål: </a:t>
            </a:r>
          </a:p>
          <a:p>
            <a:r>
              <a:rPr lang="da-DK" dirty="0"/>
              <a:t>Redegør for Jysks indtræden på det kinesiske marked.</a:t>
            </a:r>
          </a:p>
          <a:p>
            <a:r>
              <a:rPr lang="da-DK" dirty="0"/>
              <a:t>Analyser hvordan Jysks branding i Kina adskiller sig fra </a:t>
            </a:r>
            <a:r>
              <a:rPr lang="da-DK" dirty="0" err="1"/>
              <a:t>Duxianas</a:t>
            </a:r>
            <a:r>
              <a:rPr lang="da-DK" dirty="0"/>
              <a:t> branding i Kina?</a:t>
            </a:r>
          </a:p>
          <a:p>
            <a:r>
              <a:rPr lang="da-DK" dirty="0"/>
              <a:t>Diskuter hvorfor </a:t>
            </a:r>
            <a:r>
              <a:rPr lang="da-DK" dirty="0" err="1"/>
              <a:t>Duxiana</a:t>
            </a:r>
            <a:r>
              <a:rPr lang="da-DK" dirty="0"/>
              <a:t> har opnået succes i Kina og hvorfor Jysks strategi slog fejl</a:t>
            </a:r>
            <a:r>
              <a:rPr lang="en-US" dirty="0"/>
              <a:t>.	</a:t>
            </a:r>
          </a:p>
        </p:txBody>
      </p:sp>
    </p:spTree>
    <p:extLst>
      <p:ext uri="{BB962C8B-B14F-4D97-AF65-F5344CB8AC3E}">
        <p14:creationId xmlns:p14="http://schemas.microsoft.com/office/powerpoint/2010/main" val="1282387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-201454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80" y="0"/>
            <a:ext cx="11038840" cy="1325563"/>
          </a:xfrm>
        </p:spPr>
        <p:txBody>
          <a:bodyPr/>
          <a:lstStyle/>
          <a:p>
            <a:r>
              <a:rPr lang="da-DK" b="1" dirty="0"/>
              <a:t>EKSEMPLER PÅ TIDLIGERE SOP’ER MED KINESISK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E81674-A170-01DE-0E70-7B12352E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682434"/>
            <a:ext cx="11531600" cy="5209063"/>
          </a:xfrm>
        </p:spPr>
        <p:txBody>
          <a:bodyPr>
            <a:normAutofit fontScale="77500" lnSpcReduction="20000"/>
          </a:bodyPr>
          <a:lstStyle/>
          <a:p>
            <a:endParaRPr lang="da-DK" dirty="0"/>
          </a:p>
          <a:p>
            <a:pPr marL="0" indent="0">
              <a:buNone/>
            </a:pPr>
            <a:r>
              <a:rPr lang="da-DK" b="1" dirty="0"/>
              <a:t>IØ og KINESISK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PROBLEMSTILLING: </a:t>
            </a:r>
          </a:p>
          <a:p>
            <a:pPr marL="0" indent="0">
              <a:buNone/>
            </a:pPr>
            <a:r>
              <a:rPr lang="da-DK" b="1" dirty="0"/>
              <a:t>Hvad var årsagen til den økonomiske udvikling i Kina fra 1966 til 1990 og hvad var sammenhængen mellem denne udvikling og de to lederes ideologier?</a:t>
            </a:r>
            <a:endParaRPr lang="en-US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Taksonomiske spørgsmål: </a:t>
            </a:r>
          </a:p>
          <a:p>
            <a:r>
              <a:rPr lang="da-DK" dirty="0"/>
              <a:t>Hvordan så Kinas økonomiske og samfundsmæssige situation ud under Mao Zedong og under Deng Xiaoping i perioden 1966-1990?</a:t>
            </a:r>
          </a:p>
          <a:p>
            <a:endParaRPr lang="da-DK" dirty="0"/>
          </a:p>
          <a:p>
            <a:r>
              <a:rPr lang="da-DK" dirty="0"/>
              <a:t>Hvad var årsagerne til den økonomiske udvikling i Kina fra 1966 til 1990? 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Hvad var forskellen på de to lederes ideologier og hvilke konsekvenser havde deres økonomiske politik for det kinesiske samfund? </a:t>
            </a:r>
          </a:p>
        </p:txBody>
      </p:sp>
    </p:spTree>
    <p:extLst>
      <p:ext uri="{BB962C8B-B14F-4D97-AF65-F5344CB8AC3E}">
        <p14:creationId xmlns:p14="http://schemas.microsoft.com/office/powerpoint/2010/main" val="1091778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-201454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80" y="0"/>
            <a:ext cx="11038840" cy="1325563"/>
          </a:xfrm>
        </p:spPr>
        <p:txBody>
          <a:bodyPr/>
          <a:lstStyle/>
          <a:p>
            <a:r>
              <a:rPr lang="da-DK" b="1" dirty="0"/>
              <a:t>EKSEMPLER PÅ TIDLIGERE SOP’ER MED KINESISK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E81674-A170-01DE-0E70-7B12352E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682434"/>
            <a:ext cx="11531600" cy="5209063"/>
          </a:xfrm>
        </p:spPr>
        <p:txBody>
          <a:bodyPr>
            <a:normAutofit fontScale="92500" lnSpcReduction="10000"/>
          </a:bodyPr>
          <a:lstStyle/>
          <a:p>
            <a:endParaRPr lang="da-DK" dirty="0"/>
          </a:p>
          <a:p>
            <a:pPr marL="0" indent="0">
              <a:buNone/>
            </a:pPr>
            <a:r>
              <a:rPr lang="da-DK" b="1" dirty="0"/>
              <a:t>IØ og KINESISK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PROBLEMSTILLING: </a:t>
            </a:r>
          </a:p>
          <a:p>
            <a:pPr marL="0" indent="0">
              <a:buNone/>
            </a:pPr>
            <a:r>
              <a:rPr lang="da-DK" b="1" dirty="0"/>
              <a:t>Hvilke udfordringer vil Taiwan stå overfor i forhold til at klare sig i den globale økonomi i fremtiden?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Taksonomiske spørgsmål: </a:t>
            </a:r>
          </a:p>
          <a:p>
            <a:r>
              <a:rPr lang="da-DK" dirty="0"/>
              <a:t>Redegør kort for Taiwans politiske og økonomiske udvikling fra 1949 og frem.</a:t>
            </a:r>
          </a:p>
          <a:p>
            <a:r>
              <a:rPr lang="da-DK" dirty="0"/>
              <a:t>Foretag en analyse af Taiwans demokratiseringsproces og udarbejd en økonomisk landeanalyse af Taiwan de seneste år.</a:t>
            </a:r>
          </a:p>
          <a:p>
            <a:r>
              <a:rPr lang="da-DK" dirty="0"/>
              <a:t>Diskuter og vurder Taiwans fremtidige politiske og økonomiske rolle.</a:t>
            </a:r>
          </a:p>
        </p:txBody>
      </p:sp>
    </p:spTree>
    <p:extLst>
      <p:ext uri="{BB962C8B-B14F-4D97-AF65-F5344CB8AC3E}">
        <p14:creationId xmlns:p14="http://schemas.microsoft.com/office/powerpoint/2010/main" val="3897911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-201454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80" y="0"/>
            <a:ext cx="11038840" cy="1325563"/>
          </a:xfrm>
        </p:spPr>
        <p:txBody>
          <a:bodyPr/>
          <a:lstStyle/>
          <a:p>
            <a:r>
              <a:rPr lang="da-DK" b="1" dirty="0"/>
              <a:t>EKSEMPLER PÅ TIDLIGERE SOP’ER MED KINESISK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E81674-A170-01DE-0E70-7B12352E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682434"/>
            <a:ext cx="11531600" cy="5209063"/>
          </a:xfrm>
        </p:spPr>
        <p:txBody>
          <a:bodyPr>
            <a:normAutofit fontScale="92500" lnSpcReduction="20000"/>
          </a:bodyPr>
          <a:lstStyle/>
          <a:p>
            <a:endParaRPr lang="da-DK" dirty="0"/>
          </a:p>
          <a:p>
            <a:pPr marL="0" indent="0">
              <a:buNone/>
            </a:pPr>
            <a:r>
              <a:rPr lang="da-DK" b="1" dirty="0"/>
              <a:t>IØ og KINESISK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PROBLEMSTILLING: </a:t>
            </a:r>
          </a:p>
          <a:p>
            <a:pPr marL="0" indent="0">
              <a:buNone/>
            </a:pPr>
            <a:r>
              <a:rPr lang="da-DK" b="1" dirty="0"/>
              <a:t>Hvilken position har Kina økonomisk i verden i dag og hvilken rolle vil de have fremover?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Taksonomiske spørgsmål: </a:t>
            </a:r>
          </a:p>
          <a:p>
            <a:r>
              <a:rPr lang="da-DK" dirty="0"/>
              <a:t>Redegør for Kinas politiske og samfundsmæssige udvikling i perioden 2012-2023.</a:t>
            </a:r>
          </a:p>
          <a:p>
            <a:r>
              <a:rPr lang="da-DK" dirty="0"/>
              <a:t>Udarbejd en makroøkonomisk analyse i perioden 2012-2023, og analyser hvilken rolle Kina har i verdensøkonomien. Analyser endvidere hvilke politiske initiativer Kina har taget i perioden for at positionere sig økonomisk internationalt.</a:t>
            </a:r>
          </a:p>
          <a:p>
            <a:r>
              <a:rPr lang="da-DK" dirty="0"/>
              <a:t>Diskuter og vurder hvordan Kina kan opretholde og eller forbedre deres internationale økonomiske position fremover. </a:t>
            </a:r>
          </a:p>
        </p:txBody>
      </p:sp>
    </p:spTree>
    <p:extLst>
      <p:ext uri="{BB962C8B-B14F-4D97-AF65-F5344CB8AC3E}">
        <p14:creationId xmlns:p14="http://schemas.microsoft.com/office/powerpoint/2010/main" val="4009894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-201454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80" y="0"/>
            <a:ext cx="11038840" cy="1325563"/>
          </a:xfrm>
        </p:spPr>
        <p:txBody>
          <a:bodyPr/>
          <a:lstStyle/>
          <a:p>
            <a:r>
              <a:rPr lang="da-DK" b="1" dirty="0"/>
              <a:t>EKSEMPLER PÅ TIDLIGERE SOP’ER MED KINESISK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E81674-A170-01DE-0E70-7B12352E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682434"/>
            <a:ext cx="11531600" cy="5209063"/>
          </a:xfrm>
        </p:spPr>
        <p:txBody>
          <a:bodyPr>
            <a:normAutofit fontScale="85000" lnSpcReduction="20000"/>
          </a:bodyPr>
          <a:lstStyle/>
          <a:p>
            <a:endParaRPr lang="da-DK" dirty="0"/>
          </a:p>
          <a:p>
            <a:pPr marL="0" indent="0">
              <a:buNone/>
            </a:pPr>
            <a:r>
              <a:rPr lang="da-DK" b="1" dirty="0"/>
              <a:t>MA og KINESISK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PROBLEMSTILLING: </a:t>
            </a:r>
          </a:p>
          <a:p>
            <a:pPr marL="0" indent="0">
              <a:buNone/>
            </a:pPr>
            <a:r>
              <a:rPr lang="da-DK" b="1" dirty="0"/>
              <a:t>Hvilke konsekvenser har etbarnspolitikken (1979 – 2013) på befolkningssammensætningen i Kina i dag og de næste 10 år?</a:t>
            </a:r>
          </a:p>
          <a:p>
            <a:pPr marL="0" indent="0">
              <a:buNone/>
            </a:pPr>
            <a:r>
              <a:rPr lang="da-DK" dirty="0"/>
              <a:t>Taksonomiske spørgsmål: </a:t>
            </a:r>
          </a:p>
          <a:p>
            <a:r>
              <a:rPr lang="da-DK" dirty="0"/>
              <a:t>Hvad var etbarnspolitikken, og hvad var det politiske grundlag for at indføre denne politik?</a:t>
            </a:r>
          </a:p>
          <a:p>
            <a:r>
              <a:rPr lang="da-DK" dirty="0"/>
              <a:t>Hvilke matematiske analyser kan være relevante, når konsekvenserne af etbarnspolitikken i Kina skal analyseres? </a:t>
            </a:r>
          </a:p>
          <a:p>
            <a:r>
              <a:rPr lang="da-DK" dirty="0"/>
              <a:t>Hvilke konsekvenser har etbarnspolitikken i Kina haft for befolkningssammensætningen, og hvilken udvikling kan vi forvente de kommende 10 år jf. de matematiske analyser?</a:t>
            </a:r>
          </a:p>
          <a:p>
            <a:r>
              <a:rPr lang="da-DK" dirty="0"/>
              <a:t>Hvilken betydning har den kinesiske kultur – især Konfucianismen – haft for udviklingen af befolkningssammensætningen?</a:t>
            </a:r>
          </a:p>
        </p:txBody>
      </p:sp>
    </p:spTree>
    <p:extLst>
      <p:ext uri="{BB962C8B-B14F-4D97-AF65-F5344CB8AC3E}">
        <p14:creationId xmlns:p14="http://schemas.microsoft.com/office/powerpoint/2010/main" val="1387904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-121920" y="-265034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0" y="18255"/>
            <a:ext cx="10515600" cy="1325563"/>
          </a:xfrm>
        </p:spPr>
        <p:txBody>
          <a:bodyPr/>
          <a:lstStyle/>
          <a:p>
            <a:r>
              <a:rPr lang="da-DK" b="1" dirty="0"/>
              <a:t>Andre emner til SOP med Kinesisk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E81674-A170-01DE-0E70-7B12352E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769587"/>
            <a:ext cx="3413760" cy="44073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b="1" u="sng" dirty="0"/>
              <a:t>AØ</a:t>
            </a:r>
          </a:p>
          <a:p>
            <a:pPr marL="0" indent="0">
              <a:buNone/>
            </a:pPr>
            <a:r>
              <a:rPr lang="da-DK" dirty="0"/>
              <a:t>- E-handel i Kina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- Udfordringer med brand aktivisme i Vesten og Kina fra samme virksomhed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- </a:t>
            </a:r>
            <a:r>
              <a:rPr lang="da-DK" dirty="0"/>
              <a:t>Kina og elbilbranchen</a:t>
            </a:r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5EEE4A40-DE47-62AB-CD2E-40AA6975658F}"/>
              </a:ext>
            </a:extLst>
          </p:cNvPr>
          <p:cNvSpPr txBox="1">
            <a:spLocks/>
          </p:cNvSpPr>
          <p:nvPr/>
        </p:nvSpPr>
        <p:spPr>
          <a:xfrm>
            <a:off x="3566160" y="1751014"/>
            <a:ext cx="3647440" cy="4407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b="1" u="sng" dirty="0"/>
              <a:t>IØ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- Belt and Road (Ny silkevej)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- Taiwan-Kina konfliktens påvirkning af verdensøkonomien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- Taiwans omstilling til grøn energi som et forsøg på at blive selvforsynende mht. energi</a:t>
            </a:r>
          </a:p>
        </p:txBody>
      </p:sp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B1DC3A38-56EA-E1FC-1CC9-90534820178C}"/>
              </a:ext>
            </a:extLst>
          </p:cNvPr>
          <p:cNvSpPr txBox="1">
            <a:spLocks/>
          </p:cNvSpPr>
          <p:nvPr/>
        </p:nvSpPr>
        <p:spPr>
          <a:xfrm>
            <a:off x="7701280" y="1751014"/>
            <a:ext cx="4338320" cy="4407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b="1" u="sng" dirty="0"/>
              <a:t>VØ</a:t>
            </a:r>
          </a:p>
          <a:p>
            <a:pPr>
              <a:buFontTx/>
              <a:buChar char="-"/>
            </a:pPr>
            <a:r>
              <a:rPr lang="da-DK" dirty="0"/>
              <a:t>Virksomhedssamarbejder mellem Danmark og Kina/Taiwan</a:t>
            </a:r>
          </a:p>
          <a:p>
            <a:pPr>
              <a:buFontTx/>
              <a:buChar char="-"/>
            </a:pPr>
            <a:endParaRPr lang="da-DK" dirty="0"/>
          </a:p>
          <a:p>
            <a:pPr>
              <a:buFontTx/>
              <a:buChar char="-"/>
            </a:pPr>
            <a:r>
              <a:rPr lang="da-DK" dirty="0"/>
              <a:t>Taiwan Semiconductor Manufacturing Company (TSMC)</a:t>
            </a:r>
          </a:p>
          <a:p>
            <a:pPr marL="0" indent="0">
              <a:buNone/>
            </a:pPr>
            <a:endParaRPr lang="da-DK" dirty="0"/>
          </a:p>
          <a:p>
            <a:pPr>
              <a:buFontTx/>
              <a:buChar char="-"/>
            </a:pPr>
            <a:r>
              <a:rPr lang="da-DK" dirty="0"/>
              <a:t>TEMU</a:t>
            </a:r>
          </a:p>
          <a:p>
            <a:pPr marL="0" indent="0">
              <a:buNone/>
            </a:pPr>
            <a:endParaRPr lang="da-DK" dirty="0"/>
          </a:p>
          <a:p>
            <a:pPr>
              <a:buFontTx/>
              <a:buChar char="-"/>
            </a:pPr>
            <a:r>
              <a:rPr lang="da-DK" dirty="0"/>
              <a:t>Ørsted i Taiwan</a:t>
            </a:r>
          </a:p>
        </p:txBody>
      </p:sp>
    </p:spTree>
    <p:extLst>
      <p:ext uri="{BB962C8B-B14F-4D97-AF65-F5344CB8AC3E}">
        <p14:creationId xmlns:p14="http://schemas.microsoft.com/office/powerpoint/2010/main" val="257297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F1A218-1F6F-5349-3537-E7774DB4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u="sng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accent1"/>
                </a:solidFill>
              </a:rPr>
              <a:t>LITTERATUR PÅ SYSTIME HVOR MAN KAN FINDE INSPIRATION TIL SOP EMNER</a:t>
            </a:r>
          </a:p>
        </p:txBody>
      </p:sp>
      <p:pic>
        <p:nvPicPr>
          <p:cNvPr id="5" name="Billede 4" descr="Et billede, der indeholder tekst, skærmbillede, design&#10;&#10;Automatisk genereret beskrivelse">
            <a:extLst>
              <a:ext uri="{FF2B5EF4-FFF2-40B4-BE49-F238E27FC236}">
                <a16:creationId xmlns:a16="http://schemas.microsoft.com/office/drawing/2014/main" id="{81EC4CB0-9856-51F4-7A5C-2C28AD89C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34817"/>
            <a:ext cx="2251942" cy="2800783"/>
          </a:xfrm>
          <a:prstGeom prst="rect">
            <a:avLst/>
          </a:prstGeom>
        </p:spPr>
      </p:pic>
      <p:pic>
        <p:nvPicPr>
          <p:cNvPr id="7" name="Billede 6" descr="Et billede, der indeholder tekst, skærmbillede, Font/skrifttype&#10;&#10;Automatisk genereret beskrivelse">
            <a:extLst>
              <a:ext uri="{FF2B5EF4-FFF2-40B4-BE49-F238E27FC236}">
                <a16:creationId xmlns:a16="http://schemas.microsoft.com/office/drawing/2014/main" id="{057B368E-E9B9-3CA1-8AB9-4572EBBA2D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830" y="2634817"/>
            <a:ext cx="2065643" cy="2800783"/>
          </a:xfrm>
          <a:prstGeom prst="rect">
            <a:avLst/>
          </a:prstGeom>
        </p:spPr>
      </p:pic>
      <p:pic>
        <p:nvPicPr>
          <p:cNvPr id="9" name="Billede 8" descr="Et billede, der indeholder tekst, skærmbillede&#10;&#10;Automatisk genereret beskrivelse">
            <a:extLst>
              <a:ext uri="{FF2B5EF4-FFF2-40B4-BE49-F238E27FC236}">
                <a16:creationId xmlns:a16="http://schemas.microsoft.com/office/drawing/2014/main" id="{6CA26D2E-DB45-50D6-E2F4-12F54ABE98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60" y="2709328"/>
            <a:ext cx="4384040" cy="2800783"/>
          </a:xfrm>
          <a:prstGeom prst="rect">
            <a:avLst/>
          </a:prstGeom>
        </p:spPr>
      </p:pic>
      <p:pic>
        <p:nvPicPr>
          <p:cNvPr id="11" name="Billede 10" descr="Et billede, der indeholder tekst, skærmbillede, Font/skrifttype, Webside&#10;&#10;Automatisk genereret beskrivelse">
            <a:extLst>
              <a:ext uri="{FF2B5EF4-FFF2-40B4-BE49-F238E27FC236}">
                <a16:creationId xmlns:a16="http://schemas.microsoft.com/office/drawing/2014/main" id="{470BA7E7-CE77-5271-B661-411E2DE242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287" y="2709328"/>
            <a:ext cx="2299530" cy="287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789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2020966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0" y="2304255"/>
            <a:ext cx="10515600" cy="1325563"/>
          </a:xfrm>
        </p:spPr>
        <p:txBody>
          <a:bodyPr/>
          <a:lstStyle/>
          <a:p>
            <a:r>
              <a:rPr lang="da-DK" b="1" dirty="0"/>
              <a:t>SPØRGSMÅL??</a:t>
            </a:r>
          </a:p>
        </p:txBody>
      </p:sp>
    </p:spTree>
    <p:extLst>
      <p:ext uri="{BB962C8B-B14F-4D97-AF65-F5344CB8AC3E}">
        <p14:creationId xmlns:p14="http://schemas.microsoft.com/office/powerpoint/2010/main" val="912969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0DA9F-137F-71F2-D0D7-6B172CE856C4}"/>
              </a:ext>
            </a:extLst>
          </p:cNvPr>
          <p:cNvSpPr/>
          <p:nvPr/>
        </p:nvSpPr>
        <p:spPr>
          <a:xfrm>
            <a:off x="0" y="2020966"/>
            <a:ext cx="12192000" cy="1892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98B997-DED4-2567-E328-DEAA01D5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0" y="2304255"/>
            <a:ext cx="10515600" cy="1325563"/>
          </a:xfrm>
        </p:spPr>
        <p:txBody>
          <a:bodyPr/>
          <a:lstStyle/>
          <a:p>
            <a:r>
              <a:rPr lang="da-DK" b="1"/>
              <a:t>VEJLEDNING 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901039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946</Words>
  <Application>Microsoft Office PowerPoint</Application>
  <PresentationFormat>Widescreen</PresentationFormat>
  <Paragraphs>140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Office-tema</vt:lpstr>
      <vt:lpstr>PowerPoint Presentation</vt:lpstr>
      <vt:lpstr>PLAN FOR DAGENS MODUL</vt:lpstr>
      <vt:lpstr>Hvilke fag kan man skrive SOP i kinesisk med</vt:lpstr>
      <vt:lpstr>Hvad er kravene til at bruge Kinesisk i SOP?</vt:lpstr>
      <vt:lpstr>Hvad indbefatter kinesisksproget materialer?</vt:lpstr>
      <vt:lpstr>Liste over emnerne med Kinesisk i SOP sidste skoleår (2023-24)</vt:lpstr>
      <vt:lpstr>EKSEMPLER PÅ TIDLIGERE SOP’ER MED KINESISK</vt:lpstr>
      <vt:lpstr>EKSEMPLER PÅ TIDLIGERE SOP’ER MED KINESISK</vt:lpstr>
      <vt:lpstr>EKSEMPLER PÅ TIDLIGERE SOP’ER MED KINESISK</vt:lpstr>
      <vt:lpstr>EKSEMPLER PÅ TIDLIGERE SOP’ER MED KINESISK</vt:lpstr>
      <vt:lpstr>EKSEMPLER PÅ TIDLIGERE SOP’ER MED KINESISK</vt:lpstr>
      <vt:lpstr>EKSEMPLER PÅ TIDLIGERE SOP’ER MED KINESISK</vt:lpstr>
      <vt:lpstr>EKSEMPLER PÅ TIDLIGERE SOP’ER MED KINESISK</vt:lpstr>
      <vt:lpstr>Andre emner til SOP med Kinesisk</vt:lpstr>
      <vt:lpstr>LITTERATUR PÅ SYSTIME HVOR MAN KAN FINDE INSPIRATION TIL SOP EMNER</vt:lpstr>
      <vt:lpstr>SPØRGSMÅL??</vt:lpstr>
      <vt:lpstr>VEJLEDNING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SOP I KINESISK A</dc:title>
  <dc:creator>Troels Kjems Petersen</dc:creator>
  <cp:lastModifiedBy>Troels Kjems Petersen</cp:lastModifiedBy>
  <cp:revision>3</cp:revision>
  <dcterms:created xsi:type="dcterms:W3CDTF">2023-11-28T09:30:49Z</dcterms:created>
  <dcterms:modified xsi:type="dcterms:W3CDTF">2024-12-08T15:01:32Z</dcterms:modified>
</cp:coreProperties>
</file>