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94" r:id="rId5"/>
    <p:sldId id="304" r:id="rId6"/>
    <p:sldId id="305" r:id="rId7"/>
    <p:sldId id="312" r:id="rId8"/>
    <p:sldId id="306" r:id="rId9"/>
    <p:sldId id="307" r:id="rId10"/>
    <p:sldId id="308" r:id="rId11"/>
    <p:sldId id="311" r:id="rId12"/>
    <p:sldId id="310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41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BA209C-8BDC-48DD-BA1D-11CB483894B8}" v="1" dt="2024-08-15T08:03:46.2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3541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E8BA209C-8BDC-48DD-BA1D-11CB483894B8}"/>
    <pc:docChg chg="custSel addSld modSld">
      <pc:chgData name="Troels Kjems Petersen" userId="d50d9817-7fa7-4ee2-9878-28660974c4b1" providerId="ADAL" clId="{E8BA209C-8BDC-48DD-BA1D-11CB483894B8}" dt="2024-08-15T08:03:52.619" v="4" actId="962"/>
      <pc:docMkLst>
        <pc:docMk/>
      </pc:docMkLst>
      <pc:sldChg chg="addSp delSp modSp new mod setBg">
        <pc:chgData name="Troels Kjems Petersen" userId="d50d9817-7fa7-4ee2-9878-28660974c4b1" providerId="ADAL" clId="{E8BA209C-8BDC-48DD-BA1D-11CB483894B8}" dt="2024-08-15T08:03:52.619" v="4" actId="962"/>
        <pc:sldMkLst>
          <pc:docMk/>
          <pc:sldMk cId="2890276424" sldId="312"/>
        </pc:sldMkLst>
        <pc:spChg chg="del">
          <ac:chgData name="Troels Kjems Petersen" userId="d50d9817-7fa7-4ee2-9878-28660974c4b1" providerId="ADAL" clId="{E8BA209C-8BDC-48DD-BA1D-11CB483894B8}" dt="2024-08-15T08:03:47.899" v="2" actId="26606"/>
          <ac:spMkLst>
            <pc:docMk/>
            <pc:sldMk cId="2890276424" sldId="312"/>
            <ac:spMk id="2" creationId="{E6E5C7C0-9D7F-E95A-C494-BAD0C9DDFD80}"/>
          </ac:spMkLst>
        </pc:spChg>
        <pc:spChg chg="del">
          <ac:chgData name="Troels Kjems Petersen" userId="d50d9817-7fa7-4ee2-9878-28660974c4b1" providerId="ADAL" clId="{E8BA209C-8BDC-48DD-BA1D-11CB483894B8}" dt="2024-08-15T08:03:47.899" v="2" actId="26606"/>
          <ac:spMkLst>
            <pc:docMk/>
            <pc:sldMk cId="2890276424" sldId="312"/>
            <ac:spMk id="3" creationId="{E61C68B9-73E0-6FF3-AD3A-F12DAB1654E7}"/>
          </ac:spMkLst>
        </pc:spChg>
        <pc:spChg chg="add">
          <ac:chgData name="Troels Kjems Petersen" userId="d50d9817-7fa7-4ee2-9878-28660974c4b1" providerId="ADAL" clId="{E8BA209C-8BDC-48DD-BA1D-11CB483894B8}" dt="2024-08-15T08:03:47.899" v="2" actId="26606"/>
          <ac:spMkLst>
            <pc:docMk/>
            <pc:sldMk cId="2890276424" sldId="312"/>
            <ac:spMk id="9" creationId="{42A4FC2C-047E-45A5-965D-8E1E3BF09BC6}"/>
          </ac:spMkLst>
        </pc:spChg>
        <pc:picChg chg="add mod">
          <ac:chgData name="Troels Kjems Petersen" userId="d50d9817-7fa7-4ee2-9878-28660974c4b1" providerId="ADAL" clId="{E8BA209C-8BDC-48DD-BA1D-11CB483894B8}" dt="2024-08-15T08:03:52.619" v="4" actId="962"/>
          <ac:picMkLst>
            <pc:docMk/>
            <pc:sldMk cId="2890276424" sldId="312"/>
            <ac:picMk id="4" creationId="{0AB56BE1-FF5A-6404-FD99-7B99E326185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527A5-72F6-4A1C-BD9F-6D51722B127D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A210E-ABA6-4E5A-8088-77A584E3B48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348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880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459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633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01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805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08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27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560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4602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425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308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E447E-7CBA-4B90-B6F8-6D110521B4A9}" type="datetimeFigureOut">
              <a:rPr lang="da-DK" smtClean="0"/>
              <a:t>15-08-2024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46542-D4CF-47FC-ACBF-7EA48E5D6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31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g-igetIFN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99409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0" y="521110"/>
            <a:ext cx="12192000" cy="3018503"/>
          </a:xfrm>
          <a:prstGeom prst="rect">
            <a:avLst/>
          </a:prstGeom>
          <a:solidFill>
            <a:schemeClr val="bg2">
              <a:lumMod val="7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2209800" y="824140"/>
            <a:ext cx="7772400" cy="1574931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da-DK" sz="4000" b="1" dirty="0">
                <a:solidFill>
                  <a:srgbClr val="FF0000"/>
                </a:solidFill>
              </a:rPr>
              <a:t>SO4: Den nationale fortælling</a:t>
            </a:r>
            <a:br>
              <a:rPr lang="da-DK" sz="3600" dirty="0">
                <a:solidFill>
                  <a:srgbClr val="FF0000"/>
                </a:solidFill>
              </a:rPr>
            </a:br>
            <a:r>
              <a:rPr lang="da-DK" sz="2800" dirty="0">
                <a:solidFill>
                  <a:srgbClr val="FF0000"/>
                </a:solidFill>
              </a:rPr>
              <a:t>Dansk og historie</a:t>
            </a:r>
            <a:br>
              <a:rPr lang="da-DK" sz="3200" dirty="0">
                <a:solidFill>
                  <a:prstClr val="black">
                    <a:tint val="75000"/>
                  </a:prstClr>
                </a:solidFill>
              </a:rPr>
            </a:br>
            <a:endParaRPr lang="da-DK" sz="3600" dirty="0"/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>
          <a:xfrm>
            <a:off x="2895600" y="2148700"/>
            <a:ext cx="6400800" cy="1752600"/>
          </a:xfrm>
        </p:spPr>
        <p:txBody>
          <a:bodyPr>
            <a:normAutofit/>
          </a:bodyPr>
          <a:lstStyle/>
          <a:p>
            <a:r>
              <a:rPr lang="da-DK" sz="6000" b="1" dirty="0">
                <a:solidFill>
                  <a:schemeClr val="bg1"/>
                </a:solidFill>
              </a:rPr>
              <a:t>Anden Verdenskrig</a:t>
            </a:r>
          </a:p>
        </p:txBody>
      </p:sp>
    </p:spTree>
    <p:extLst>
      <p:ext uri="{BB962C8B-B14F-4D97-AF65-F5344CB8AC3E}">
        <p14:creationId xmlns:p14="http://schemas.microsoft.com/office/powerpoint/2010/main" val="88497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" y="0"/>
            <a:ext cx="12159765" cy="8706316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501446"/>
            <a:ext cx="12192000" cy="5663380"/>
          </a:xfrm>
          <a:prstGeom prst="rect">
            <a:avLst/>
          </a:prstGeom>
          <a:solidFill>
            <a:schemeClr val="bg2">
              <a:lumMod val="7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Intro – 2. Verdenskrig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61220" y="21304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dirty="0"/>
              <a:t>I SO4-forløbet skal i arbejde med besættelsen af Danmark og den danske modstandskamp.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Men først skal I have et indblik i 2. Verdenskrig for at forstå Danmarks rolle under krigen.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Hvorfor brød krigen ud? Hvem var de involverede? Og hvornår og hvorfor blev Danmark besat?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276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ydrogen Bomb vs Atomic: What Is the Difference? | 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538"/>
            <a:ext cx="12624619" cy="9862809"/>
          </a:xfrm>
          <a:prstGeom prst="rect">
            <a:avLst/>
          </a:prstGeom>
          <a:noFill/>
        </p:spPr>
      </p:pic>
      <p:sp>
        <p:nvSpPr>
          <p:cNvPr id="5" name="Rektangel 4"/>
          <p:cNvSpPr/>
          <p:nvPr/>
        </p:nvSpPr>
        <p:spPr>
          <a:xfrm>
            <a:off x="0" y="-76538"/>
            <a:ext cx="12192000" cy="7187381"/>
          </a:xfrm>
          <a:prstGeom prst="rect">
            <a:avLst/>
          </a:prstGeom>
          <a:solidFill>
            <a:schemeClr val="bg2">
              <a:lumMod val="7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1"/>
                </a:solidFill>
              </a:rPr>
              <a:t>Historiens mest ødelæggende krig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Ca. 60 millioner mennesker mistede livet, mere end halvdelen var civile</a:t>
            </a:r>
          </a:p>
          <a:p>
            <a:pPr>
              <a:buClr>
                <a:srgbClr val="FF0000"/>
              </a:buClr>
            </a:pPr>
            <a:endParaRPr lang="da-DK" b="1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/>
                </a:solidFill>
                <a:latin typeface="Gill Sans MT" panose="020B0502020104020203"/>
              </a:rPr>
              <a:t>De involverede stater udnyttede al deres økonomiske og militære styrke</a:t>
            </a:r>
          </a:p>
          <a:p>
            <a:pPr>
              <a:buClr>
                <a:srgbClr val="FF0000"/>
              </a:buClr>
            </a:pPr>
            <a:endParaRPr lang="da-DK" b="1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Omfattende overgreb mod civile: deportation, tvangsarbejde, internering og udryddelse </a:t>
            </a:r>
          </a:p>
          <a:p>
            <a:pPr>
              <a:buClr>
                <a:srgbClr val="FF0000"/>
              </a:buClr>
            </a:pPr>
            <a:endParaRPr lang="da-DK" b="1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Holocaust: Det nazistiske Tysklands udryddelse af ca. seks millioner jøder og sigøjnere</a:t>
            </a:r>
          </a:p>
          <a:p>
            <a:pPr marL="0" indent="0">
              <a:buClr>
                <a:srgbClr val="FF0000"/>
              </a:buClr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7829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dsholder til indhold 3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0AB56BE1-FF5A-6404-FD99-7B99E3261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6" b="164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76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501446"/>
            <a:ext cx="12192000" cy="1169578"/>
          </a:xfrm>
          <a:prstGeom prst="rect">
            <a:avLst/>
          </a:prstGeom>
          <a:solidFill>
            <a:schemeClr val="bg2">
              <a:lumMod val="7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 krigsførende stater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Krigen begyndte som en væbnet konflikt mellem få stater i Europa</a:t>
            </a:r>
          </a:p>
          <a:p>
            <a:pPr marL="0" indent="0">
              <a:buClr>
                <a:srgbClr val="9BAFB5"/>
              </a:buClr>
              <a:buNone/>
            </a:pPr>
            <a:endParaRPr lang="da-DK" sz="22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Krigen udviklede sig på sigt til en krig mellem to store alliancer: </a:t>
            </a:r>
          </a:p>
          <a:p>
            <a:pPr marL="0" indent="0">
              <a:buClr>
                <a:srgbClr val="9BAFB5"/>
              </a:buClr>
              <a:buNone/>
            </a:pPr>
            <a:r>
              <a:rPr lang="da-DK" sz="2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1)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 </a:t>
            </a:r>
            <a:r>
              <a:rPr lang="da-DK" sz="2200" b="1" dirty="0">
                <a:solidFill>
                  <a:srgbClr val="FF0000"/>
                </a:solidFill>
                <a:latin typeface="Gill Sans MT" panose="020B0502020104020203"/>
              </a:rPr>
              <a:t>Aksemagterne</a:t>
            </a:r>
            <a:r>
              <a:rPr lang="da-DK" sz="2200" dirty="0">
                <a:solidFill>
                  <a:srgbClr val="FF0000"/>
                </a:solidFill>
                <a:latin typeface="Gill Sans MT" panose="020B0502020104020203"/>
              </a:rPr>
              <a:t> </a:t>
            </a:r>
          </a:p>
          <a:p>
            <a:pPr marL="0" indent="0">
              <a:buClr>
                <a:srgbClr val="9BAFB5"/>
              </a:buClr>
              <a:buNone/>
            </a:pPr>
            <a:r>
              <a:rPr lang="da-DK" sz="2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2)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 </a:t>
            </a:r>
            <a:r>
              <a:rPr lang="da-DK" sz="2200" b="1" dirty="0">
                <a:solidFill>
                  <a:schemeClr val="accent1"/>
                </a:solidFill>
                <a:latin typeface="Gill Sans MT" panose="020B0502020104020203"/>
              </a:rPr>
              <a:t>De allierede</a:t>
            </a:r>
          </a:p>
          <a:p>
            <a:pPr marL="0" indent="0">
              <a:buClr>
                <a:srgbClr val="9BAFB5"/>
              </a:buClr>
              <a:buNone/>
            </a:pPr>
            <a:endParaRPr lang="da-DK" sz="2200" b="1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marL="0" indent="0">
              <a:buClr>
                <a:srgbClr val="9BAFB5"/>
              </a:buClr>
              <a:buNone/>
            </a:pPr>
            <a:r>
              <a:rPr lang="da-DK" sz="2200" b="1" dirty="0">
                <a:solidFill>
                  <a:srgbClr val="FF0000"/>
                </a:solidFill>
                <a:latin typeface="Gill Sans MT" panose="020B0502020104020203"/>
              </a:rPr>
              <a:t>Aksemagterne:  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Tyskland (nazistisk),  Italien (fascistisk) og Japan (højre-autoritært) – støttet af Ungarn, Rumænien, Slovakiet, Bulgarien og Kroatien (højre-autoritære) </a:t>
            </a:r>
          </a:p>
          <a:p>
            <a:pPr marL="0" indent="0">
              <a:buClr>
                <a:srgbClr val="9BAFB5"/>
              </a:buClr>
              <a:buNone/>
            </a:pPr>
            <a:r>
              <a:rPr lang="da-DK" sz="2200" b="1" dirty="0">
                <a:solidFill>
                  <a:schemeClr val="accent1"/>
                </a:solidFill>
                <a:latin typeface="Gill Sans MT" panose="020B0502020104020203"/>
              </a:rPr>
              <a:t>De allierede: 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Storbritannien (demokratisk), Frankrig (demokratisk) , USA (demokratisk) og Sovjetunionen (kommunistisk) - støttet af gradvist flere andre stater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0313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501446"/>
            <a:ext cx="12192000" cy="1169578"/>
          </a:xfrm>
          <a:prstGeom prst="rect">
            <a:avLst/>
          </a:prstGeom>
          <a:solidFill>
            <a:schemeClr val="bg2">
              <a:lumMod val="7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Årsagen til krigsudbruddet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Anden verdenskrig havde rødder i Første Verdenskrig (1914-1918)</a:t>
            </a:r>
          </a:p>
          <a:p>
            <a:pPr marL="0" indent="0">
              <a:buClr>
                <a:srgbClr val="9BAFB5"/>
              </a:buClr>
              <a:buNone/>
            </a:pPr>
            <a:endParaRPr lang="da-DK" sz="22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Aksemagterne var utilfredse med resultaterne af Første Verdenskrig:</a:t>
            </a:r>
          </a:p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    - </a:t>
            </a:r>
            <a:r>
              <a:rPr lang="da-DK" sz="2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Tyskland: 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pga. hårde fredsbetingelser (afståelse af territorium og krigsskadeerstatning)</a:t>
            </a:r>
          </a:p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    - </a:t>
            </a:r>
            <a:r>
              <a:rPr lang="da-DK" sz="2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Italien og Japan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: pga. for små territoriale gevinster    </a:t>
            </a:r>
          </a:p>
          <a:p>
            <a:pPr>
              <a:buClr>
                <a:srgbClr val="9BAFB5"/>
              </a:buClr>
            </a:pPr>
            <a:endParaRPr lang="da-DK" sz="22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marL="0" indent="0">
              <a:buClr>
                <a:srgbClr val="9BAFB5"/>
              </a:buClr>
              <a:buNone/>
            </a:pP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Aksemagternes utilfredshed </a:t>
            </a:r>
            <a:r>
              <a:rPr lang="da-DK" sz="2200" i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kombineret med 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nationalisme, militarisme og forestillinger om racemæssig overlegenhed 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  <a:sym typeface="Wingdings" panose="05000000000000000000" pitchFamily="2" charset="2"/>
              </a:rPr>
              <a:t></a:t>
            </a:r>
            <a:r>
              <a:rPr lang="da-DK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 KRIG</a:t>
            </a:r>
          </a:p>
        </p:txBody>
      </p:sp>
    </p:spTree>
    <p:extLst>
      <p:ext uri="{BB962C8B-B14F-4D97-AF65-F5344CB8AC3E}">
        <p14:creationId xmlns:p14="http://schemas.microsoft.com/office/powerpoint/2010/main" val="2804783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87"/>
            <a:ext cx="12192000" cy="685682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0" y="325796"/>
            <a:ext cx="12192001" cy="5154526"/>
          </a:xfrm>
          <a:prstGeom prst="rect">
            <a:avLst/>
          </a:prstGeom>
          <a:solidFill>
            <a:schemeClr val="bg2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u="sng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</a:rPr>
              <a:t>De nazistiske planer om et tysk storrige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10380" y="1253331"/>
            <a:ext cx="10515600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endParaRPr lang="da-DK" sz="22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Nazistiske ambitioner om at skabe et tysk imperium. </a:t>
            </a:r>
          </a:p>
          <a:p>
            <a:pPr>
              <a:buClr>
                <a:srgbClr val="FF0000"/>
              </a:buClr>
            </a:pPr>
            <a:endParaRPr lang="da-DK" b="1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Imperiet skulle bygges i Central- og Østeuropa                                             </a:t>
            </a: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Imperiet skulle sikre Tyskland råstoffer, fødevarer, arbejdskraft og </a:t>
            </a:r>
            <a:r>
              <a:rPr lang="da-DK" b="1" dirty="0" err="1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lebensraum</a:t>
            </a: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.</a:t>
            </a:r>
          </a:p>
          <a:p>
            <a:pPr>
              <a:buClr>
                <a:srgbClr val="FF0000"/>
              </a:buClr>
            </a:pPr>
            <a:r>
              <a:rPr lang="da-DK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Imperiet kunne kun realiseres gennem krig – men nazisterne ønskede ikke en verdenskrig.</a:t>
            </a:r>
            <a:endParaRPr lang="es-ES_tradnl" b="1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401607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6981"/>
            <a:ext cx="12192000" cy="9200895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-1" y="561917"/>
            <a:ext cx="12192001" cy="5154526"/>
          </a:xfrm>
          <a:prstGeom prst="rect">
            <a:avLst/>
          </a:prstGeom>
          <a:solidFill>
            <a:schemeClr val="bg2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>
                <a:solidFill>
                  <a:srgbClr val="FF0000"/>
                </a:solidFill>
              </a:rPr>
              <a:t>Tyskland angriber Danmark og Norge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9BAFB5"/>
              </a:buClr>
              <a:buNone/>
            </a:pPr>
            <a:r>
              <a:rPr lang="da-DK" sz="2500" b="1" dirty="0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9. april 1940: </a:t>
            </a:r>
            <a:r>
              <a:rPr lang="da-DK" sz="2500" dirty="0">
                <a:solidFill>
                  <a:schemeClr val="bg1"/>
                </a:solidFill>
                <a:latin typeface="Gill Sans MT" panose="020B0502020104020203"/>
              </a:rPr>
              <a:t>Tysk militært angreb på Danmark og Norge </a:t>
            </a:r>
          </a:p>
          <a:p>
            <a:pPr marL="0" indent="0">
              <a:buClr>
                <a:srgbClr val="9BAFB5"/>
              </a:buClr>
              <a:buNone/>
            </a:pPr>
            <a:endParaRPr lang="da-DK" sz="25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>
              <a:buClr>
                <a:srgbClr val="9BAFB5"/>
              </a:buClr>
            </a:pPr>
            <a:r>
              <a:rPr lang="da-DK" sz="2500" dirty="0">
                <a:solidFill>
                  <a:schemeClr val="bg1"/>
                </a:solidFill>
                <a:latin typeface="Gill Sans MT" panose="020B0502020104020203"/>
              </a:rPr>
              <a:t>Dansk overgivelse efter to timer</a:t>
            </a:r>
          </a:p>
          <a:p>
            <a:pPr>
              <a:buClr>
                <a:srgbClr val="9BAFB5"/>
              </a:buClr>
            </a:pPr>
            <a:r>
              <a:rPr lang="da-DK" sz="2500" dirty="0">
                <a:solidFill>
                  <a:schemeClr val="bg1"/>
                </a:solidFill>
                <a:latin typeface="Gill Sans MT" panose="020B0502020104020203"/>
              </a:rPr>
              <a:t>Tysk angreb motiveret af ønske om sikring af jernmalmleverancer,  flådebaser og forhindring af britiske og franske troppekoncentrationer i Norge</a:t>
            </a:r>
          </a:p>
          <a:p>
            <a:pPr>
              <a:buClr>
                <a:srgbClr val="9BAFB5"/>
              </a:buClr>
            </a:pPr>
            <a:r>
              <a:rPr lang="da-DK" sz="2500" dirty="0">
                <a:solidFill>
                  <a:schemeClr val="bg1"/>
                </a:solidFill>
                <a:latin typeface="Gill Sans MT" panose="020B0502020104020203"/>
              </a:rPr>
              <a:t>Danmark som ”trædesten” for angrebet på Norge</a:t>
            </a:r>
          </a:p>
          <a:p>
            <a:pPr>
              <a:buClr>
                <a:srgbClr val="9BAFB5"/>
              </a:buClr>
            </a:pPr>
            <a:r>
              <a:rPr lang="da-DK" sz="2400" dirty="0">
                <a:solidFill>
                  <a:schemeClr val="bg1"/>
                </a:solidFill>
              </a:rPr>
              <a:t>Den danske regering samarbejde i et vist omfang med den tyske besættelsesmagt = samarbejdspolitikken.</a:t>
            </a:r>
          </a:p>
          <a:p>
            <a:pPr>
              <a:buClr>
                <a:srgbClr val="9BAFB5"/>
              </a:buClr>
            </a:pPr>
            <a:endParaRPr lang="da-DK" sz="25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marL="0" indent="0">
              <a:buClr>
                <a:srgbClr val="9BAFB5"/>
              </a:buClr>
              <a:buNone/>
            </a:pPr>
            <a:endParaRPr lang="da-DK" sz="25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marL="0" indent="0">
              <a:buClr>
                <a:srgbClr val="9BAFB5"/>
              </a:buClr>
              <a:buNone/>
            </a:pPr>
            <a:endParaRPr lang="es-ES_tradnl" sz="25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651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Dokumentar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/>
              <a:t>I skal nu se en film, der omhandler besættelsen af Danmark og modstandsbevægelsen.</a:t>
            </a:r>
          </a:p>
          <a:p>
            <a:pPr marL="0" indent="0">
              <a:buNone/>
            </a:pPr>
            <a:endParaRPr lang="da-DK"/>
          </a:p>
          <a:p>
            <a:pPr marL="0" indent="0">
              <a:buNone/>
            </a:pPr>
            <a:r>
              <a:rPr lang="da-DK"/>
              <a:t>I skal undervejs besvare en række spørgsmål til dokumentaren.</a:t>
            </a:r>
          </a:p>
          <a:p>
            <a:pPr marL="0" indent="0">
              <a:buNone/>
            </a:pPr>
            <a:endParaRPr lang="da-DK"/>
          </a:p>
          <a:p>
            <a:pPr marL="0" indent="0">
              <a:buNone/>
            </a:pPr>
            <a:r>
              <a:rPr lang="da-DK">
                <a:hlinkClick r:id="rId2"/>
              </a:rPr>
              <a:t>https://www.youtube.com/watch?v=xg-igetIFNU</a:t>
            </a:r>
            <a:r>
              <a:rPr lang="da-DK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17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1634943AF3AE42AEBF4663F1822E20" ma:contentTypeVersion="8" ma:contentTypeDescription="Opret et nyt dokument." ma:contentTypeScope="" ma:versionID="a2ff466e8cbb0dac1aec9e60785979bb">
  <xsd:schema xmlns:xsd="http://www.w3.org/2001/XMLSchema" xmlns:xs="http://www.w3.org/2001/XMLSchema" xmlns:p="http://schemas.microsoft.com/office/2006/metadata/properties" xmlns:ns2="64f2b973-7a72-4e2e-a3d3-8e1e3e57a8a9" xmlns:ns3="f0bda1c8-e6ad-46d1-8440-e6880bfe60be" targetNamespace="http://schemas.microsoft.com/office/2006/metadata/properties" ma:root="true" ma:fieldsID="eed8a617e2682e8537d630fd4fe07851" ns2:_="" ns3:_="">
    <xsd:import namespace="64f2b973-7a72-4e2e-a3d3-8e1e3e57a8a9"/>
    <xsd:import namespace="f0bda1c8-e6ad-46d1-8440-e6880bfe6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f2b973-7a72-4e2e-a3d3-8e1e3e57a8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bda1c8-e6ad-46d1-8440-e6880bfe60b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54C26E-DD9D-4579-9BEE-27A456C0AC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29CD27-47DD-4F17-AF83-E4F4B87D03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f2b973-7a72-4e2e-a3d3-8e1e3e57a8a9"/>
    <ds:schemaRef ds:uri="f0bda1c8-e6ad-46d1-8440-e6880bfe60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C4AA21-A1C2-40CF-8968-814DED173581}">
  <ds:schemaRefs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962e8a12-35ec-4c4b-bb16-a790bcc1c2de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430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Gill Sans MT</vt:lpstr>
      <vt:lpstr>Office-tema</vt:lpstr>
      <vt:lpstr>SO4: Den nationale fortælling Dansk og historie </vt:lpstr>
      <vt:lpstr>Intro – 2. Verdenskrig</vt:lpstr>
      <vt:lpstr>Historiens mest ødelæggende krig</vt:lpstr>
      <vt:lpstr>PowerPoint-præsentation</vt:lpstr>
      <vt:lpstr>De krigsførende stater</vt:lpstr>
      <vt:lpstr>Årsagen til krigsudbruddet</vt:lpstr>
      <vt:lpstr>De nazistiske planer om et tysk storrige</vt:lpstr>
      <vt:lpstr>Tyskland angriber Danmark og Norge</vt:lpstr>
      <vt:lpstr>Dokumentar</vt:lpstr>
    </vt:vector>
  </TitlesOfParts>
  <Company>Køge Handelsskole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Peter Utke 470</dc:creator>
  <cp:lastModifiedBy>Troels Kjems Petersen</cp:lastModifiedBy>
  <cp:revision>15</cp:revision>
  <dcterms:created xsi:type="dcterms:W3CDTF">2015-08-31T11:06:29Z</dcterms:created>
  <dcterms:modified xsi:type="dcterms:W3CDTF">2024-08-15T08:03:54Z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0x010100201634943AF3AE42AEBF4663F1822E20</vt:lpwstr>
  </property>
</Properties>
</file>