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2" r:id="rId4"/>
    <p:sldId id="263" r:id="rId5"/>
    <p:sldId id="264" r:id="rId6"/>
    <p:sldId id="265" r:id="rId7"/>
    <p:sldId id="258" r:id="rId8"/>
    <p:sldId id="261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F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77A445C9-8E02-4C85-9CB6-0211C4370A5A}"/>
    <pc:docChg chg="undo custSel addSld delSld modSld">
      <pc:chgData name="Troels Kjems Petersen" userId="d50d9817-7fa7-4ee2-9878-28660974c4b1" providerId="ADAL" clId="{77A445C9-8E02-4C85-9CB6-0211C4370A5A}" dt="2023-11-12T20:58:50.109" v="891" actId="20577"/>
      <pc:docMkLst>
        <pc:docMk/>
      </pc:docMkLst>
      <pc:sldChg chg="modSp mod">
        <pc:chgData name="Troels Kjems Petersen" userId="d50d9817-7fa7-4ee2-9878-28660974c4b1" providerId="ADAL" clId="{77A445C9-8E02-4C85-9CB6-0211C4370A5A}" dt="2023-11-12T20:44:12.715" v="16" actId="20577"/>
        <pc:sldMkLst>
          <pc:docMk/>
          <pc:sldMk cId="1964900405" sldId="259"/>
        </pc:sldMkLst>
        <pc:spChg chg="mod">
          <ac:chgData name="Troels Kjems Petersen" userId="d50d9817-7fa7-4ee2-9878-28660974c4b1" providerId="ADAL" clId="{77A445C9-8E02-4C85-9CB6-0211C4370A5A}" dt="2023-11-12T20:44:12.715" v="16" actId="20577"/>
          <ac:spMkLst>
            <pc:docMk/>
            <pc:sldMk cId="1964900405" sldId="259"/>
            <ac:spMk id="4" creationId="{00000000-0000-0000-0000-000000000000}"/>
          </ac:spMkLst>
        </pc:spChg>
      </pc:sldChg>
      <pc:sldChg chg="del">
        <pc:chgData name="Troels Kjems Petersen" userId="d50d9817-7fa7-4ee2-9878-28660974c4b1" providerId="ADAL" clId="{77A445C9-8E02-4C85-9CB6-0211C4370A5A}" dt="2023-11-12T20:56:20.134" v="796" actId="47"/>
        <pc:sldMkLst>
          <pc:docMk/>
          <pc:sldMk cId="1522926426" sldId="260"/>
        </pc:sldMkLst>
      </pc:sldChg>
      <pc:sldChg chg="modSp mod">
        <pc:chgData name="Troels Kjems Petersen" userId="d50d9817-7fa7-4ee2-9878-28660974c4b1" providerId="ADAL" clId="{77A445C9-8E02-4C85-9CB6-0211C4370A5A}" dt="2023-11-12T20:56:04.894" v="795" actId="20577"/>
        <pc:sldMkLst>
          <pc:docMk/>
          <pc:sldMk cId="996207796" sldId="261"/>
        </pc:sldMkLst>
        <pc:spChg chg="mod">
          <ac:chgData name="Troels Kjems Petersen" userId="d50d9817-7fa7-4ee2-9878-28660974c4b1" providerId="ADAL" clId="{77A445C9-8E02-4C85-9CB6-0211C4370A5A}" dt="2023-11-12T20:56:04.894" v="795" actId="20577"/>
          <ac:spMkLst>
            <pc:docMk/>
            <pc:sldMk cId="996207796" sldId="261"/>
            <ac:spMk id="2" creationId="{763617E4-47FD-44F5-BAC6-F5245D2FBC3C}"/>
          </ac:spMkLst>
        </pc:spChg>
      </pc:sldChg>
      <pc:sldChg chg="modSp mod">
        <pc:chgData name="Troels Kjems Petersen" userId="d50d9817-7fa7-4ee2-9878-28660974c4b1" providerId="ADAL" clId="{77A445C9-8E02-4C85-9CB6-0211C4370A5A}" dt="2023-11-12T20:38:05.183" v="3" actId="20577"/>
        <pc:sldMkLst>
          <pc:docMk/>
          <pc:sldMk cId="2134095533" sldId="263"/>
        </pc:sldMkLst>
        <pc:spChg chg="mod">
          <ac:chgData name="Troels Kjems Petersen" userId="d50d9817-7fa7-4ee2-9878-28660974c4b1" providerId="ADAL" clId="{77A445C9-8E02-4C85-9CB6-0211C4370A5A}" dt="2023-11-12T20:38:05.183" v="3" actId="20577"/>
          <ac:spMkLst>
            <pc:docMk/>
            <pc:sldMk cId="2134095533" sldId="263"/>
            <ac:spMk id="3" creationId="{00000000-0000-0000-0000-000000000000}"/>
          </ac:spMkLst>
        </pc:spChg>
      </pc:sldChg>
      <pc:sldChg chg="modSp mod">
        <pc:chgData name="Troels Kjems Petersen" userId="d50d9817-7fa7-4ee2-9878-28660974c4b1" providerId="ADAL" clId="{77A445C9-8E02-4C85-9CB6-0211C4370A5A}" dt="2023-11-12T20:52:30.429" v="756" actId="14734"/>
        <pc:sldMkLst>
          <pc:docMk/>
          <pc:sldMk cId="531040688" sldId="264"/>
        </pc:sldMkLst>
        <pc:graphicFrameChg chg="mod modGraphic">
          <ac:chgData name="Troels Kjems Petersen" userId="d50d9817-7fa7-4ee2-9878-28660974c4b1" providerId="ADAL" clId="{77A445C9-8E02-4C85-9CB6-0211C4370A5A}" dt="2023-11-12T20:52:30.429" v="756" actId="14734"/>
          <ac:graphicFrameMkLst>
            <pc:docMk/>
            <pc:sldMk cId="531040688" sldId="264"/>
            <ac:graphicFrameMk id="4" creationId="{00000000-0000-0000-0000-000000000000}"/>
          </ac:graphicFrameMkLst>
        </pc:graphicFrameChg>
      </pc:sldChg>
      <pc:sldChg chg="addSp modSp new mod">
        <pc:chgData name="Troels Kjems Petersen" userId="d50d9817-7fa7-4ee2-9878-28660974c4b1" providerId="ADAL" clId="{77A445C9-8E02-4C85-9CB6-0211C4370A5A}" dt="2023-11-12T20:58:50.109" v="891" actId="20577"/>
        <pc:sldMkLst>
          <pc:docMk/>
          <pc:sldMk cId="1999421294" sldId="265"/>
        </pc:sldMkLst>
        <pc:spChg chg="add mod">
          <ac:chgData name="Troels Kjems Petersen" userId="d50d9817-7fa7-4ee2-9878-28660974c4b1" providerId="ADAL" clId="{77A445C9-8E02-4C85-9CB6-0211C4370A5A}" dt="2023-11-12T20:58:23.467" v="831" actId="14100"/>
          <ac:spMkLst>
            <pc:docMk/>
            <pc:sldMk cId="1999421294" sldId="265"/>
            <ac:spMk id="5" creationId="{2130735F-4222-4591-BCE9-F2B3E46999B0}"/>
          </ac:spMkLst>
        </pc:spChg>
        <pc:spChg chg="add mod">
          <ac:chgData name="Troels Kjems Petersen" userId="d50d9817-7fa7-4ee2-9878-28660974c4b1" providerId="ADAL" clId="{77A445C9-8E02-4C85-9CB6-0211C4370A5A}" dt="2023-11-12T20:58:50.109" v="891" actId="20577"/>
          <ac:spMkLst>
            <pc:docMk/>
            <pc:sldMk cId="1999421294" sldId="265"/>
            <ac:spMk id="6" creationId="{9C254D7F-56A3-4647-8D79-37894FD5FFCD}"/>
          </ac:spMkLst>
        </pc:spChg>
        <pc:picChg chg="add mod">
          <ac:chgData name="Troels Kjems Petersen" userId="d50d9817-7fa7-4ee2-9878-28660974c4b1" providerId="ADAL" clId="{77A445C9-8E02-4C85-9CB6-0211C4370A5A}" dt="2023-11-12T20:57:20.395" v="803" actId="14100"/>
          <ac:picMkLst>
            <pc:docMk/>
            <pc:sldMk cId="1999421294" sldId="265"/>
            <ac:picMk id="1026" creationId="{E8E8981C-AB3F-4C14-9AEC-D6B7B7BFC3B2}"/>
          </ac:picMkLst>
        </pc:picChg>
      </pc:sldChg>
    </pc:docChg>
  </pc:docChgLst>
  <pc:docChgLst>
    <pc:chgData name="Troels Kjems Petersen" userId="d50d9817-7fa7-4ee2-9878-28660974c4b1" providerId="ADAL" clId="{3FB4B2A3-5667-4046-929B-9F570216D00E}"/>
    <pc:docChg chg="undo custSel modSld">
      <pc:chgData name="Troels Kjems Petersen" userId="d50d9817-7fa7-4ee2-9878-28660974c4b1" providerId="ADAL" clId="{3FB4B2A3-5667-4046-929B-9F570216D00E}" dt="2024-12-01T13:07:14.502" v="238" actId="207"/>
      <pc:docMkLst>
        <pc:docMk/>
      </pc:docMkLst>
      <pc:sldChg chg="modSp mod">
        <pc:chgData name="Troels Kjems Petersen" userId="d50d9817-7fa7-4ee2-9878-28660974c4b1" providerId="ADAL" clId="{3FB4B2A3-5667-4046-929B-9F570216D00E}" dt="2024-12-01T13:07:14.502" v="238" actId="207"/>
        <pc:sldMkLst>
          <pc:docMk/>
          <pc:sldMk cId="531040688" sldId="264"/>
        </pc:sldMkLst>
        <pc:graphicFrameChg chg="mod modGraphic">
          <ac:chgData name="Troels Kjems Petersen" userId="d50d9817-7fa7-4ee2-9878-28660974c4b1" providerId="ADAL" clId="{3FB4B2A3-5667-4046-929B-9F570216D00E}" dt="2024-12-01T13:07:14.502" v="238" actId="207"/>
          <ac:graphicFrameMkLst>
            <pc:docMk/>
            <pc:sldMk cId="531040688" sldId="264"/>
            <ac:graphicFrameMk id="4" creationId="{00000000-0000-0000-0000-000000000000}"/>
          </ac:graphicFrameMkLst>
        </pc:graphicFrameChg>
      </pc:sldChg>
    </pc:docChg>
  </pc:docChgLst>
  <pc:docChgLst>
    <pc:chgData name="Troels Kjems Petersen" userId="d50d9817-7fa7-4ee2-9878-28660974c4b1" providerId="ADAL" clId="{44A70D96-4C3E-4C39-9AA8-75A1AA392983}"/>
    <pc:docChg chg="custSel addSld modSld">
      <pc:chgData name="Troels Kjems Petersen" userId="d50d9817-7fa7-4ee2-9878-28660974c4b1" providerId="ADAL" clId="{44A70D96-4C3E-4C39-9AA8-75A1AA392983}" dt="2022-01-08T16:05:57.634" v="68" actId="20577"/>
      <pc:docMkLst>
        <pc:docMk/>
      </pc:docMkLst>
      <pc:sldChg chg="modSp mod">
        <pc:chgData name="Troels Kjems Petersen" userId="d50d9817-7fa7-4ee2-9878-28660974c4b1" providerId="ADAL" clId="{44A70D96-4C3E-4C39-9AA8-75A1AA392983}" dt="2022-01-08T16:05:57.634" v="68" actId="20577"/>
        <pc:sldMkLst>
          <pc:docMk/>
          <pc:sldMk cId="1964900405" sldId="259"/>
        </pc:sldMkLst>
        <pc:spChg chg="mod">
          <ac:chgData name="Troels Kjems Petersen" userId="d50d9817-7fa7-4ee2-9878-28660974c4b1" providerId="ADAL" clId="{44A70D96-4C3E-4C39-9AA8-75A1AA392983}" dt="2022-01-08T16:05:57.634" v="68" actId="20577"/>
          <ac:spMkLst>
            <pc:docMk/>
            <pc:sldMk cId="1964900405" sldId="259"/>
            <ac:spMk id="4" creationId="{00000000-0000-0000-0000-000000000000}"/>
          </ac:spMkLst>
        </pc:spChg>
      </pc:sldChg>
      <pc:sldChg chg="add">
        <pc:chgData name="Troels Kjems Petersen" userId="d50d9817-7fa7-4ee2-9878-28660974c4b1" providerId="ADAL" clId="{44A70D96-4C3E-4C39-9AA8-75A1AA392983}" dt="2022-01-08T16:05:23.801" v="0"/>
        <pc:sldMkLst>
          <pc:docMk/>
          <pc:sldMk cId="938271118" sldId="262"/>
        </pc:sldMkLst>
      </pc:sldChg>
      <pc:sldChg chg="add">
        <pc:chgData name="Troels Kjems Petersen" userId="d50d9817-7fa7-4ee2-9878-28660974c4b1" providerId="ADAL" clId="{44A70D96-4C3E-4C39-9AA8-75A1AA392983}" dt="2022-01-08T16:05:23.801" v="0"/>
        <pc:sldMkLst>
          <pc:docMk/>
          <pc:sldMk cId="2134095533" sldId="263"/>
        </pc:sldMkLst>
      </pc:sldChg>
      <pc:sldChg chg="add">
        <pc:chgData name="Troels Kjems Petersen" userId="d50d9817-7fa7-4ee2-9878-28660974c4b1" providerId="ADAL" clId="{44A70D96-4C3E-4C39-9AA8-75A1AA392983}" dt="2022-01-08T16:05:23.801" v="0"/>
        <pc:sldMkLst>
          <pc:docMk/>
          <pc:sldMk cId="531040688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D6FF-3B8F-4A09-9206-E43078BFCF1A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DA49-8266-4A8B-A0AD-48F40E9F280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050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D6FF-3B8F-4A09-9206-E43078BFCF1A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DA49-8266-4A8B-A0AD-48F40E9F280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6423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D6FF-3B8F-4A09-9206-E43078BFCF1A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DA49-8266-4A8B-A0AD-48F40E9F280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9118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D6FF-3B8F-4A09-9206-E43078BFCF1A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DA49-8266-4A8B-A0AD-48F40E9F280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9711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D6FF-3B8F-4A09-9206-E43078BFCF1A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DA49-8266-4A8B-A0AD-48F40E9F280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317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D6FF-3B8F-4A09-9206-E43078BFCF1A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DA49-8266-4A8B-A0AD-48F40E9F280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5407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D6FF-3B8F-4A09-9206-E43078BFCF1A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DA49-8266-4A8B-A0AD-48F40E9F280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6622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D6FF-3B8F-4A09-9206-E43078BFCF1A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DA49-8266-4A8B-A0AD-48F40E9F280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3129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D6FF-3B8F-4A09-9206-E43078BFCF1A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DA49-8266-4A8B-A0AD-48F40E9F280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4700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D6FF-3B8F-4A09-9206-E43078BFCF1A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DA49-8266-4A8B-A0AD-48F40E9F280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9076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DD6FF-3B8F-4A09-9206-E43078BFCF1A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DA49-8266-4A8B-A0AD-48F40E9F280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9586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DD6FF-3B8F-4A09-9206-E43078BFCF1A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2DA49-8266-4A8B-A0AD-48F40E9F280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4713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79091F74-BADA-443C-ABCB-32722E1D7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" y="-258446"/>
            <a:ext cx="12618719" cy="7544987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81456E9E-34CC-48F5-BC91-89D71E86A730}"/>
              </a:ext>
            </a:extLst>
          </p:cNvPr>
          <p:cNvSpPr/>
          <p:nvPr/>
        </p:nvSpPr>
        <p:spPr>
          <a:xfrm>
            <a:off x="-254001" y="2113934"/>
            <a:ext cx="12978668" cy="2163775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20AFE-1878-452A-B2CC-610B2D9F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793" y="2766218"/>
            <a:ext cx="11435080" cy="1325563"/>
          </a:xfrm>
        </p:spPr>
        <p:txBody>
          <a:bodyPr>
            <a:normAutofit fontScale="90000"/>
          </a:bodyPr>
          <a:lstStyle/>
          <a:p>
            <a:r>
              <a:rPr lang="da-DK" sz="4900" b="1" dirty="0">
                <a:solidFill>
                  <a:srgbClr val="FF0000"/>
                </a:solidFill>
              </a:rPr>
              <a:t>Det præmoderne samfund og industrialiseringen </a:t>
            </a:r>
            <a:br>
              <a:rPr lang="da-DK" b="1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98793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dertitel 2"/>
          <p:cNvSpPr txBox="1">
            <a:spLocks/>
          </p:cNvSpPr>
          <p:nvPr/>
        </p:nvSpPr>
        <p:spPr>
          <a:xfrm>
            <a:off x="406625" y="659197"/>
            <a:ext cx="11067394" cy="5793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endParaRPr lang="da-DK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da-DK" b="1" dirty="0"/>
              <a:t>Intro til forløb ”Aargang 0, 1850-1920 (Historieprojekt)”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da-DK" b="1" dirty="0"/>
              <a:t>Det præmoderne samfund og industrialiseringen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da-DK" b="1" dirty="0"/>
              <a:t>Industrialiseringen i Danmark </a:t>
            </a:r>
          </a:p>
          <a:p>
            <a:endParaRPr lang="da-DK" b="1" dirty="0"/>
          </a:p>
          <a:p>
            <a:pPr marL="0" indent="0">
              <a:buNone/>
            </a:pPr>
            <a:r>
              <a:rPr lang="da-DK" b="1" dirty="0"/>
              <a:t>PAUSE</a:t>
            </a:r>
          </a:p>
          <a:p>
            <a:endParaRPr lang="da-DK" b="1" dirty="0"/>
          </a:p>
          <a:p>
            <a:pPr marL="0" indent="0">
              <a:buNone/>
            </a:pPr>
            <a:r>
              <a:rPr lang="da-DK" b="1" dirty="0"/>
              <a:t>3. Industrialiseringen i Danmark (forsat)</a:t>
            </a:r>
          </a:p>
          <a:p>
            <a:pPr marL="0" indent="0">
              <a:buNone/>
            </a:pPr>
            <a:r>
              <a:rPr lang="da-DK" b="1" dirty="0"/>
              <a:t>4. Industrialiseringens konsekvensen </a:t>
            </a:r>
          </a:p>
        </p:txBody>
      </p:sp>
    </p:spTree>
    <p:extLst>
      <p:ext uri="{BB962C8B-B14F-4D97-AF65-F5344CB8AC3E}">
        <p14:creationId xmlns:p14="http://schemas.microsoft.com/office/powerpoint/2010/main" val="1964900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C49D23F4-39DC-41A7-AA82-0C253CD58B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920" y="-1635488"/>
            <a:ext cx="12872720" cy="9762626"/>
          </a:xfrm>
          <a:prstGeom prst="rect">
            <a:avLst/>
          </a:prstGeom>
        </p:spPr>
      </p:pic>
      <p:sp>
        <p:nvSpPr>
          <p:cNvPr id="6" name="Undertitel 5">
            <a:extLst>
              <a:ext uri="{FF2B5EF4-FFF2-40B4-BE49-F238E27FC236}">
                <a16:creationId xmlns:a16="http://schemas.microsoft.com/office/drawing/2014/main" id="{3EA79FD7-8FD8-42C6-BCF9-3860618696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8271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C49D23F4-39DC-41A7-AA82-0C253CD58B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920" y="-1635488"/>
            <a:ext cx="12872720" cy="9762626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77697B0A-CBA9-44B8-903E-C84ACC96EFB4}"/>
              </a:ext>
            </a:extLst>
          </p:cNvPr>
          <p:cNvSpPr/>
          <p:nvPr/>
        </p:nvSpPr>
        <p:spPr>
          <a:xfrm>
            <a:off x="0" y="340361"/>
            <a:ext cx="12978668" cy="6177278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2080" y="81281"/>
            <a:ext cx="11576444" cy="5846554"/>
          </a:xfrm>
        </p:spPr>
        <p:txBody>
          <a:bodyPr>
            <a:normAutofit/>
          </a:bodyPr>
          <a:lstStyle/>
          <a:p>
            <a:pPr algn="l"/>
            <a:endParaRPr lang="da-DK" sz="5500" b="1" u="sng" dirty="0">
              <a:solidFill>
                <a:srgbClr val="0070C0"/>
              </a:solidFill>
            </a:endParaRPr>
          </a:p>
          <a:p>
            <a:pPr algn="l"/>
            <a:r>
              <a:rPr lang="da-DK" sz="5500" b="1" u="sng" dirty="0">
                <a:solidFill>
                  <a:srgbClr val="0070C0"/>
                </a:solidFill>
              </a:rPr>
              <a:t>Forløbets målsætning er:</a:t>
            </a:r>
            <a:r>
              <a:rPr lang="da-DK" sz="5500" u="sng" dirty="0"/>
              <a:t> </a:t>
            </a:r>
          </a:p>
          <a:p>
            <a:pPr lvl="0" algn="l"/>
            <a:endParaRPr lang="da-DK" sz="5500" b="1" dirty="0"/>
          </a:p>
          <a:p>
            <a:pPr marL="514350" lvl="0" indent="-514350" algn="l">
              <a:buAutoNum type="arabicPeriod"/>
            </a:pPr>
            <a:r>
              <a:rPr lang="da-DK" sz="3200" b="1" dirty="0"/>
              <a:t>Forløbet har først og fremmest fokus på at lære jer om de socioøkonomiske forhold i Danmark i perioden 1850-1920. </a:t>
            </a:r>
          </a:p>
          <a:p>
            <a:pPr marL="457200" lvl="0" indent="-457200" algn="l">
              <a:buAutoNum type="arabicPeriod"/>
            </a:pPr>
            <a:r>
              <a:rPr lang="da-DK" sz="3200" b="1" dirty="0"/>
              <a:t>Derudover afslutter vi forløbet med at I skal lave jeres historieprojekt. </a:t>
            </a:r>
          </a:p>
          <a:p>
            <a:pPr lvl="0" algn="l"/>
            <a:endParaRPr lang="da-DK" sz="3200" b="1" dirty="0"/>
          </a:p>
        </p:txBody>
      </p:sp>
    </p:spTree>
    <p:extLst>
      <p:ext uri="{BB962C8B-B14F-4D97-AF65-F5344CB8AC3E}">
        <p14:creationId xmlns:p14="http://schemas.microsoft.com/office/powerpoint/2010/main" val="2134095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569797"/>
              </p:ext>
            </p:extLst>
          </p:nvPr>
        </p:nvGraphicFramePr>
        <p:xfrm>
          <a:off x="1193533" y="129911"/>
          <a:ext cx="8768614" cy="63575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98348">
                  <a:extLst>
                    <a:ext uri="{9D8B030D-6E8A-4147-A177-3AD203B41FA5}">
                      <a16:colId xmlns:a16="http://schemas.microsoft.com/office/drawing/2014/main" val="3180939556"/>
                    </a:ext>
                  </a:extLst>
                </a:gridCol>
                <a:gridCol w="5870266">
                  <a:extLst>
                    <a:ext uri="{9D8B030D-6E8A-4147-A177-3AD203B41FA5}">
                      <a16:colId xmlns:a16="http://schemas.microsoft.com/office/drawing/2014/main" val="3570202017"/>
                    </a:ext>
                  </a:extLst>
                </a:gridCol>
              </a:tblGrid>
              <a:tr h="4917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2000" b="1" dirty="0">
                          <a:effectLst/>
                        </a:rPr>
                        <a:t>Modul</a:t>
                      </a:r>
                      <a:endParaRPr lang="da-DK" sz="20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70" marR="37970" marT="37970" marB="3797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2000" b="1" dirty="0">
                          <a:effectLst/>
                        </a:rPr>
                        <a:t>Fokus</a:t>
                      </a:r>
                      <a:endParaRPr lang="da-DK" sz="20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70" marR="37970" marT="37970" marB="3797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120960"/>
                  </a:ext>
                </a:extLst>
              </a:tr>
              <a:tr h="4539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</a:rPr>
                        <a:t>Tirsdag d.03.12.24</a:t>
                      </a:r>
                      <a:endParaRPr lang="da-DK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70" marR="37970" marT="37970" marB="3797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800" u="sng" dirty="0">
                          <a:effectLst/>
                        </a:rPr>
                        <a:t>Det præmoderne samfund og industrialisering</a:t>
                      </a:r>
                      <a:endParaRPr lang="da-DK" sz="1800" dirty="0">
                        <a:effectLst/>
                      </a:endParaRPr>
                    </a:p>
                  </a:txBody>
                  <a:tcPr marL="37970" marR="37970" marT="37970" marB="3797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573268"/>
                  </a:ext>
                </a:extLst>
              </a:tr>
              <a:tr h="4363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</a:rPr>
                        <a:t>Torsdag d.05.12.24</a:t>
                      </a:r>
                      <a:endParaRPr lang="da-DK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70" marR="37970" marT="37970" marB="3797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800" u="sng" dirty="0">
                          <a:effectLst/>
                        </a:rPr>
                        <a:t>Land og by (Befolkningssammensætningen)</a:t>
                      </a:r>
                      <a:endParaRPr lang="da-DK" sz="1800" dirty="0">
                        <a:effectLst/>
                      </a:endParaRPr>
                    </a:p>
                  </a:txBody>
                  <a:tcPr marL="37970" marR="37970" marT="37970" marB="37970"/>
                </a:tc>
                <a:extLst>
                  <a:ext uri="{0D108BD9-81ED-4DB2-BD59-A6C34878D82A}">
                    <a16:rowId xmlns:a16="http://schemas.microsoft.com/office/drawing/2014/main" val="2234695332"/>
                  </a:ext>
                </a:extLst>
              </a:tr>
              <a:tr h="65568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</a:rPr>
                        <a:t>Torsdag d.12.12.24</a:t>
                      </a:r>
                      <a:endParaRPr lang="da-DK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70" marR="37970" marT="37970" marB="3797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800" u="sng" dirty="0">
                          <a:effectLst/>
                        </a:rPr>
                        <a:t>Udvandringen til Amerika</a:t>
                      </a:r>
                    </a:p>
                  </a:txBody>
                  <a:tcPr marL="37970" marR="37970" marT="37970" marB="3797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0142822"/>
                  </a:ext>
                </a:extLst>
              </a:tr>
              <a:tr h="4539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Torsdag d.09.01.25</a:t>
                      </a:r>
                    </a:p>
                  </a:txBody>
                  <a:tcPr marL="37970" marR="37970" marT="37970" marB="3797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800" u="sng" dirty="0">
                          <a:effectLst/>
                        </a:rPr>
                        <a:t>Socialisme og arbejderklassen</a:t>
                      </a:r>
                      <a:endParaRPr lang="da-DK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70" marR="37970" marT="37970" marB="37970"/>
                </a:tc>
                <a:extLst>
                  <a:ext uri="{0D108BD9-81ED-4DB2-BD59-A6C34878D82A}">
                    <a16:rowId xmlns:a16="http://schemas.microsoft.com/office/drawing/2014/main" val="1351370353"/>
                  </a:ext>
                </a:extLst>
              </a:tr>
              <a:tr h="4539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</a:rPr>
                        <a:t>Torsdag d.16.01.25</a:t>
                      </a:r>
                      <a:endParaRPr lang="da-DK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70" marR="37970" marT="37970" marB="3797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800" u="sng" dirty="0">
                          <a:effectLst/>
                        </a:rPr>
                        <a:t>Septemberforliget</a:t>
                      </a:r>
                      <a:endParaRPr lang="da-DK" sz="1800" dirty="0">
                        <a:effectLst/>
                      </a:endParaRPr>
                    </a:p>
                  </a:txBody>
                  <a:tcPr marL="37970" marR="37970" marT="37970" marB="3797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334249"/>
                  </a:ext>
                </a:extLst>
              </a:tr>
              <a:tr h="4539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</a:rPr>
                        <a:t>Fredag d.17.01.25</a:t>
                      </a:r>
                      <a:endParaRPr lang="da-DK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70" marR="37970" marT="37970" marB="3797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800" u="sng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Børns vilkår under forandring</a:t>
                      </a:r>
                      <a:endParaRPr lang="da-DK" sz="1800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70" marR="37970" marT="37970" marB="37970"/>
                </a:tc>
                <a:extLst>
                  <a:ext uri="{0D108BD9-81ED-4DB2-BD59-A6C34878D82A}">
                    <a16:rowId xmlns:a16="http://schemas.microsoft.com/office/drawing/2014/main" val="512264311"/>
                  </a:ext>
                </a:extLst>
              </a:tr>
              <a:tr h="5354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Torsdag d.23.01.25</a:t>
                      </a:r>
                    </a:p>
                  </a:txBody>
                  <a:tcPr marL="37970" marR="37970" marT="37970" marB="3797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800" b="0" u="sng" dirty="0">
                          <a:effectLst/>
                        </a:rPr>
                        <a:t>Køn og seksualitet</a:t>
                      </a:r>
                      <a:endParaRPr lang="da-DK" sz="1800" b="0" dirty="0">
                        <a:effectLst/>
                      </a:endParaRPr>
                    </a:p>
                  </a:txBody>
                  <a:tcPr marL="37970" marR="37970" marT="37970" marB="3797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606520"/>
                  </a:ext>
                </a:extLst>
              </a:tr>
              <a:tr h="4539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</a:rPr>
                        <a:t>Fredag d</a:t>
                      </a:r>
                      <a:r>
                        <a:rPr lang="da-DK" sz="1800">
                          <a:effectLst/>
                        </a:rPr>
                        <a:t>.24.01.25 (2.modul)</a:t>
                      </a:r>
                      <a:endParaRPr lang="da-DK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70" marR="37970" marT="37970" marB="3797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800" b="0" u="sng" dirty="0">
                          <a:effectLst/>
                        </a:rPr>
                        <a:t>Demokrati i udvikling</a:t>
                      </a:r>
                      <a:endParaRPr lang="da-DK" sz="1800" b="0" dirty="0">
                        <a:effectLst/>
                      </a:endParaRPr>
                    </a:p>
                  </a:txBody>
                  <a:tcPr marL="37970" marR="37970" marT="37970" marB="37970"/>
                </a:tc>
                <a:extLst>
                  <a:ext uri="{0D108BD9-81ED-4DB2-BD59-A6C34878D82A}">
                    <a16:rowId xmlns:a16="http://schemas.microsoft.com/office/drawing/2014/main" val="3651093178"/>
                  </a:ext>
                </a:extLst>
              </a:tr>
              <a:tr h="60694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Fredag d.24.01.25 (3.modul)</a:t>
                      </a:r>
                    </a:p>
                  </a:txBody>
                  <a:tcPr marL="37970" marR="37970" marT="37970" marB="3797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 b="1" u="sng" dirty="0">
                          <a:effectLst/>
                        </a:rPr>
                        <a:t>Historieprojekt (selvstændigt arbejde i klassen)</a:t>
                      </a:r>
                      <a:endParaRPr lang="da-DK" sz="1800" b="1" dirty="0">
                        <a:effectLst/>
                      </a:endParaRPr>
                    </a:p>
                  </a:txBody>
                  <a:tcPr marL="37970" marR="37970" marT="37970" marB="3797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138480"/>
                  </a:ext>
                </a:extLst>
              </a:tr>
              <a:tr h="4539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Torsdag d.30.01.25</a:t>
                      </a:r>
                    </a:p>
                  </a:txBody>
                  <a:tcPr marL="37970" marR="37970" marT="37970" marB="3797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 b="1" u="sng" dirty="0">
                          <a:effectLst/>
                        </a:rPr>
                        <a:t>Historieprojekt (selvstændigt arbejde i klassen)</a:t>
                      </a:r>
                      <a:endParaRPr lang="da-DK" sz="1800" b="1" dirty="0">
                        <a:effectLst/>
                      </a:endParaRPr>
                    </a:p>
                  </a:txBody>
                  <a:tcPr marL="37970" marR="37970" marT="37970" marB="37970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320291"/>
                  </a:ext>
                </a:extLst>
              </a:tr>
              <a:tr h="4539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Fredag d.31.01.25</a:t>
                      </a:r>
                    </a:p>
                  </a:txBody>
                  <a:tcPr marL="37970" marR="37970" marT="37970" marB="3797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 b="1" u="sng" dirty="0">
                          <a:effectLst/>
                        </a:rPr>
                        <a:t>Historieprojekt (selvstændigt arbejde i klassen)</a:t>
                      </a:r>
                      <a:endParaRPr lang="da-DK" sz="1800" b="1" dirty="0">
                        <a:effectLst/>
                      </a:endParaRPr>
                    </a:p>
                  </a:txBody>
                  <a:tcPr marL="37970" marR="37970" marT="37970" marB="3797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806363"/>
                  </a:ext>
                </a:extLst>
              </a:tr>
              <a:tr h="4539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Tirsdag d.25.02.25</a:t>
                      </a:r>
                    </a:p>
                  </a:txBody>
                  <a:tcPr marL="37970" marR="37970" marT="37970" marB="3797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 b="1" u="sng" dirty="0">
                          <a:effectLst/>
                        </a:rPr>
                        <a:t>Historieprojekt (selvstændigt arbejde i klassen)</a:t>
                      </a:r>
                      <a:endParaRPr lang="da-DK" sz="1800" b="1" dirty="0">
                        <a:effectLst/>
                      </a:endParaRPr>
                    </a:p>
                  </a:txBody>
                  <a:tcPr marL="37970" marR="37970" marT="37970" marB="37970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868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1040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3D3F8-61AD-4309-BCD0-C93B424C4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470C0-2E9F-40E9-9C40-EDDB14EEFF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26" name="Picture 2" descr="Det Moderne Gennembrud | wallentin.org">
            <a:extLst>
              <a:ext uri="{FF2B5EF4-FFF2-40B4-BE49-F238E27FC236}">
                <a16:creationId xmlns:a16="http://schemas.microsoft.com/office/drawing/2014/main" id="{E8E8981C-AB3F-4C14-9AEC-D6B7B7BFC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09613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ktangel 3">
            <a:extLst>
              <a:ext uri="{FF2B5EF4-FFF2-40B4-BE49-F238E27FC236}">
                <a16:creationId xmlns:a16="http://schemas.microsoft.com/office/drawing/2014/main" id="{2130735F-4222-4591-BCE9-F2B3E46999B0}"/>
              </a:ext>
            </a:extLst>
          </p:cNvPr>
          <p:cNvSpPr/>
          <p:nvPr/>
        </p:nvSpPr>
        <p:spPr>
          <a:xfrm>
            <a:off x="0" y="1934678"/>
            <a:ext cx="12978668" cy="1325563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9C254D7F-56A3-4647-8D79-37894FD5FFCD}"/>
              </a:ext>
            </a:extLst>
          </p:cNvPr>
          <p:cNvSpPr txBox="1">
            <a:spLocks/>
          </p:cNvSpPr>
          <p:nvPr/>
        </p:nvSpPr>
        <p:spPr>
          <a:xfrm>
            <a:off x="513214" y="2258719"/>
            <a:ext cx="114350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sz="4900" b="1" dirty="0">
                <a:solidFill>
                  <a:srgbClr val="FF0000"/>
                </a:solidFill>
              </a:rPr>
              <a:t>Det præmoderne samfund og industrialiseringen</a:t>
            </a:r>
            <a:br>
              <a:rPr lang="da-DK" b="1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99421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1456E9E-34CC-48F5-BC91-89D71E86A730}"/>
              </a:ext>
            </a:extLst>
          </p:cNvPr>
          <p:cNvSpPr/>
          <p:nvPr/>
        </p:nvSpPr>
        <p:spPr>
          <a:xfrm>
            <a:off x="0" y="0"/>
            <a:ext cx="12978668" cy="154432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20AFE-1878-452A-B2CC-610B2D9F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460" y="429919"/>
            <a:ext cx="1143508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da-DK" sz="4900" b="1" dirty="0">
                <a:solidFill>
                  <a:srgbClr val="FF0000"/>
                </a:solidFill>
              </a:rPr>
              <a:t>Industrialiseringen i Danmark</a:t>
            </a:r>
            <a:br>
              <a:rPr lang="da-DK" b="1" dirty="0"/>
            </a:br>
            <a:r>
              <a:rPr lang="da-DK" sz="2700" b="1" dirty="0">
                <a:latin typeface="Arial" panose="020B0604020202020204" pitchFamily="34" charset="0"/>
                <a:cs typeface="Arial" panose="020B0604020202020204" pitchFamily="34" charset="0"/>
              </a:rPr>
              <a:t>Var alle syv forudsætninger tilstede i Danmark </a:t>
            </a:r>
            <a:br>
              <a:rPr lang="da-DK" sz="27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2700" b="1" dirty="0">
                <a:latin typeface="Arial" panose="020B0604020202020204" pitchFamily="34" charset="0"/>
                <a:cs typeface="Arial" panose="020B0604020202020204" pitchFamily="34" charset="0"/>
              </a:rPr>
              <a:t>fra 1850 og frem?</a:t>
            </a:r>
            <a:br>
              <a:rPr lang="da-DK" b="1" dirty="0"/>
            </a:b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FF22DDF-A981-477A-A25F-998055F4D6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364" y="1543396"/>
            <a:ext cx="8275782" cy="531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776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27D72CF9-0736-4F3B-A3FD-E10BF60BC26E}"/>
              </a:ext>
            </a:extLst>
          </p:cNvPr>
          <p:cNvSpPr/>
          <p:nvPr/>
        </p:nvSpPr>
        <p:spPr>
          <a:xfrm>
            <a:off x="-121920" y="0"/>
            <a:ext cx="12978668" cy="155448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3617E4-47FD-44F5-BAC6-F5245D2FB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614" y="35146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da-DK" b="1" dirty="0">
                <a:solidFill>
                  <a:srgbClr val="FF0000"/>
                </a:solidFill>
              </a:rPr>
              <a:t>INDUSTRIALISERINGENS KONSEKVENSER</a:t>
            </a:r>
            <a:br>
              <a:rPr lang="da-DK" b="1" dirty="0">
                <a:solidFill>
                  <a:srgbClr val="FF0000"/>
                </a:solidFill>
              </a:rPr>
            </a:br>
            <a:br>
              <a:rPr lang="da-DK" b="1" dirty="0">
                <a:solidFill>
                  <a:srgbClr val="FF0000"/>
                </a:solidFill>
              </a:rPr>
            </a:br>
            <a:endParaRPr lang="da-DK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0F258162-DD30-4EFC-8694-2C883E9433B4}"/>
              </a:ext>
            </a:extLst>
          </p:cNvPr>
          <p:cNvSpPr txBox="1"/>
          <p:nvPr/>
        </p:nvSpPr>
        <p:spPr>
          <a:xfrm>
            <a:off x="-1" y="1677029"/>
            <a:ext cx="374332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u="sng" dirty="0"/>
              <a:t>Det </a:t>
            </a:r>
            <a:r>
              <a:rPr lang="da-DK" sz="2400" b="1" u="sng" dirty="0" err="1"/>
              <a:t>før-industrielle</a:t>
            </a:r>
            <a:r>
              <a:rPr lang="da-DK" sz="2400" b="1" u="sng" dirty="0"/>
              <a:t> samfund</a:t>
            </a:r>
          </a:p>
          <a:p>
            <a:endParaRPr lang="da-DK" sz="2400" b="1" u="sng" dirty="0"/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da-DK" sz="2000" dirty="0"/>
              <a:t>Statisk økonomi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da-DK" sz="2000" dirty="0"/>
              <a:t>Stor landbefolkning, lille bybefolkning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da-DK" sz="2000" dirty="0"/>
              <a:t>Begrænset arbejdsdeling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da-DK" sz="2000" dirty="0"/>
              <a:t>Selvforsyningsøkonomi → man skaber det man selv bruger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da-DK" sz="2000" dirty="0"/>
              <a:t>Høj fødselstal + høj dødelighed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da-DK" sz="2000" dirty="0"/>
              <a:t>Ulige fordeling af jorden (Adelen ejer det meste af jorden)</a:t>
            </a:r>
          </a:p>
          <a:p>
            <a:endParaRPr lang="da-DK" sz="2400" b="1" u="sng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44CD41AB-D5B5-46A7-87BC-BEBC42692B1F}"/>
              </a:ext>
            </a:extLst>
          </p:cNvPr>
          <p:cNvSpPr txBox="1"/>
          <p:nvPr/>
        </p:nvSpPr>
        <p:spPr>
          <a:xfrm>
            <a:off x="8011887" y="1738584"/>
            <a:ext cx="4180113" cy="4585871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400" b="1" u="sng" dirty="0"/>
              <a:t>7 forudsætninger for industrialisering</a:t>
            </a:r>
          </a:p>
          <a:p>
            <a:endParaRPr lang="da-DK" sz="2000" b="1" u="sng" dirty="0"/>
          </a:p>
          <a:p>
            <a:pPr marL="457200" lvl="0" indent="-457200" fontAlgn="base">
              <a:buFont typeface="+mj-lt"/>
              <a:buAutoNum type="arabicPeriod"/>
            </a:pPr>
            <a:r>
              <a:rPr lang="da-DK" sz="2000" b="1" dirty="0"/>
              <a:t>Købedygtigt marked for industrivarer</a:t>
            </a:r>
          </a:p>
          <a:p>
            <a:pPr marL="457200" lvl="0" indent="-457200" fontAlgn="base">
              <a:buFont typeface="+mj-lt"/>
              <a:buAutoNum type="arabicPeriod"/>
            </a:pPr>
            <a:r>
              <a:rPr lang="da-DK" sz="2000" b="1" dirty="0"/>
              <a:t>Tilstrækkelig arbejdskraft til rådighed</a:t>
            </a:r>
          </a:p>
          <a:p>
            <a:pPr marL="457200" lvl="0" indent="-457200" fontAlgn="base">
              <a:buFont typeface="+mj-lt"/>
              <a:buAutoNum type="arabicPeriod"/>
            </a:pPr>
            <a:r>
              <a:rPr lang="da-DK" sz="2000" b="1" dirty="0"/>
              <a:t>Transportsystem</a:t>
            </a:r>
          </a:p>
          <a:p>
            <a:pPr marL="457200" lvl="0" indent="-457200" fontAlgn="base">
              <a:buFont typeface="+mj-lt"/>
              <a:buAutoNum type="arabicPeriod"/>
            </a:pPr>
            <a:r>
              <a:rPr lang="da-DK" sz="2000" b="1" dirty="0"/>
              <a:t>Råstoffer som kan forarbejdes</a:t>
            </a:r>
          </a:p>
          <a:p>
            <a:pPr marL="457200" lvl="0" indent="-457200" fontAlgn="base">
              <a:buFont typeface="+mj-lt"/>
              <a:buAutoNum type="arabicPeriod"/>
            </a:pPr>
            <a:r>
              <a:rPr lang="da-DK" sz="2000" b="1" dirty="0"/>
              <a:t>Tilstrækkelig stor kapital</a:t>
            </a:r>
          </a:p>
          <a:p>
            <a:pPr marL="457200" lvl="0" indent="-457200" fontAlgn="base">
              <a:buFont typeface="+mj-lt"/>
              <a:buAutoNum type="arabicPeriod"/>
            </a:pPr>
            <a:r>
              <a:rPr lang="da-DK" sz="2000" b="1" dirty="0"/>
              <a:t>Kredit- og banksystem</a:t>
            </a:r>
          </a:p>
          <a:p>
            <a:pPr marL="457200" lvl="0" indent="-457200" fontAlgn="base">
              <a:buFont typeface="+mj-lt"/>
              <a:buAutoNum type="arabicPeriod"/>
            </a:pPr>
            <a:r>
              <a:rPr lang="da-DK" sz="2000" b="1" dirty="0"/>
              <a:t>Tekniske redskaber som muliggør maskinel masseproduktion</a:t>
            </a:r>
          </a:p>
          <a:p>
            <a:endParaRPr lang="da-DK" sz="2400" b="1" u="sng" dirty="0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38BBB8D3-8CAA-4722-BCE9-98CEED562463}"/>
              </a:ext>
            </a:extLst>
          </p:cNvPr>
          <p:cNvSpPr txBox="1"/>
          <p:nvPr/>
        </p:nvSpPr>
        <p:spPr>
          <a:xfrm>
            <a:off x="4268562" y="1708732"/>
            <a:ext cx="3743325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u="sng" dirty="0"/>
              <a:t>Det industrielle samfund</a:t>
            </a:r>
          </a:p>
          <a:p>
            <a:endParaRPr lang="da-DK" sz="2400" b="1" u="sng" dirty="0"/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endParaRPr lang="da-DK" sz="2000" dirty="0">
              <a:solidFill>
                <a:srgbClr val="FF0000"/>
              </a:solidFill>
            </a:endParaRP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FF0000"/>
                </a:solidFill>
              </a:rPr>
              <a:t>Dynamisk økonomi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FF0000"/>
                </a:solidFill>
              </a:rPr>
              <a:t>Lille landbefolkning, stor bybefolkning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FF0000"/>
                </a:solidFill>
              </a:rPr>
              <a:t>Ubegrænset arbejdsdeling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FF0000"/>
                </a:solidFill>
              </a:rPr>
              <a:t>Markedsøkonomi </a:t>
            </a:r>
            <a:r>
              <a:rPr lang="da-DK" sz="2000" dirty="0">
                <a:solidFill>
                  <a:srgbClr val="FF0000"/>
                </a:solidFill>
                <a:sym typeface="Wingdings" panose="05000000000000000000" pitchFamily="2" charset="2"/>
              </a:rPr>
              <a:t> masseproduktion</a:t>
            </a:r>
            <a:endParaRPr lang="da-DK" sz="2000" dirty="0">
              <a:solidFill>
                <a:srgbClr val="FF0000"/>
              </a:solidFill>
            </a:endParaRP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FF0000"/>
                </a:solidFill>
              </a:rPr>
              <a:t>Høj fødselstal + høj dødelighed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FF0000"/>
                </a:solidFill>
              </a:rPr>
              <a:t>Mere lige fordeling af jorden (Alle må eje jord, men de rigeste har stadig mest)</a:t>
            </a:r>
          </a:p>
          <a:p>
            <a:endParaRPr lang="da-DK" sz="2400" b="1" u="sng" dirty="0"/>
          </a:p>
        </p:txBody>
      </p:sp>
      <p:sp>
        <p:nvSpPr>
          <p:cNvPr id="19" name="Pil: stribet til højre 18">
            <a:extLst>
              <a:ext uri="{FF2B5EF4-FFF2-40B4-BE49-F238E27FC236}">
                <a16:creationId xmlns:a16="http://schemas.microsoft.com/office/drawing/2014/main" id="{7C3EB800-0B60-43DB-8E34-53717930A68D}"/>
              </a:ext>
            </a:extLst>
          </p:cNvPr>
          <p:cNvSpPr/>
          <p:nvPr/>
        </p:nvSpPr>
        <p:spPr>
          <a:xfrm>
            <a:off x="3108960" y="3708086"/>
            <a:ext cx="1168400" cy="39624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620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9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325</Words>
  <Application>Microsoft Office PowerPoint</Application>
  <PresentationFormat>Widescreen</PresentationFormat>
  <Paragraphs>71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Det præmoderne samfund og industrialiseringen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Industrialiseringen i Danmark Var alle syv forudsætninger tilstede i Danmark  fra 1850 og frem? </vt:lpstr>
      <vt:lpstr>INDUSTRIALISERINGENS KONSEKVENSER  </vt:lpstr>
    </vt:vector>
  </TitlesOfParts>
  <Company>Køge Handelsskole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 præmoderne samfund og industrialiseringen  </dc:title>
  <dc:creator>Troels Kjems Petersen</dc:creator>
  <cp:lastModifiedBy>Troels Kjems Petersen</cp:lastModifiedBy>
  <cp:revision>4</cp:revision>
  <dcterms:created xsi:type="dcterms:W3CDTF">2021-12-02T10:08:36Z</dcterms:created>
  <dcterms:modified xsi:type="dcterms:W3CDTF">2024-12-01T13:07:19Z</dcterms:modified>
</cp:coreProperties>
</file>