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4"/>
  </p:sldMasterIdLst>
  <p:notesMasterIdLst>
    <p:notesMasterId r:id="rId17"/>
  </p:notesMasterIdLst>
  <p:sldIdLst>
    <p:sldId id="276" r:id="rId5"/>
    <p:sldId id="272" r:id="rId6"/>
    <p:sldId id="277" r:id="rId7"/>
    <p:sldId id="268" r:id="rId8"/>
    <p:sldId id="278" r:id="rId9"/>
    <p:sldId id="279" r:id="rId10"/>
    <p:sldId id="281" r:id="rId11"/>
    <p:sldId id="282" r:id="rId12"/>
    <p:sldId id="267" r:id="rId13"/>
    <p:sldId id="257" r:id="rId14"/>
    <p:sldId id="259" r:id="rId15"/>
    <p:sldId id="275" r:id="rId16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C19414-F0A4-43EA-8748-AB39A2604D60}" v="59" dt="2023-08-08T19:12:06.895"/>
  </p1510:revLst>
</p1510:revInfo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3EC19414-F0A4-43EA-8748-AB39A2604D60}"/>
    <pc:docChg chg="modSld">
      <pc:chgData name="Troels Kjems Petersen" userId="d50d9817-7fa7-4ee2-9878-28660974c4b1" providerId="ADAL" clId="{3EC19414-F0A4-43EA-8748-AB39A2604D60}" dt="2023-08-08T19:24:51.480" v="195" actId="20577"/>
      <pc:docMkLst>
        <pc:docMk/>
      </pc:docMkLst>
      <pc:sldChg chg="modSp">
        <pc:chgData name="Troels Kjems Petersen" userId="d50d9817-7fa7-4ee2-9878-28660974c4b1" providerId="ADAL" clId="{3EC19414-F0A4-43EA-8748-AB39A2604D60}" dt="2023-08-08T19:12:06.895" v="58" actId="20577"/>
        <pc:sldMkLst>
          <pc:docMk/>
          <pc:sldMk cId="0" sldId="257"/>
        </pc:sldMkLst>
        <pc:spChg chg="mod">
          <ac:chgData name="Troels Kjems Petersen" userId="d50d9817-7fa7-4ee2-9878-28660974c4b1" providerId="ADAL" clId="{3EC19414-F0A4-43EA-8748-AB39A2604D60}" dt="2023-08-08T19:12:06.895" v="58" actId="20577"/>
          <ac:spMkLst>
            <pc:docMk/>
            <pc:sldMk cId="0" sldId="257"/>
            <ac:spMk id="46" creationId="{00000000-0000-0000-0000-000000000000}"/>
          </ac:spMkLst>
        </pc:spChg>
      </pc:sldChg>
      <pc:sldChg chg="modSp mod">
        <pc:chgData name="Troels Kjems Petersen" userId="d50d9817-7fa7-4ee2-9878-28660974c4b1" providerId="ADAL" clId="{3EC19414-F0A4-43EA-8748-AB39A2604D60}" dt="2023-08-08T19:24:51.480" v="195" actId="20577"/>
        <pc:sldMkLst>
          <pc:docMk/>
          <pc:sldMk cId="2161826996" sldId="275"/>
        </pc:sldMkLst>
        <pc:graphicFrameChg chg="modGraphic">
          <ac:chgData name="Troels Kjems Petersen" userId="d50d9817-7fa7-4ee2-9878-28660974c4b1" providerId="ADAL" clId="{3EC19414-F0A4-43EA-8748-AB39A2604D60}" dt="2023-08-08T19:24:51.480" v="195" actId="20577"/>
          <ac:graphicFrameMkLst>
            <pc:docMk/>
            <pc:sldMk cId="2161826996" sldId="275"/>
            <ac:graphicFrameMk id="2" creationId="{857BB6A2-1C70-414B-B242-C2769EE99AF0}"/>
          </ac:graphicFrameMkLst>
        </pc:graphicFrameChg>
      </pc:sldChg>
    </pc:docChg>
  </pc:docChgLst>
  <pc:docChgLst>
    <pc:chgData name="Troels Kjems Petersen" userId="d50d9817-7fa7-4ee2-9878-28660974c4b1" providerId="ADAL" clId="{210D53E7-1B2F-4B1D-B8BB-DB31736127BF}"/>
    <pc:docChg chg="undo custSel addSld delSld modSld">
      <pc:chgData name="Troels Kjems Petersen" userId="d50d9817-7fa7-4ee2-9878-28660974c4b1" providerId="ADAL" clId="{210D53E7-1B2F-4B1D-B8BB-DB31736127BF}" dt="2021-08-09T07:39:12.441" v="1148" actId="207"/>
      <pc:docMkLst>
        <pc:docMk/>
      </pc:docMkLst>
      <pc:sldChg chg="modSp">
        <pc:chgData name="Troels Kjems Petersen" userId="d50d9817-7fa7-4ee2-9878-28660974c4b1" providerId="ADAL" clId="{210D53E7-1B2F-4B1D-B8BB-DB31736127BF}" dt="2021-08-09T07:25:53.116" v="530" actId="20577"/>
        <pc:sldMkLst>
          <pc:docMk/>
          <pc:sldMk cId="0" sldId="257"/>
        </pc:sldMkLst>
        <pc:spChg chg="mod">
          <ac:chgData name="Troels Kjems Petersen" userId="d50d9817-7fa7-4ee2-9878-28660974c4b1" providerId="ADAL" clId="{210D53E7-1B2F-4B1D-B8BB-DB31736127BF}" dt="2021-08-09T07:25:53.116" v="530" actId="20577"/>
          <ac:spMkLst>
            <pc:docMk/>
            <pc:sldMk cId="0" sldId="257"/>
            <ac:spMk id="46" creationId="{00000000-0000-0000-0000-000000000000}"/>
          </ac:spMkLst>
        </pc:spChg>
      </pc:sldChg>
      <pc:sldChg chg="modSp add mod">
        <pc:chgData name="Troels Kjems Petersen" userId="d50d9817-7fa7-4ee2-9878-28660974c4b1" providerId="ADAL" clId="{210D53E7-1B2F-4B1D-B8BB-DB31736127BF}" dt="2021-08-09T07:27:27.790" v="566" actId="20577"/>
        <pc:sldMkLst>
          <pc:docMk/>
          <pc:sldMk cId="1569862785" sldId="259"/>
        </pc:sldMkLst>
        <pc:spChg chg="mod">
          <ac:chgData name="Troels Kjems Petersen" userId="d50d9817-7fa7-4ee2-9878-28660974c4b1" providerId="ADAL" clId="{210D53E7-1B2F-4B1D-B8BB-DB31736127BF}" dt="2021-08-09T07:27:27.790" v="566" actId="20577"/>
          <ac:spMkLst>
            <pc:docMk/>
            <pc:sldMk cId="1569862785" sldId="259"/>
            <ac:spMk id="12" creationId="{80C72FE7-F2F8-4DC0-8916-80ED8DD9C990}"/>
          </ac:spMkLst>
        </pc:spChg>
      </pc:sldChg>
      <pc:sldChg chg="del">
        <pc:chgData name="Troels Kjems Petersen" userId="d50d9817-7fa7-4ee2-9878-28660974c4b1" providerId="ADAL" clId="{210D53E7-1B2F-4B1D-B8BB-DB31736127BF}" dt="2021-08-09T07:27:14.668" v="531" actId="47"/>
        <pc:sldMkLst>
          <pc:docMk/>
          <pc:sldMk cId="0" sldId="261"/>
        </pc:sldMkLst>
      </pc:sldChg>
      <pc:sldChg chg="addSp delSp modSp mod setBg">
        <pc:chgData name="Troels Kjems Petersen" userId="d50d9817-7fa7-4ee2-9878-28660974c4b1" providerId="ADAL" clId="{210D53E7-1B2F-4B1D-B8BB-DB31736127BF}" dt="2021-08-09T07:39:12.441" v="1148" actId="207"/>
        <pc:sldMkLst>
          <pc:docMk/>
          <pc:sldMk cId="2161826996" sldId="275"/>
        </pc:sldMkLst>
        <pc:graphicFrameChg chg="add mod modGraphic">
          <ac:chgData name="Troels Kjems Petersen" userId="d50d9817-7fa7-4ee2-9878-28660974c4b1" providerId="ADAL" clId="{210D53E7-1B2F-4B1D-B8BB-DB31736127BF}" dt="2021-08-09T07:39:12.441" v="1148" actId="207"/>
          <ac:graphicFrameMkLst>
            <pc:docMk/>
            <pc:sldMk cId="2161826996" sldId="275"/>
            <ac:graphicFrameMk id="2" creationId="{857BB6A2-1C70-414B-B242-C2769EE99AF0}"/>
          </ac:graphicFrameMkLst>
        </pc:graphicFrameChg>
        <pc:graphicFrameChg chg="del">
          <ac:chgData name="Troels Kjems Petersen" userId="d50d9817-7fa7-4ee2-9878-28660974c4b1" providerId="ADAL" clId="{210D53E7-1B2F-4B1D-B8BB-DB31736127BF}" dt="2021-08-09T07:28:31.781" v="567" actId="478"/>
          <ac:graphicFrameMkLst>
            <pc:docMk/>
            <pc:sldMk cId="2161826996" sldId="275"/>
            <ac:graphicFrameMk id="4" creationId="{0A0BB39A-0822-4939-9E82-22436E6E49E2}"/>
          </ac:graphicFrameMkLst>
        </pc:graphicFrameChg>
      </pc:sldChg>
      <pc:sldChg chg="modSp mod">
        <pc:chgData name="Troels Kjems Petersen" userId="d50d9817-7fa7-4ee2-9878-28660974c4b1" providerId="ADAL" clId="{210D53E7-1B2F-4B1D-B8BB-DB31736127BF}" dt="2021-08-09T07:36:13.285" v="1139" actId="1076"/>
        <pc:sldMkLst>
          <pc:docMk/>
          <pc:sldMk cId="1884677473" sldId="280"/>
        </pc:sldMkLst>
        <pc:spChg chg="mod">
          <ac:chgData name="Troels Kjems Petersen" userId="d50d9817-7fa7-4ee2-9878-28660974c4b1" providerId="ADAL" clId="{210D53E7-1B2F-4B1D-B8BB-DB31736127BF}" dt="2021-08-09T07:36:13.285" v="1139" actId="1076"/>
          <ac:spMkLst>
            <pc:docMk/>
            <pc:sldMk cId="1884677473" sldId="280"/>
            <ac:spMk id="2" creationId="{540A8E61-AFAD-4CBA-A7B4-E0D0333F3045}"/>
          </ac:spMkLst>
        </pc:spChg>
      </pc:sldChg>
      <pc:sldChg chg="modSp new mod">
        <pc:chgData name="Troels Kjems Petersen" userId="d50d9817-7fa7-4ee2-9878-28660974c4b1" providerId="ADAL" clId="{210D53E7-1B2F-4B1D-B8BB-DB31736127BF}" dt="2021-08-09T07:24:40.764" v="396" actId="20577"/>
        <pc:sldMkLst>
          <pc:docMk/>
          <pc:sldMk cId="3583273478" sldId="281"/>
        </pc:sldMkLst>
        <pc:spChg chg="mod">
          <ac:chgData name="Troels Kjems Petersen" userId="d50d9817-7fa7-4ee2-9878-28660974c4b1" providerId="ADAL" clId="{210D53E7-1B2F-4B1D-B8BB-DB31736127BF}" dt="2021-08-09T07:22:21.719" v="21" actId="20577"/>
          <ac:spMkLst>
            <pc:docMk/>
            <pc:sldMk cId="3583273478" sldId="281"/>
            <ac:spMk id="2" creationId="{0C172BA2-D828-4BF3-8F9A-74413D79BF85}"/>
          </ac:spMkLst>
        </pc:spChg>
        <pc:spChg chg="mod">
          <ac:chgData name="Troels Kjems Petersen" userId="d50d9817-7fa7-4ee2-9878-28660974c4b1" providerId="ADAL" clId="{210D53E7-1B2F-4B1D-B8BB-DB31736127BF}" dt="2021-08-09T07:24:40.764" v="396" actId="20577"/>
          <ac:spMkLst>
            <pc:docMk/>
            <pc:sldMk cId="3583273478" sldId="281"/>
            <ac:spMk id="3" creationId="{509A3FE8-7DE4-445B-82C2-D7945C959A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283887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Font typeface="Arial"/>
              <a:buNone/>
            </a:pPr>
            <a:endParaRPr sz="11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411253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2214382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391398955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370286276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285665219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196322485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64914514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28810772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324008108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119336079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11554099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26962264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556790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249832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da" smtClean="0"/>
              <a:t>‹nr.›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175885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udendørs, spor, tog, bygning&#10;&#10;Automatisk genereret beskrivelse">
            <a:extLst>
              <a:ext uri="{FF2B5EF4-FFF2-40B4-BE49-F238E27FC236}">
                <a16:creationId xmlns:a16="http://schemas.microsoft.com/office/drawing/2014/main" id="{2F2AE6CF-4406-4BC2-A4AE-ABCAEE7F7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4121" y="0"/>
            <a:ext cx="11544168" cy="5202091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7DB4C4CA-925E-46D6-BDF2-91E2AD50E64E}"/>
              </a:ext>
            </a:extLst>
          </p:cNvPr>
          <p:cNvSpPr/>
          <p:nvPr/>
        </p:nvSpPr>
        <p:spPr>
          <a:xfrm>
            <a:off x="1" y="1390185"/>
            <a:ext cx="9144000" cy="162807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75BA04-3ED8-4D90-9BBE-96C23A9A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26" y="1577578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da-DK" sz="6600" b="1" i="1" dirty="0">
                <a:solidFill>
                  <a:srgbClr val="FF0000"/>
                </a:solidFill>
              </a:rPr>
              <a:t>HISTORIE B</a:t>
            </a:r>
          </a:p>
        </p:txBody>
      </p:sp>
    </p:spTree>
    <p:extLst>
      <p:ext uri="{BB962C8B-B14F-4D97-AF65-F5344CB8AC3E}">
        <p14:creationId xmlns:p14="http://schemas.microsoft.com/office/powerpoint/2010/main" val="307097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5732" y="133815"/>
            <a:ext cx="8602799" cy="4893469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da-DK" sz="4125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100" dirty="0"/>
          </a:p>
          <a:p>
            <a:pPr lvl="0" algn="l"/>
            <a:r>
              <a:rPr lang="da-DK" sz="2475" b="1" dirty="0"/>
              <a:t>1. Hvem er jeg?</a:t>
            </a:r>
          </a:p>
          <a:p>
            <a:pPr lvl="0" algn="l"/>
            <a:endParaRPr lang="da-DK" sz="2475" b="1" dirty="0"/>
          </a:p>
          <a:p>
            <a:pPr lvl="0" algn="l"/>
            <a:r>
              <a:rPr lang="da-DK" sz="2475" b="1" dirty="0"/>
              <a:t>2. Hvorfor historie? </a:t>
            </a:r>
          </a:p>
          <a:p>
            <a:pPr lvl="0" algn="l"/>
            <a:endParaRPr lang="da-DK" sz="2475" b="1" dirty="0"/>
          </a:p>
          <a:p>
            <a:pPr lvl="0" algn="l"/>
            <a:r>
              <a:rPr lang="da-DK" sz="2475" b="1" dirty="0"/>
              <a:t>PAUSE</a:t>
            </a:r>
          </a:p>
          <a:p>
            <a:pPr lvl="0" algn="l"/>
            <a:endParaRPr lang="da-DK" sz="2475" b="1" dirty="0"/>
          </a:p>
          <a:p>
            <a:pPr algn="l"/>
            <a:r>
              <a:rPr lang="da-DK" sz="2475" b="1" dirty="0"/>
              <a:t>3.  Historie B – hvad går faget ud på?</a:t>
            </a:r>
          </a:p>
          <a:p>
            <a:pPr lvl="0" algn="l"/>
            <a:endParaRPr lang="da-DK" sz="2475" b="1" dirty="0"/>
          </a:p>
          <a:p>
            <a:pPr lvl="0" algn="l"/>
            <a:r>
              <a:rPr lang="da-DK" sz="2475" b="1" dirty="0"/>
              <a:t>4. Præsentation af hvad vi skal lave i 2.g</a:t>
            </a:r>
          </a:p>
          <a:p>
            <a:pPr lvl="0" algn="l"/>
            <a:endParaRPr lang="da-DK" sz="2475" b="1" dirty="0"/>
          </a:p>
          <a:p>
            <a:pPr lvl="0" algn="l"/>
            <a:r>
              <a:rPr lang="da-DK" sz="2475" b="1" dirty="0"/>
              <a:t>5. ”Europa </a:t>
            </a:r>
            <a:r>
              <a:rPr lang="da-DK" sz="2475" b="1"/>
              <a:t>i verden (1500-1914)”</a:t>
            </a:r>
            <a:endParaRPr lang="da-DK" sz="2475" b="1" dirty="0"/>
          </a:p>
          <a:p>
            <a:pPr lvl="0" algn="l"/>
            <a:endParaRPr lang="da-DK" sz="2475" b="1" dirty="0"/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871604"/>
            <a:ext cx="9144000" cy="1628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8524" y="1382992"/>
            <a:ext cx="8229600" cy="857400"/>
          </a:xfrm>
        </p:spPr>
        <p:txBody>
          <a:bodyPr>
            <a:noAutofit/>
          </a:bodyPr>
          <a:lstStyle/>
          <a:p>
            <a:pPr algn="ctr"/>
            <a:r>
              <a:rPr lang="da-DK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Hvem er jeg?</a:t>
            </a:r>
          </a:p>
        </p:txBody>
      </p:sp>
      <p:pic>
        <p:nvPicPr>
          <p:cNvPr id="5" name="Billede 4" descr="Et billede, der indeholder mand, person, briller, smilende&#10;&#10;Automatisk genereret beskrivelse">
            <a:extLst>
              <a:ext uri="{FF2B5EF4-FFF2-40B4-BE49-F238E27FC236}">
                <a16:creationId xmlns:a16="http://schemas.microsoft.com/office/drawing/2014/main" id="{2955550C-877A-422D-AAFD-A182CBE8E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2857500"/>
            <a:ext cx="17145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1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indendørs, bord, sidder, træ&#10;&#10;Automatisk genereret beskrivelse">
            <a:extLst>
              <a:ext uri="{FF2B5EF4-FFF2-40B4-BE49-F238E27FC236}">
                <a16:creationId xmlns:a16="http://schemas.microsoft.com/office/drawing/2014/main" id="{C8BE87B6-4F9F-4B11-AD80-FD12B2829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2170"/>
            <a:ext cx="9243605" cy="5155669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0" y="1120140"/>
            <a:ext cx="9287107" cy="2209800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/>
          <p:cNvSpPr txBox="1"/>
          <p:nvPr/>
        </p:nvSpPr>
        <p:spPr>
          <a:xfrm>
            <a:off x="2265218" y="1740753"/>
            <a:ext cx="831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>
                <a:solidFill>
                  <a:schemeClr val="tx1"/>
                </a:solidFill>
              </a:rPr>
              <a:t>Hvorfor historie?</a:t>
            </a:r>
          </a:p>
        </p:txBody>
      </p:sp>
    </p:spTree>
    <p:extLst>
      <p:ext uri="{BB962C8B-B14F-4D97-AF65-F5344CB8AC3E}">
        <p14:creationId xmlns:p14="http://schemas.microsoft.com/office/powerpoint/2010/main" val="3844145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1120140"/>
            <a:ext cx="9287107" cy="2209800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/>
          <p:cNvSpPr txBox="1"/>
          <p:nvPr/>
        </p:nvSpPr>
        <p:spPr>
          <a:xfrm>
            <a:off x="720727" y="1540968"/>
            <a:ext cx="83127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>
                <a:solidFill>
                  <a:schemeClr val="tx1"/>
                </a:solidFill>
              </a:rPr>
              <a:t>Historie B – hvad går faget ud på?</a:t>
            </a:r>
          </a:p>
        </p:txBody>
      </p:sp>
    </p:spTree>
    <p:extLst>
      <p:ext uri="{BB962C8B-B14F-4D97-AF65-F5344CB8AC3E}">
        <p14:creationId xmlns:p14="http://schemas.microsoft.com/office/powerpoint/2010/main" val="177473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1D3F0C-DEE2-4500-9CC8-05266637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u="sng" dirty="0"/>
              <a:t>Fra læreplanen om historiefagets formål: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4D7027F-7007-4384-8C5E-302AF4242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da-DK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0000"/>
                </a:solidFill>
                <a:latin typeface="Tahoma" panose="020B0604030504040204" pitchFamily="34" charset="0"/>
              </a:rPr>
              <a:t>”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Undervisningen i historie har som formål at udvikle elevernes </a:t>
            </a:r>
            <a:r>
              <a:rPr lang="da-DK" sz="2000" b="0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historiske bevidsthed og identitet 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gennem forståelse af sammenhænge mellem fortid og nutid. </a:t>
            </a:r>
          </a:p>
          <a:p>
            <a:pPr marL="0" indent="0">
              <a:buNone/>
            </a:pPr>
            <a:endParaRPr lang="da-DK" sz="20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da-DK" sz="20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Gennem arbejdet med </a:t>
            </a:r>
            <a:r>
              <a:rPr lang="da-DK" sz="2000" b="0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historiefaglige problemstillinger af relevans for nutiden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opnår eleverne </a:t>
            </a:r>
            <a:r>
              <a:rPr lang="da-DK" sz="2000" b="0" i="0" u="none" strike="noStrike" baseline="0" dirty="0">
                <a:latin typeface="Tahoma" panose="020B0604030504040204" pitchFamily="34" charset="0"/>
              </a:rPr>
              <a:t>historisk viden og kundskaber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, og deres lyst til </a:t>
            </a:r>
            <a:r>
              <a:rPr lang="da-DK" sz="2000" b="0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at stille spørgsmål til fortiden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for at opnå </a:t>
            </a:r>
            <a:r>
              <a:rPr lang="da-DK" sz="2000" b="0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ny erkendelse af deres samtid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udvikles. Herved kvalificeres evnen til at deltage aktivt i samfundet, nationalt og globalt.” 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76222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72BA2-D828-4BF3-8F9A-74413D79B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u="sng" dirty="0"/>
              <a:t>To vigtige begreber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09A3FE8-7DE4-445B-82C2-D7945C959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I historiefaget skelner vil mellem </a:t>
            </a:r>
            <a:r>
              <a:rPr lang="da-DK" b="1" dirty="0"/>
              <a:t>to typer af materialer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Historiske fremstillinger: </a:t>
            </a:r>
            <a:r>
              <a:rPr lang="da-DK" dirty="0"/>
              <a:t>materialer skrevet i nutiden </a:t>
            </a:r>
            <a:r>
              <a:rPr lang="da-DK" b="1" dirty="0"/>
              <a:t>om fortiden </a:t>
            </a:r>
            <a:r>
              <a:rPr lang="da-DK" dirty="0"/>
              <a:t>(f.eks. En bog om 2.verdenskrig)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Historiske kilder: </a:t>
            </a:r>
            <a:r>
              <a:rPr lang="da-DK" dirty="0"/>
              <a:t>materialer </a:t>
            </a:r>
            <a:r>
              <a:rPr lang="da-DK" b="1" dirty="0"/>
              <a:t>fra fortiden</a:t>
            </a:r>
            <a:r>
              <a:rPr lang="da-DK" dirty="0"/>
              <a:t>. (f.eks. En dagbog skrevet under 2.verdenskrig)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58327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-13854"/>
            <a:ext cx="9144000" cy="969818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0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251542"/>
            <a:ext cx="7886700" cy="994172"/>
          </a:xfrm>
        </p:spPr>
        <p:txBody>
          <a:bodyPr>
            <a:normAutofit fontScale="90000"/>
          </a:bodyPr>
          <a:lstStyle/>
          <a:p>
            <a:pPr lvl="0"/>
            <a:r>
              <a:rPr lang="da-DK" b="1" dirty="0"/>
              <a:t>Hvilke metoder bruger vi i historiefaget?</a:t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68036" y="1369219"/>
            <a:ext cx="7947314" cy="3362108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Kausalanalyse (årsagsforklaring) – </a:t>
            </a:r>
            <a:r>
              <a:rPr lang="da-DK" dirty="0"/>
              <a:t>Årsager og konsekvenser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Diakron/synkron analyse – </a:t>
            </a:r>
            <a:r>
              <a:rPr lang="da-DK" dirty="0"/>
              <a:t>Se på et begrebs udvikling og forandring over tid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Historiebrug </a:t>
            </a:r>
            <a:r>
              <a:rPr lang="da-DK" dirty="0"/>
              <a:t>– Hvordan bliver historien brugt i dag.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89834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1390185"/>
            <a:ext cx="9144000" cy="1628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6706" y="1685643"/>
            <a:ext cx="8229600" cy="857400"/>
          </a:xfrm>
        </p:spPr>
        <p:txBody>
          <a:bodyPr>
            <a:noAutofit/>
          </a:bodyPr>
          <a:lstStyle/>
          <a:p>
            <a:pPr algn="ctr"/>
            <a:r>
              <a:rPr lang="da-DK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Hvad skal vi lave i 2.g?</a:t>
            </a:r>
          </a:p>
        </p:txBody>
      </p:sp>
    </p:spTree>
    <p:extLst>
      <p:ext uri="{BB962C8B-B14F-4D97-AF65-F5344CB8AC3E}">
        <p14:creationId xmlns:p14="http://schemas.microsoft.com/office/powerpoint/2010/main" val="1524528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0" y="0"/>
            <a:ext cx="9210907" cy="845431"/>
          </a:xfrm>
          <a:prstGeom prst="rect">
            <a:avLst/>
          </a:prstGeom>
          <a:solidFill>
            <a:schemeClr val="bg1">
              <a:lumMod val="8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-78334"/>
            <a:ext cx="86868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da-DK" sz="3600" b="1" i="0" u="none" strike="noStrike" cap="none" baseline="0" dirty="0">
                <a:solidFill>
                  <a:srgbClr val="DA0002"/>
                </a:solidFill>
                <a:latin typeface="Arial"/>
                <a:ea typeface="Arial"/>
                <a:cs typeface="Arial"/>
                <a:sym typeface="Arial"/>
                <a:rtl val="0"/>
              </a:rPr>
              <a:t>Forløb i 2.g</a:t>
            </a:r>
            <a:endParaRPr lang="da" sz="3600" b="1" i="0" u="none" strike="noStrike" cap="none" baseline="0" dirty="0">
              <a:solidFill>
                <a:srgbClr val="DA0002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46" name="Shape 46"/>
          <p:cNvSpPr txBox="1"/>
          <p:nvPr/>
        </p:nvSpPr>
        <p:spPr>
          <a:xfrm>
            <a:off x="514470" y="845431"/>
            <a:ext cx="7941871" cy="40139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da" sz="2000" b="1" dirty="0"/>
              <a:t>Europa i verdenen (1500-1914) (11 moduler)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" sz="2000" b="1"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" sz="2000" b="1"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" sz="2000" b="1" dirty="0"/>
          </a:p>
          <a:p>
            <a:pPr marL="457200" indent="-342900"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da-DK" sz="2000" b="1" dirty="0">
                <a:solidFill>
                  <a:schemeClr val="tx1"/>
                </a:solidFill>
              </a:rPr>
              <a:t>Magten, staten og nationen – Dansk kronologiforløb (1500-1914) (10 moduler)</a:t>
            </a:r>
          </a:p>
          <a:p>
            <a:pPr marL="457200" indent="-342900"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-DK" sz="2000" b="1" dirty="0">
              <a:solidFill>
                <a:schemeClr val="tx1"/>
              </a:solidFill>
            </a:endParaRPr>
          </a:p>
          <a:p>
            <a:pPr marL="457200" indent="-342900"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" sz="2000" b="1" dirty="0">
              <a:solidFill>
                <a:schemeClr val="tx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da" sz="2000" b="1" dirty="0"/>
              <a:t>Idelogiernes historie (Projektdag i marts)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" sz="2000" b="1"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" sz="2000" b="1"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da" sz="2000" b="1" dirty="0"/>
              <a:t>Nazisme i mellemkrigstiden (1914-1939) (10 moduler)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endParaRPr lang="da" sz="2000" b="1" dirty="0"/>
          </a:p>
          <a:p>
            <a:pPr marL="1143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endParaRPr lang="da" sz="2000" b="1" dirty="0">
              <a:solidFill>
                <a:srgbClr val="0070C0"/>
              </a:solidFill>
            </a:endParaRPr>
          </a:p>
          <a:p>
            <a:pPr marL="1143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endParaRPr lang="da" sz="2000" b="1" dirty="0">
              <a:rtl val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FEB41633-E868-4CEA-9671-6BFDB94A2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4D55B550-1655-4A3E-BED3-BBE7751C5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967" y="0"/>
            <a:ext cx="9953968" cy="5143500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1AF87DC5-CE37-4AFB-9C5D-4AE0737BE2AE}"/>
              </a:ext>
            </a:extLst>
          </p:cNvPr>
          <p:cNvSpPr/>
          <p:nvPr/>
        </p:nvSpPr>
        <p:spPr>
          <a:xfrm>
            <a:off x="-219967" y="1541860"/>
            <a:ext cx="9953968" cy="1521372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05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0C72FE7-F2F8-4DC0-8916-80ED8DD9C990}"/>
              </a:ext>
            </a:extLst>
          </p:cNvPr>
          <p:cNvSpPr txBox="1">
            <a:spLocks/>
          </p:cNvSpPr>
          <p:nvPr/>
        </p:nvSpPr>
        <p:spPr>
          <a:xfrm>
            <a:off x="1887365" y="173028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50" b="1" dirty="0">
                <a:solidFill>
                  <a:srgbClr val="FF0000"/>
                </a:solidFill>
              </a:rPr>
              <a:t>1. forløb: Europa i verdenen</a:t>
            </a:r>
          </a:p>
        </p:txBody>
      </p:sp>
    </p:spTree>
    <p:extLst>
      <p:ext uri="{BB962C8B-B14F-4D97-AF65-F5344CB8AC3E}">
        <p14:creationId xmlns:p14="http://schemas.microsoft.com/office/powerpoint/2010/main" val="1569862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857BB6A2-1C70-414B-B242-C2769EE99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264978"/>
              </p:ext>
            </p:extLst>
          </p:nvPr>
        </p:nvGraphicFramePr>
        <p:xfrm>
          <a:off x="1351266" y="324783"/>
          <a:ext cx="6566100" cy="4403333"/>
        </p:xfrm>
        <a:graphic>
          <a:graphicData uri="http://schemas.openxmlformats.org/drawingml/2006/table">
            <a:tbl>
              <a:tblPr firstRow="1" bandRow="1"/>
              <a:tblGrid>
                <a:gridCol w="3283050">
                  <a:extLst>
                    <a:ext uri="{9D8B030D-6E8A-4147-A177-3AD203B41FA5}">
                      <a16:colId xmlns:a16="http://schemas.microsoft.com/office/drawing/2014/main" val="1480065712"/>
                    </a:ext>
                  </a:extLst>
                </a:gridCol>
                <a:gridCol w="3283050">
                  <a:extLst>
                    <a:ext uri="{9D8B030D-6E8A-4147-A177-3AD203B41FA5}">
                      <a16:colId xmlns:a16="http://schemas.microsoft.com/office/drawing/2014/main" val="877021881"/>
                    </a:ext>
                  </a:extLst>
                </a:gridCol>
              </a:tblGrid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Torsdag d.10.08.23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Intro til Historie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287892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Tirsdag d.15.08.23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Europa i offensiven (1500-1700)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341124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baseline="0" dirty="0"/>
                        <a:t>Fredag d.25.08.23</a:t>
                      </a:r>
                      <a:endParaRPr lang="da-D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Kolonier og merkantilisme (1500-1700)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943583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Mandag d.28.08.23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Gruppearbejde med kilder (1500-1700)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320000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Mandag d.04.09.23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Gruppearbejde</a:t>
                      </a:r>
                      <a:r>
                        <a:rPr lang="da-DK" baseline="0" dirty="0"/>
                        <a:t> fremlæggelser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03819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Tirsdag</a:t>
                      </a:r>
                      <a:r>
                        <a:rPr lang="da-DK" sz="1800" b="1" baseline="0" dirty="0"/>
                        <a:t> d.05.09.23</a:t>
                      </a:r>
                      <a:endParaRPr lang="da-DK" sz="18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Revolutioner og industri (1700-1914)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709003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Tirsdag d.12.09.23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Imperialisme (1700-1914)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462903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Fredag d.06.10.23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Imperialisme - gruppearbejde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381911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Fredag d.13.10.23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Gruppearbejde med kilder (1700-1914)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57640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Torsdag</a:t>
                      </a:r>
                      <a:r>
                        <a:rPr lang="da-DK" sz="1800" b="1" baseline="0" dirty="0"/>
                        <a:t> d.24.10.23</a:t>
                      </a:r>
                      <a:endParaRPr lang="da-DK" sz="18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Gruppearbejde fremlæggelser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123025"/>
                  </a:ext>
                </a:extLst>
              </a:tr>
              <a:tr h="400303">
                <a:tc>
                  <a:txBody>
                    <a:bodyPr/>
                    <a:lstStyle/>
                    <a:p>
                      <a:r>
                        <a:rPr lang="da-DK" sz="1800" b="1" dirty="0"/>
                        <a:t>Modul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Opsamling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66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826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29" ma:contentTypeDescription="Opret et nyt dokument." ma:contentTypeScope="" ma:versionID="18084a7d240de1aa9f2adfaaf304b9af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12328030c761253d911b0e07347b8f18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Props1.xml><?xml version="1.0" encoding="utf-8"?>
<ds:datastoreItem xmlns:ds="http://schemas.openxmlformats.org/officeDocument/2006/customXml" ds:itemID="{126FE1AA-FD11-474C-A5E6-CC94F24296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32A25A-8E1A-4FBC-A5F1-56DDFCF0B3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DE863D-23E1-4559-9998-E6B8E571B268}">
  <ds:schemaRefs>
    <ds:schemaRef ds:uri="913ae31f-ae35-437d-8c13-540cda48aeb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687d823-fb92-4e00-afbd-4902e2f5bc57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</TotalTime>
  <Words>386</Words>
  <Application>Microsoft Office PowerPoint</Application>
  <PresentationFormat>Skærmshow (16:9)</PresentationFormat>
  <Paragraphs>76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Adobe Devanagari</vt:lpstr>
      <vt:lpstr>Arial</vt:lpstr>
      <vt:lpstr>Calibri</vt:lpstr>
      <vt:lpstr>Calibri Light</vt:lpstr>
      <vt:lpstr>Tahoma</vt:lpstr>
      <vt:lpstr>Office-tema</vt:lpstr>
      <vt:lpstr>HISTORIE B</vt:lpstr>
      <vt:lpstr>PowerPoint-præsentation</vt:lpstr>
      <vt:lpstr>Hvem er jeg?</vt:lpstr>
      <vt:lpstr>PowerPoint-præsentation</vt:lpstr>
      <vt:lpstr>PowerPoint-præsentation</vt:lpstr>
      <vt:lpstr>Fra læreplanen om historiefagets formål:</vt:lpstr>
      <vt:lpstr>To vigtige begreber</vt:lpstr>
      <vt:lpstr>Hvilke metoder bruger vi i historiefaget? </vt:lpstr>
      <vt:lpstr>Hvad skal vi lave i 2.g?</vt:lpstr>
      <vt:lpstr>Forløb i 2.g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Opvarmning:</dc:title>
  <dc:creator>KHS</dc:creator>
  <cp:lastModifiedBy>Troels Kjems Petersen</cp:lastModifiedBy>
  <cp:revision>39</cp:revision>
  <dcterms:modified xsi:type="dcterms:W3CDTF">2023-08-08T19:24:58Z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