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2" r:id="rId5"/>
    <p:sldId id="268" r:id="rId6"/>
    <p:sldId id="270" r:id="rId7"/>
    <p:sldId id="271" r:id="rId8"/>
    <p:sldId id="275" r:id="rId9"/>
    <p:sldId id="274" r:id="rId10"/>
    <p:sldId id="259" r:id="rId11"/>
    <p:sldId id="265" r:id="rId12"/>
    <p:sldId id="266" r:id="rId13"/>
    <p:sldId id="267" r:id="rId14"/>
    <p:sldId id="263" r:id="rId15"/>
    <p:sldId id="264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6520E255-685A-477A-B340-3AD88C024AE9}"/>
    <pc:docChg chg="custSel delSld modSld">
      <pc:chgData name="Troels Kjems Petersen" userId="d50d9817-7fa7-4ee2-9878-28660974c4b1" providerId="ADAL" clId="{6520E255-685A-477A-B340-3AD88C024AE9}" dt="2022-12-13T11:15:36.512" v="3" actId="20577"/>
      <pc:docMkLst>
        <pc:docMk/>
      </pc:docMkLst>
      <pc:sldChg chg="modSp">
        <pc:chgData name="Troels Kjems Petersen" userId="d50d9817-7fa7-4ee2-9878-28660974c4b1" providerId="ADAL" clId="{6520E255-685A-477A-B340-3AD88C024AE9}" dt="2022-12-13T11:15:36.512" v="3" actId="20577"/>
        <pc:sldMkLst>
          <pc:docMk/>
          <pc:sldMk cId="3244302453" sldId="268"/>
        </pc:sldMkLst>
        <pc:spChg chg="mod">
          <ac:chgData name="Troels Kjems Petersen" userId="d50d9817-7fa7-4ee2-9878-28660974c4b1" providerId="ADAL" clId="{6520E255-685A-477A-B340-3AD88C024AE9}" dt="2022-12-13T11:15:36.512" v="3" actId="20577"/>
          <ac:spMkLst>
            <pc:docMk/>
            <pc:sldMk cId="3244302453" sldId="268"/>
            <ac:spMk id="3" creationId="{00000000-0000-0000-0000-000000000000}"/>
          </ac:spMkLst>
        </pc:spChg>
      </pc:sldChg>
      <pc:sldChg chg="del">
        <pc:chgData name="Troels Kjems Petersen" userId="d50d9817-7fa7-4ee2-9878-28660974c4b1" providerId="ADAL" clId="{6520E255-685A-477A-B340-3AD88C024AE9}" dt="2022-12-13T11:15:31.154" v="0" actId="2696"/>
        <pc:sldMkLst>
          <pc:docMk/>
          <pc:sldMk cId="457361936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B82DC-905D-447B-9905-654F233E6A80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978C9-A84C-4CC9-95AA-420222E10C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9935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659A9D-27F1-4848-9E6B-C1DADA110D27}" type="slidenum">
              <a:rPr lang="en-GB" altLang="da-DK" smtClean="0"/>
              <a:pPr eaLnBrk="1" hangingPunct="1">
                <a:spcBef>
                  <a:spcPct val="0"/>
                </a:spcBef>
              </a:pPr>
              <a:t>1</a:t>
            </a:fld>
            <a:endParaRPr lang="en-GB" altLang="da-DK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274629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5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29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0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73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02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15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600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82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155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8851" y="830263"/>
            <a:ext cx="8544983" cy="869950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958852" y="2097089"/>
            <a:ext cx="4169833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331884" y="2097089"/>
            <a:ext cx="4171949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33571-8B9F-4CED-9E42-D64D9A6CA9DD}" type="slidenum">
              <a:rPr lang="en-GB" altLang="da-DK"/>
              <a:pPr>
                <a:defRPr/>
              </a:pPr>
              <a:t>‹nr.›</a:t>
            </a:fld>
            <a:endParaRPr lang="en-GB" altLang="da-DK"/>
          </a:p>
        </p:txBody>
      </p:sp>
    </p:spTree>
    <p:extLst>
      <p:ext uri="{BB962C8B-B14F-4D97-AF65-F5344CB8AC3E}">
        <p14:creationId xmlns:p14="http://schemas.microsoft.com/office/powerpoint/2010/main" val="135862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0899-4755-4C0B-A511-1D62EDAC6548}" type="datetimeFigureOut">
              <a:rPr lang="da-DK" smtClean="0"/>
              <a:t>13-12-2022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5D30-37C4-4696-B055-FA6C13D995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73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865"/>
            <a:ext cx="9270123" cy="6565596"/>
          </a:xfrm>
          <a:prstGeom prst="rect">
            <a:avLst/>
          </a:prstGeom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428876"/>
            <a:ext cx="9177338" cy="2371725"/>
          </a:xfrm>
          <a:solidFill>
            <a:schemeClr val="tx1">
              <a:lumMod val="95000"/>
              <a:lumOff val="5000"/>
              <a:alpha val="50195"/>
            </a:schemeClr>
          </a:solidFill>
        </p:spPr>
        <p:txBody>
          <a:bodyPr vert="horz" lIns="1404000" tIns="180000" rIns="990000" bIns="648000" rtlCol="0" anchor="b">
            <a:normAutofit/>
          </a:bodyPr>
          <a:lstStyle/>
          <a:p>
            <a:pPr algn="l">
              <a:lnSpc>
                <a:spcPct val="83000"/>
              </a:lnSpc>
            </a:pPr>
            <a:r>
              <a:rPr lang="en-GB" altLang="da-DK" sz="5400" dirty="0" err="1">
                <a:solidFill>
                  <a:schemeClr val="bg1"/>
                </a:solidFill>
                <a:latin typeface="Avenir Book"/>
                <a:cs typeface="Avenir Book"/>
              </a:rPr>
              <a:t>Økonomisk</a:t>
            </a:r>
            <a:r>
              <a:rPr lang="en-GB" altLang="da-DK" sz="5400" dirty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GB" altLang="da-DK" sz="5400" dirty="0" err="1">
                <a:solidFill>
                  <a:schemeClr val="bg1"/>
                </a:solidFill>
                <a:latin typeface="Avenir Book"/>
                <a:cs typeface="Avenir Book"/>
              </a:rPr>
              <a:t>kaos</a:t>
            </a:r>
            <a:r>
              <a:rPr lang="en-GB" altLang="da-DK" sz="5400" dirty="0">
                <a:solidFill>
                  <a:schemeClr val="bg1"/>
                </a:solidFill>
                <a:latin typeface="Avenir Book"/>
                <a:cs typeface="Avenir Book"/>
              </a:rPr>
              <a:t> 1919-23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867026" y="4164012"/>
            <a:ext cx="6734175" cy="630238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94000"/>
              </a:lnSpc>
              <a:buNone/>
            </a:pPr>
            <a:endParaRPr lang="en-GB" altLang="da-DK" sz="2300" b="1" dirty="0">
              <a:solidFill>
                <a:schemeClr val="tx2">
                  <a:lumMod val="60000"/>
                  <a:lumOff val="4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559721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5" y="0"/>
            <a:ext cx="11470399" cy="6524625"/>
          </a:xfrm>
        </p:spPr>
        <p:txBody>
          <a:bodyPr>
            <a:normAutofit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Opsamling på </a:t>
            </a:r>
            <a:r>
              <a:rPr lang="da-DK" sz="3300" b="1" dirty="0" err="1"/>
              <a:t>Ludendorff</a:t>
            </a:r>
            <a:r>
              <a:rPr lang="da-DK" sz="3300" b="1" dirty="0"/>
              <a:t> og </a:t>
            </a:r>
            <a:r>
              <a:rPr lang="da-DK" sz="3300" b="1" dirty="0" err="1"/>
              <a:t>Deimling</a:t>
            </a:r>
            <a:r>
              <a:rPr lang="da-DK" sz="3300" b="1" dirty="0"/>
              <a:t> (lektie)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algn="l"/>
            <a:endParaRPr lang="da-DK" sz="3300" b="1" dirty="0"/>
          </a:p>
          <a:p>
            <a:pPr algn="l"/>
            <a:r>
              <a:rPr lang="da-DK" sz="3300" b="1" dirty="0"/>
              <a:t>3.  Dagens problemstilling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Den økonomiske krise efter 1.verdenskrig og dens konsekvenser (fælles </a:t>
            </a:r>
            <a:r>
              <a:rPr lang="da-DK" sz="3300" b="1" dirty="0" err="1"/>
              <a:t>skimlæsning</a:t>
            </a:r>
            <a:r>
              <a:rPr lang="da-DK" sz="3300" b="1" dirty="0"/>
              <a:t>)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324430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36C97BA6-F3C1-4D1E-9AA6-5DF83D9B34E9}"/>
              </a:ext>
            </a:extLst>
          </p:cNvPr>
          <p:cNvSpPr/>
          <p:nvPr/>
        </p:nvSpPr>
        <p:spPr>
          <a:xfrm>
            <a:off x="0" y="310534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84F4C-948C-413C-9DDF-AF58F9B5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b="1" dirty="0"/>
              <a:t> Tyskernes opfattelse af Versaillesfreden (gruppearbejde)</a:t>
            </a:r>
          </a:p>
        </p:txBody>
      </p:sp>
      <p:sp>
        <p:nvSpPr>
          <p:cNvPr id="23" name="Pladsholder til indhold 22">
            <a:extLst>
              <a:ext uri="{FF2B5EF4-FFF2-40B4-BE49-F238E27FC236}">
                <a16:creationId xmlns:a16="http://schemas.microsoft.com/office/drawing/2014/main" id="{2F58FB58-9036-4D08-9CBF-9EA251E6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980584"/>
            <a:ext cx="5210175" cy="456688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Hvem var Berthold von </a:t>
            </a:r>
            <a:r>
              <a:rPr lang="da-DK" sz="2400" dirty="0" err="1">
                <a:solidFill>
                  <a:srgbClr val="FF0000"/>
                </a:solidFill>
              </a:rPr>
              <a:t>Deimling</a:t>
            </a:r>
            <a:r>
              <a:rPr lang="da-DK" sz="2400" dirty="0">
                <a:solidFill>
                  <a:srgbClr val="FF0000"/>
                </a:solidFill>
              </a:rPr>
              <a:t> og hvem var Erich </a:t>
            </a:r>
            <a:r>
              <a:rPr lang="da-DK" sz="2400" dirty="0" err="1">
                <a:solidFill>
                  <a:srgbClr val="FF0000"/>
                </a:solidFill>
              </a:rPr>
              <a:t>Ludendorff</a:t>
            </a:r>
            <a:r>
              <a:rPr lang="da-DK" sz="2400" dirty="0">
                <a:solidFill>
                  <a:srgbClr val="FF0000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Havde </a:t>
            </a:r>
            <a:r>
              <a:rPr lang="da-DK" sz="2400" dirty="0" err="1">
                <a:solidFill>
                  <a:srgbClr val="FF0000"/>
                </a:solidFill>
              </a:rPr>
              <a:t>Deimling</a:t>
            </a:r>
            <a:r>
              <a:rPr lang="da-DK" sz="2400" dirty="0">
                <a:solidFill>
                  <a:srgbClr val="FF0000"/>
                </a:solidFill>
              </a:rPr>
              <a:t> og </a:t>
            </a:r>
            <a:r>
              <a:rPr lang="da-DK" sz="2400" dirty="0" err="1">
                <a:solidFill>
                  <a:srgbClr val="FF0000"/>
                </a:solidFill>
              </a:rPr>
              <a:t>Ludendorff</a:t>
            </a:r>
            <a:r>
              <a:rPr lang="da-DK" sz="2400" dirty="0">
                <a:solidFill>
                  <a:srgbClr val="FF0000"/>
                </a:solidFill>
              </a:rPr>
              <a:t>  den samme holdning til Versaillesfreden?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Hvorfor er det interessant at kigge på to tyske generalers holdning til Versaillesfreden? 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Hvad var ”dolkestødslegenden”?</a:t>
            </a:r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53A6558D-5B5E-44CF-A5BB-36B5B49A4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49" y="1916482"/>
            <a:ext cx="6611621" cy="449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6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76E52-0C67-4A3A-974D-36CEEB83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689225"/>
            <a:ext cx="2176463" cy="1325563"/>
          </a:xfrm>
        </p:spPr>
        <p:txBody>
          <a:bodyPr>
            <a:noAutofit/>
          </a:bodyPr>
          <a:lstStyle/>
          <a:p>
            <a:r>
              <a:rPr lang="da-DK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virkelige </a:t>
            </a:r>
            <a:r>
              <a:rPr lang="da-DK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Ludendorff</a:t>
            </a:r>
            <a:endParaRPr lang="da-DK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958EBBB-CDD2-44A6-85F5-D3BB2BD4B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87" y="0"/>
            <a:ext cx="6858000" cy="6858000"/>
          </a:xfr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BEF57FD-07C9-484F-9E2C-D55A1B8A9D29}"/>
              </a:ext>
            </a:extLst>
          </p:cNvPr>
          <p:cNvSpPr txBox="1">
            <a:spLocks/>
          </p:cNvSpPr>
          <p:nvPr/>
        </p:nvSpPr>
        <p:spPr>
          <a:xfrm>
            <a:off x="9391650" y="2574925"/>
            <a:ext cx="2800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Ludendorff</a:t>
            </a:r>
            <a:r>
              <a:rPr lang="da-DK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 skurk i filmen </a:t>
            </a:r>
            <a:r>
              <a:rPr lang="da-DK" sz="3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WonderWoman</a:t>
            </a:r>
            <a:r>
              <a:rPr lang="da-DK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a-DK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(2017)</a:t>
            </a:r>
          </a:p>
        </p:txBody>
      </p:sp>
    </p:spTree>
    <p:extLst>
      <p:ext uri="{BB962C8B-B14F-4D97-AF65-F5344CB8AC3E}">
        <p14:creationId xmlns:p14="http://schemas.microsoft.com/office/powerpoint/2010/main" val="2597287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36C97BA6-F3C1-4D1E-9AA6-5DF83D9B34E9}"/>
              </a:ext>
            </a:extLst>
          </p:cNvPr>
          <p:cNvSpPr/>
          <p:nvPr/>
        </p:nvSpPr>
        <p:spPr>
          <a:xfrm>
            <a:off x="0" y="310534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84F4C-948C-413C-9DDF-AF58F9B5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b="1" dirty="0"/>
              <a:t> Tyskernes opfattelse af Versaillesfreden (gruppearbejde)</a:t>
            </a:r>
          </a:p>
        </p:txBody>
      </p:sp>
      <p:sp>
        <p:nvSpPr>
          <p:cNvPr id="23" name="Pladsholder til indhold 22">
            <a:extLst>
              <a:ext uri="{FF2B5EF4-FFF2-40B4-BE49-F238E27FC236}">
                <a16:creationId xmlns:a16="http://schemas.microsoft.com/office/drawing/2014/main" id="{2F58FB58-9036-4D08-9CBF-9EA251E6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980584"/>
            <a:ext cx="5210175" cy="456688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Hvem var Berthold von </a:t>
            </a:r>
            <a:r>
              <a:rPr lang="da-DK" sz="2400" dirty="0" err="1">
                <a:solidFill>
                  <a:srgbClr val="FF0000"/>
                </a:solidFill>
              </a:rPr>
              <a:t>Deimling</a:t>
            </a:r>
            <a:r>
              <a:rPr lang="da-DK" sz="2400" dirty="0">
                <a:solidFill>
                  <a:srgbClr val="FF0000"/>
                </a:solidFill>
              </a:rPr>
              <a:t> og hvem var Erich </a:t>
            </a:r>
            <a:r>
              <a:rPr lang="da-DK" sz="2400" dirty="0" err="1">
                <a:solidFill>
                  <a:srgbClr val="FF0000"/>
                </a:solidFill>
              </a:rPr>
              <a:t>Ludendorff</a:t>
            </a:r>
            <a:r>
              <a:rPr lang="da-DK" sz="2400" dirty="0">
                <a:solidFill>
                  <a:srgbClr val="FF0000"/>
                </a:solidFill>
              </a:rPr>
              <a:t>?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Havde </a:t>
            </a:r>
            <a:r>
              <a:rPr lang="da-DK" sz="2400" dirty="0" err="1">
                <a:solidFill>
                  <a:srgbClr val="FF0000"/>
                </a:solidFill>
              </a:rPr>
              <a:t>Deimling</a:t>
            </a:r>
            <a:r>
              <a:rPr lang="da-DK" sz="2400" dirty="0">
                <a:solidFill>
                  <a:srgbClr val="FF0000"/>
                </a:solidFill>
              </a:rPr>
              <a:t> og </a:t>
            </a:r>
            <a:r>
              <a:rPr lang="da-DK" sz="2400" dirty="0" err="1">
                <a:solidFill>
                  <a:srgbClr val="FF0000"/>
                </a:solidFill>
              </a:rPr>
              <a:t>Ludendorff</a:t>
            </a:r>
            <a:r>
              <a:rPr lang="da-DK" sz="2400" dirty="0">
                <a:solidFill>
                  <a:srgbClr val="FF0000"/>
                </a:solidFill>
              </a:rPr>
              <a:t>  den samme holdning til Versaillesfreden?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Hvorfor er det interessant at kigge på to tyske generalers holdning til Versaillesfreden? </a:t>
            </a:r>
          </a:p>
          <a:p>
            <a:pPr marL="457200" indent="-457200">
              <a:buAutoNum type="arabicPeriod"/>
            </a:pPr>
            <a:r>
              <a:rPr lang="da-DK" sz="2400" dirty="0">
                <a:solidFill>
                  <a:srgbClr val="FF0000"/>
                </a:solidFill>
              </a:rPr>
              <a:t>Hvad var ”dolkestødslegenden”?</a:t>
            </a:r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53A6558D-5B5E-44CF-A5BB-36B5B49A4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49" y="1916482"/>
            <a:ext cx="6611621" cy="449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3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69273" y="0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018" y="0"/>
            <a:ext cx="10515600" cy="1325563"/>
          </a:xfrm>
        </p:spPr>
        <p:txBody>
          <a:bodyPr/>
          <a:lstStyle/>
          <a:p>
            <a:r>
              <a:rPr lang="da-DK" b="1" u="sng" dirty="0"/>
              <a:t>Dagens problemstilling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9480" y="2131146"/>
            <a:ext cx="10515600" cy="4726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b="1" i="1" dirty="0">
                <a:solidFill>
                  <a:srgbClr val="FF0000"/>
                </a:solidFill>
              </a:rPr>
              <a:t>Hvad var årsagerne til den økonomiske krise i Tyskland i 1919-23, og hvad medførte krisen af konsekvenser for Tyskland?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485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3">
            <a:extLst>
              <a:ext uri="{FF2B5EF4-FFF2-40B4-BE49-F238E27FC236}">
                <a16:creationId xmlns:a16="http://schemas.microsoft.com/office/drawing/2014/main" id="{AAE691D9-884D-4180-948E-7171829A5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444" y="-183770"/>
            <a:ext cx="12971683" cy="7041771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2247363"/>
            <a:ext cx="12244673" cy="184116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00958" y="25051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Hvorfor opstod der hyperinflation i Tyskland i 1923?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6272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444" y="-183770"/>
            <a:ext cx="12971683" cy="7041771"/>
          </a:xfrm>
        </p:spPr>
      </p:pic>
    </p:spTree>
    <p:extLst>
      <p:ext uri="{BB962C8B-B14F-4D97-AF65-F5344CB8AC3E}">
        <p14:creationId xmlns:p14="http://schemas.microsoft.com/office/powerpoint/2010/main" val="385328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536" y="452394"/>
            <a:ext cx="5106098" cy="6491824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9" y="1027906"/>
            <a:ext cx="5478517" cy="549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49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85" y="2087"/>
            <a:ext cx="9680029" cy="6855913"/>
          </a:xfrm>
        </p:spPr>
      </p:pic>
    </p:spTree>
    <p:extLst>
      <p:ext uri="{BB962C8B-B14F-4D97-AF65-F5344CB8AC3E}">
        <p14:creationId xmlns:p14="http://schemas.microsoft.com/office/powerpoint/2010/main" val="269913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12244673" cy="184116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9678" y="25779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Hvilke økonomiske konsekvenser fik det for Tyskland at Frankrig besatte </a:t>
            </a:r>
            <a:r>
              <a:rPr lang="da-DK" sz="4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Ruhrområdet</a:t>
            </a:r>
            <a:r>
              <a:rPr lang="da-DK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1923?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85A5594-8B02-43A8-9C44-1AFBFB6D9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42" y="1960880"/>
            <a:ext cx="4045076" cy="476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30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9A5BA02D-3317-4049-BEDB-0BAA23E9F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0" y="-2275850"/>
            <a:ext cx="12476480" cy="9133849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81280" y="2409923"/>
            <a:ext cx="12244673" cy="184116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1118" y="266772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reagerede befolkningen i Tyskland (politisk set) under den socioøkonomiske krise i 1919-23? </a:t>
            </a:r>
          </a:p>
        </p:txBody>
      </p:sp>
    </p:spTree>
    <p:extLst>
      <p:ext uri="{BB962C8B-B14F-4D97-AF65-F5344CB8AC3E}">
        <p14:creationId xmlns:p14="http://schemas.microsoft.com/office/powerpoint/2010/main" val="2595783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6" ma:contentTypeDescription="Opret et nyt dokument." ma:contentTypeScope="" ma:versionID="36981038b40a98a1d16d4dd8750af94b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95473e169ef9a370afdaf06d411cd5ba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_activity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A3DB69-8B4D-4E8C-AE46-5771AEEAF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26000F-57F6-4724-A088-BB65F8F0D418}">
  <ds:schemaRefs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9687d823-fb92-4e00-afbd-4902e2f5bc57"/>
    <ds:schemaRef ds:uri="http://schemas.microsoft.com/office/2006/documentManagement/types"/>
    <ds:schemaRef ds:uri="http://schemas.microsoft.com/office/infopath/2007/PartnerControls"/>
    <ds:schemaRef ds:uri="913ae31f-ae35-437d-8c13-540cda48aeb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CD5E138-A804-4BBF-B11B-D2B37A9C08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208</Words>
  <Application>Microsoft Office PowerPoint</Application>
  <PresentationFormat>Widescreen</PresentationFormat>
  <Paragraphs>29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Avenir Book</vt:lpstr>
      <vt:lpstr>Arial</vt:lpstr>
      <vt:lpstr>Calibri</vt:lpstr>
      <vt:lpstr>Calibri Light</vt:lpstr>
      <vt:lpstr>Verdana</vt:lpstr>
      <vt:lpstr>Office-tema</vt:lpstr>
      <vt:lpstr>Økonomisk kaos 1919-23</vt:lpstr>
      <vt:lpstr>PowerPoint-præsentation</vt:lpstr>
      <vt:lpstr> Tyskernes opfattelse af Versaillesfreden (gruppearbejde)</vt:lpstr>
      <vt:lpstr>Den virkelige Ludendorff</vt:lpstr>
      <vt:lpstr> Tyskernes opfattelse af Versaillesfreden (gruppearbejde)</vt:lpstr>
      <vt:lpstr>Dagens problemstilling</vt:lpstr>
      <vt:lpstr>Hvorfor opstod der hyperinflation i Tyskland i 1923?</vt:lpstr>
      <vt:lpstr>PowerPoint-præsentation</vt:lpstr>
      <vt:lpstr>PowerPoint-præsentation</vt:lpstr>
      <vt:lpstr>PowerPoint-præsentation</vt:lpstr>
      <vt:lpstr>Hvilke økonomiske konsekvenser fik det for Tyskland at Frankrig besatte Ruhrområdet i 1923?</vt:lpstr>
      <vt:lpstr>Hvordan reagerede befolkningen i Tyskland (politisk set) under den socioøkonomiske krise i 1919-23? 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KHS</dc:creator>
  <cp:lastModifiedBy>Troels Kjems Petersen</cp:lastModifiedBy>
  <cp:revision>18</cp:revision>
  <dcterms:created xsi:type="dcterms:W3CDTF">2017-08-23T12:03:28Z</dcterms:created>
  <dcterms:modified xsi:type="dcterms:W3CDTF">2022-12-13T11:15:39Z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