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70" r:id="rId4"/>
    <p:sldId id="260" r:id="rId5"/>
    <p:sldId id="261" r:id="rId6"/>
    <p:sldId id="262" r:id="rId7"/>
    <p:sldId id="265" r:id="rId8"/>
    <p:sldId id="263" r:id="rId9"/>
    <p:sldId id="264" r:id="rId10"/>
    <p:sldId id="258" r:id="rId11"/>
    <p:sldId id="269" r:id="rId12"/>
    <p:sldId id="259" r:id="rId13"/>
    <p:sldId id="267" r:id="rId14"/>
    <p:sldId id="268" r:id="rId15"/>
    <p:sldId id="266" r:id="rId16"/>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EC20E35-A176-4012-BC5E-935CFFF8708E}" styleName="Mellemlayout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yst layout 2 - Markerin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660"/>
  </p:normalViewPr>
  <p:slideViewPr>
    <p:cSldViewPr snapToGrid="0">
      <p:cViewPr>
        <p:scale>
          <a:sx n="71" d="100"/>
          <a:sy n="71" d="100"/>
        </p:scale>
        <p:origin x="-18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1" Type="http://schemas.openxmlformats.org/officeDocument/2006/relationships/hyperlink" Target="https://app.minlaering.dk/bog/28/kapitel/970/sektion/4576" TargetMode="External"/></Relationships>
</file>

<file path=ppt/diagrams/_rels/data4.xml.rels><?xml version="1.0" encoding="UTF-8" standalone="yes"?>
<Relationships xmlns="http://schemas.openxmlformats.org/package/2006/relationships"><Relationship Id="rId2" Type="http://schemas.openxmlformats.org/officeDocument/2006/relationships/hyperlink" Target="https://app.minlaering.dk/bog/28/kapitel/970/sektion/4576" TargetMode="External"/><Relationship Id="rId1" Type="http://schemas.openxmlformats.org/officeDocument/2006/relationships/hyperlink" Target="https://skriftligeksameniengelskhhx.systime.dk/?id=152"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app.minlaering.dk/bog/28/kapitel/970/sektion/4576"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s://app.minlaering.dk/bog/28/kapitel/970/sektion/4576" TargetMode="External"/><Relationship Id="rId1" Type="http://schemas.openxmlformats.org/officeDocument/2006/relationships/hyperlink" Target="https://skriftligeksameniengelskhhx.systime.dk/?id=152"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1C9532-15D3-49F3-AB53-50021AE18C2B}"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US"/>
        </a:p>
      </dgm:t>
    </dgm:pt>
    <dgm:pt modelId="{0D896892-3C03-49E2-AE81-AEFA43D9F0A5}">
      <dgm:prSet/>
      <dgm:spPr/>
      <dgm:t>
        <a:bodyPr/>
        <a:lstStyle/>
        <a:p>
          <a:r>
            <a:rPr lang="en-US" dirty="0"/>
            <a:t>Corporate activism</a:t>
          </a:r>
        </a:p>
      </dgm:t>
    </dgm:pt>
    <dgm:pt modelId="{1D71EEDB-3A3A-4BA9-B90C-15F07B5A5722}" type="parTrans" cxnId="{22F2BF11-DA75-42D9-8DC0-E44713CA28B7}">
      <dgm:prSet/>
      <dgm:spPr/>
      <dgm:t>
        <a:bodyPr/>
        <a:lstStyle/>
        <a:p>
          <a:endParaRPr lang="en-US"/>
        </a:p>
      </dgm:t>
    </dgm:pt>
    <dgm:pt modelId="{B79985CB-B9C3-48B9-B1ED-E8F1FBCC1C31}" type="sibTrans" cxnId="{22F2BF11-DA75-42D9-8DC0-E44713CA28B7}">
      <dgm:prSet/>
      <dgm:spPr/>
      <dgm:t>
        <a:bodyPr/>
        <a:lstStyle/>
        <a:p>
          <a:endParaRPr lang="en-US"/>
        </a:p>
      </dgm:t>
    </dgm:pt>
    <dgm:pt modelId="{17365054-C9A8-4BE4-AD17-A55122BD8B52}">
      <dgm:prSet/>
      <dgm:spPr/>
      <dgm:t>
        <a:bodyPr/>
        <a:lstStyle/>
        <a:p>
          <a:r>
            <a:rPr lang="en-US" dirty="0"/>
            <a:t>woke and woke washing</a:t>
          </a:r>
        </a:p>
      </dgm:t>
    </dgm:pt>
    <dgm:pt modelId="{3CF33316-1049-408D-9297-80A87EB86989}" type="parTrans" cxnId="{72BD92AB-4EE5-4EA4-B112-89D63E5E5C49}">
      <dgm:prSet/>
      <dgm:spPr/>
      <dgm:t>
        <a:bodyPr/>
        <a:lstStyle/>
        <a:p>
          <a:endParaRPr lang="en-US"/>
        </a:p>
      </dgm:t>
    </dgm:pt>
    <dgm:pt modelId="{CB3458ED-108A-489E-9BEF-AFF9EC538691}" type="sibTrans" cxnId="{72BD92AB-4EE5-4EA4-B112-89D63E5E5C49}">
      <dgm:prSet/>
      <dgm:spPr/>
      <dgm:t>
        <a:bodyPr/>
        <a:lstStyle/>
        <a:p>
          <a:endParaRPr lang="en-US"/>
        </a:p>
      </dgm:t>
    </dgm:pt>
    <dgm:pt modelId="{40AEB8F8-DBA4-430D-8CEA-0FFC8431B18E}" type="pres">
      <dgm:prSet presAssocID="{E71C9532-15D3-49F3-AB53-50021AE18C2B}" presName="diagram" presStyleCnt="0">
        <dgm:presLayoutVars>
          <dgm:dir/>
          <dgm:resizeHandles val="exact"/>
        </dgm:presLayoutVars>
      </dgm:prSet>
      <dgm:spPr/>
    </dgm:pt>
    <dgm:pt modelId="{AC82EB6F-C489-4314-97DD-1603D303784E}" type="pres">
      <dgm:prSet presAssocID="{0D896892-3C03-49E2-AE81-AEFA43D9F0A5}" presName="node" presStyleLbl="node1" presStyleIdx="0" presStyleCnt="2">
        <dgm:presLayoutVars>
          <dgm:bulletEnabled val="1"/>
        </dgm:presLayoutVars>
      </dgm:prSet>
      <dgm:spPr/>
    </dgm:pt>
    <dgm:pt modelId="{6388E1AE-3C0A-4003-8717-F6193C31CB59}" type="pres">
      <dgm:prSet presAssocID="{B79985CB-B9C3-48B9-B1ED-E8F1FBCC1C31}" presName="sibTrans" presStyleCnt="0"/>
      <dgm:spPr/>
    </dgm:pt>
    <dgm:pt modelId="{83BDC30F-4847-4DE4-A889-CB33BCA8A025}" type="pres">
      <dgm:prSet presAssocID="{17365054-C9A8-4BE4-AD17-A55122BD8B52}" presName="node" presStyleLbl="node1" presStyleIdx="1" presStyleCnt="2">
        <dgm:presLayoutVars>
          <dgm:bulletEnabled val="1"/>
        </dgm:presLayoutVars>
      </dgm:prSet>
      <dgm:spPr/>
    </dgm:pt>
  </dgm:ptLst>
  <dgm:cxnLst>
    <dgm:cxn modelId="{22F2BF11-DA75-42D9-8DC0-E44713CA28B7}" srcId="{E71C9532-15D3-49F3-AB53-50021AE18C2B}" destId="{0D896892-3C03-49E2-AE81-AEFA43D9F0A5}" srcOrd="0" destOrd="0" parTransId="{1D71EEDB-3A3A-4BA9-B90C-15F07B5A5722}" sibTransId="{B79985CB-B9C3-48B9-B1ED-E8F1FBCC1C31}"/>
    <dgm:cxn modelId="{A3704677-8917-4396-BDCD-C6645239925D}" type="presOf" srcId="{17365054-C9A8-4BE4-AD17-A55122BD8B52}" destId="{83BDC30F-4847-4DE4-A889-CB33BCA8A025}" srcOrd="0" destOrd="0" presId="urn:microsoft.com/office/officeart/2005/8/layout/default"/>
    <dgm:cxn modelId="{72BD92AB-4EE5-4EA4-B112-89D63E5E5C49}" srcId="{E71C9532-15D3-49F3-AB53-50021AE18C2B}" destId="{17365054-C9A8-4BE4-AD17-A55122BD8B52}" srcOrd="1" destOrd="0" parTransId="{3CF33316-1049-408D-9297-80A87EB86989}" sibTransId="{CB3458ED-108A-489E-9BEF-AFF9EC538691}"/>
    <dgm:cxn modelId="{2BFBE6FA-CF7D-4AC2-A4E1-F2E48410EDDC}" type="presOf" srcId="{0D896892-3C03-49E2-AE81-AEFA43D9F0A5}" destId="{AC82EB6F-C489-4314-97DD-1603D303784E}" srcOrd="0" destOrd="0" presId="urn:microsoft.com/office/officeart/2005/8/layout/default"/>
    <dgm:cxn modelId="{AB2DBBFD-393F-4E9D-BDFB-B6A2B01DD786}" type="presOf" srcId="{E71C9532-15D3-49F3-AB53-50021AE18C2B}" destId="{40AEB8F8-DBA4-430D-8CEA-0FFC8431B18E}" srcOrd="0" destOrd="0" presId="urn:microsoft.com/office/officeart/2005/8/layout/default"/>
    <dgm:cxn modelId="{C55E0517-217D-448E-A946-F08EF4E51A11}" type="presParOf" srcId="{40AEB8F8-DBA4-430D-8CEA-0FFC8431B18E}" destId="{AC82EB6F-C489-4314-97DD-1603D303784E}" srcOrd="0" destOrd="0" presId="urn:microsoft.com/office/officeart/2005/8/layout/default"/>
    <dgm:cxn modelId="{275E8524-9ACE-4AA8-A5E9-FC57102DF69E}" type="presParOf" srcId="{40AEB8F8-DBA4-430D-8CEA-0FFC8431B18E}" destId="{6388E1AE-3C0A-4003-8717-F6193C31CB59}" srcOrd="1" destOrd="0" presId="urn:microsoft.com/office/officeart/2005/8/layout/default"/>
    <dgm:cxn modelId="{A6ECC8C6-D273-469B-9F0D-9945FCA636CF}" type="presParOf" srcId="{40AEB8F8-DBA4-430D-8CEA-0FFC8431B18E}" destId="{83BDC30F-4847-4DE4-A889-CB33BCA8A025}"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DBC545-28D9-491A-8107-59F9F389B67B}"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694F46B5-17C1-41AE-8920-6905EC892A90}">
      <dgm:prSet/>
      <dgm:spPr/>
      <dgm:t>
        <a:bodyPr/>
        <a:lstStyle/>
        <a:p>
          <a:r>
            <a:rPr lang="da-DK"/>
            <a:t>Vi ser de to videoer om det argumenterende essay.</a:t>
          </a:r>
          <a:endParaRPr lang="en-US"/>
        </a:p>
      </dgm:t>
    </dgm:pt>
    <dgm:pt modelId="{D21ED0C9-1999-47D5-ACEA-A54FFFB324E6}" type="parTrans" cxnId="{5D0443F3-CF9B-476F-B2FB-D0674BABE1B8}">
      <dgm:prSet/>
      <dgm:spPr/>
      <dgm:t>
        <a:bodyPr/>
        <a:lstStyle/>
        <a:p>
          <a:endParaRPr lang="en-US"/>
        </a:p>
      </dgm:t>
    </dgm:pt>
    <dgm:pt modelId="{14F32EFF-0EDA-40A2-AC6C-598CA36791C9}" type="sibTrans" cxnId="{5D0443F3-CF9B-476F-B2FB-D0674BABE1B8}">
      <dgm:prSet/>
      <dgm:spPr/>
      <dgm:t>
        <a:bodyPr/>
        <a:lstStyle/>
        <a:p>
          <a:endParaRPr lang="en-US"/>
        </a:p>
      </dgm:t>
    </dgm:pt>
    <dgm:pt modelId="{8A1D4C42-D5C8-425C-BFD3-35CB15841E19}">
      <dgm:prSet/>
      <dgm:spPr/>
      <dgm:t>
        <a:bodyPr/>
        <a:lstStyle/>
        <a:p>
          <a:r>
            <a:rPr lang="da-DK">
              <a:hlinkClick xmlns:r="http://schemas.openxmlformats.org/officeDocument/2006/relationships" r:id="rId1"/>
            </a:rPr>
            <a:t>https://app.minlaering.dk/bog/28/kapitel/970/sektion/4576</a:t>
          </a:r>
          <a:r>
            <a:rPr lang="da-DK"/>
            <a:t> </a:t>
          </a:r>
          <a:endParaRPr lang="en-US"/>
        </a:p>
      </dgm:t>
    </dgm:pt>
    <dgm:pt modelId="{59843631-0536-4F2C-A7B0-C810D66CACD1}" type="parTrans" cxnId="{C0FF421F-B16B-4D52-81B0-932EFA460B0B}">
      <dgm:prSet/>
      <dgm:spPr/>
      <dgm:t>
        <a:bodyPr/>
        <a:lstStyle/>
        <a:p>
          <a:endParaRPr lang="en-US"/>
        </a:p>
      </dgm:t>
    </dgm:pt>
    <dgm:pt modelId="{87684450-C638-40C1-BC88-D12DEA227988}" type="sibTrans" cxnId="{C0FF421F-B16B-4D52-81B0-932EFA460B0B}">
      <dgm:prSet/>
      <dgm:spPr/>
      <dgm:t>
        <a:bodyPr/>
        <a:lstStyle/>
        <a:p>
          <a:endParaRPr lang="en-US"/>
        </a:p>
      </dgm:t>
    </dgm:pt>
    <dgm:pt modelId="{277922D6-0884-41BB-ABBA-0E32E9CB89A9}" type="pres">
      <dgm:prSet presAssocID="{F5DBC545-28D9-491A-8107-59F9F389B67B}" presName="linear" presStyleCnt="0">
        <dgm:presLayoutVars>
          <dgm:animLvl val="lvl"/>
          <dgm:resizeHandles val="exact"/>
        </dgm:presLayoutVars>
      </dgm:prSet>
      <dgm:spPr/>
    </dgm:pt>
    <dgm:pt modelId="{8E696766-DA95-4391-8C38-710956150B8F}" type="pres">
      <dgm:prSet presAssocID="{694F46B5-17C1-41AE-8920-6905EC892A90}" presName="parentText" presStyleLbl="node1" presStyleIdx="0" presStyleCnt="2">
        <dgm:presLayoutVars>
          <dgm:chMax val="0"/>
          <dgm:bulletEnabled val="1"/>
        </dgm:presLayoutVars>
      </dgm:prSet>
      <dgm:spPr/>
    </dgm:pt>
    <dgm:pt modelId="{7F208DBE-BCD2-4650-9B71-302987D98329}" type="pres">
      <dgm:prSet presAssocID="{14F32EFF-0EDA-40A2-AC6C-598CA36791C9}" presName="spacer" presStyleCnt="0"/>
      <dgm:spPr/>
    </dgm:pt>
    <dgm:pt modelId="{5345495F-53D9-40EB-9005-7A5CA6DC58B5}" type="pres">
      <dgm:prSet presAssocID="{8A1D4C42-D5C8-425C-BFD3-35CB15841E19}" presName="parentText" presStyleLbl="node1" presStyleIdx="1" presStyleCnt="2">
        <dgm:presLayoutVars>
          <dgm:chMax val="0"/>
          <dgm:bulletEnabled val="1"/>
        </dgm:presLayoutVars>
      </dgm:prSet>
      <dgm:spPr/>
    </dgm:pt>
  </dgm:ptLst>
  <dgm:cxnLst>
    <dgm:cxn modelId="{C0FF421F-B16B-4D52-81B0-932EFA460B0B}" srcId="{F5DBC545-28D9-491A-8107-59F9F389B67B}" destId="{8A1D4C42-D5C8-425C-BFD3-35CB15841E19}" srcOrd="1" destOrd="0" parTransId="{59843631-0536-4F2C-A7B0-C810D66CACD1}" sibTransId="{87684450-C638-40C1-BC88-D12DEA227988}"/>
    <dgm:cxn modelId="{AAEDF530-6B72-4789-A9D7-40F74BBF3936}" type="presOf" srcId="{694F46B5-17C1-41AE-8920-6905EC892A90}" destId="{8E696766-DA95-4391-8C38-710956150B8F}" srcOrd="0" destOrd="0" presId="urn:microsoft.com/office/officeart/2005/8/layout/vList2"/>
    <dgm:cxn modelId="{A8806465-38B1-4443-A773-8C1682267B48}" type="presOf" srcId="{8A1D4C42-D5C8-425C-BFD3-35CB15841E19}" destId="{5345495F-53D9-40EB-9005-7A5CA6DC58B5}" srcOrd="0" destOrd="0" presId="urn:microsoft.com/office/officeart/2005/8/layout/vList2"/>
    <dgm:cxn modelId="{95EA9A6B-3595-443B-9B23-17B6722BE9BC}" type="presOf" srcId="{F5DBC545-28D9-491A-8107-59F9F389B67B}" destId="{277922D6-0884-41BB-ABBA-0E32E9CB89A9}" srcOrd="0" destOrd="0" presId="urn:microsoft.com/office/officeart/2005/8/layout/vList2"/>
    <dgm:cxn modelId="{5D0443F3-CF9B-476F-B2FB-D0674BABE1B8}" srcId="{F5DBC545-28D9-491A-8107-59F9F389B67B}" destId="{694F46B5-17C1-41AE-8920-6905EC892A90}" srcOrd="0" destOrd="0" parTransId="{D21ED0C9-1999-47D5-ACEA-A54FFFB324E6}" sibTransId="{14F32EFF-0EDA-40A2-AC6C-598CA36791C9}"/>
    <dgm:cxn modelId="{7BAFCCAE-9F02-417E-8036-B885A42213CD}" type="presParOf" srcId="{277922D6-0884-41BB-ABBA-0E32E9CB89A9}" destId="{8E696766-DA95-4391-8C38-710956150B8F}" srcOrd="0" destOrd="0" presId="urn:microsoft.com/office/officeart/2005/8/layout/vList2"/>
    <dgm:cxn modelId="{EFDDA3CA-D9C9-4FE3-B0D0-45A5F77E3E0F}" type="presParOf" srcId="{277922D6-0884-41BB-ABBA-0E32E9CB89A9}" destId="{7F208DBE-BCD2-4650-9B71-302987D98329}" srcOrd="1" destOrd="0" presId="urn:microsoft.com/office/officeart/2005/8/layout/vList2"/>
    <dgm:cxn modelId="{66609D14-FB2A-4971-BC3D-F15ED30954C6}" type="presParOf" srcId="{277922D6-0884-41BB-ABBA-0E32E9CB89A9}" destId="{5345495F-53D9-40EB-9005-7A5CA6DC58B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EA1A5B-5744-423D-9E5A-55257B84B898}"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FE8F1257-AEB1-4CB9-9BF7-F62F33B2610B}">
      <dgm:prSet/>
      <dgm:spPr/>
      <dgm:t>
        <a:bodyPr/>
        <a:lstStyle/>
        <a:p>
          <a:r>
            <a:rPr lang="da-DK"/>
            <a:t>Hvilken/hvilke vinkler præsenteres du for i materialet til opgaven?</a:t>
          </a:r>
          <a:endParaRPr lang="en-US"/>
        </a:p>
      </dgm:t>
    </dgm:pt>
    <dgm:pt modelId="{7EF22F4C-279E-4410-AF79-8C34A3FB5133}" type="parTrans" cxnId="{9D168218-1E49-4820-811C-96A11C678723}">
      <dgm:prSet/>
      <dgm:spPr/>
      <dgm:t>
        <a:bodyPr/>
        <a:lstStyle/>
        <a:p>
          <a:endParaRPr lang="en-US"/>
        </a:p>
      </dgm:t>
    </dgm:pt>
    <dgm:pt modelId="{043C4515-C52D-4FC2-8733-02C8CC0D34D5}" type="sibTrans" cxnId="{9D168218-1E49-4820-811C-96A11C678723}">
      <dgm:prSet/>
      <dgm:spPr/>
      <dgm:t>
        <a:bodyPr/>
        <a:lstStyle/>
        <a:p>
          <a:endParaRPr lang="en-US"/>
        </a:p>
      </dgm:t>
    </dgm:pt>
    <dgm:pt modelId="{2CF056B2-2ED0-4DC1-9F90-EEEB8C29DC76}">
      <dgm:prSet/>
      <dgm:spPr/>
      <dgm:t>
        <a:bodyPr/>
        <a:lstStyle/>
        <a:p>
          <a:r>
            <a:rPr lang="da-DK"/>
            <a:t>Prøv at lave en thesis statement til din opgave (main claim)</a:t>
          </a:r>
          <a:endParaRPr lang="en-US"/>
        </a:p>
      </dgm:t>
    </dgm:pt>
    <dgm:pt modelId="{7B44F8A3-4FBF-47BF-9F1D-63AE00F6F650}" type="parTrans" cxnId="{8932B2D6-6659-46D7-99A0-DB4ADB83855A}">
      <dgm:prSet/>
      <dgm:spPr/>
      <dgm:t>
        <a:bodyPr/>
        <a:lstStyle/>
        <a:p>
          <a:endParaRPr lang="en-US"/>
        </a:p>
      </dgm:t>
    </dgm:pt>
    <dgm:pt modelId="{AB3EEE6C-1B8D-4325-8B9A-8E39887B91B1}" type="sibTrans" cxnId="{8932B2D6-6659-46D7-99A0-DB4ADB83855A}">
      <dgm:prSet/>
      <dgm:spPr/>
      <dgm:t>
        <a:bodyPr/>
        <a:lstStyle/>
        <a:p>
          <a:endParaRPr lang="en-US"/>
        </a:p>
      </dgm:t>
    </dgm:pt>
    <dgm:pt modelId="{ED77323B-FCED-472B-A725-E83F9C15D15B}">
      <dgm:prSet/>
      <dgm:spPr/>
      <dgm:t>
        <a:bodyPr/>
        <a:lstStyle/>
        <a:p>
          <a:r>
            <a:rPr lang="da-DK"/>
            <a:t>Prøv derefter at formulere dine tre topic sentences til kroppen af din opgave.</a:t>
          </a:r>
          <a:endParaRPr lang="en-US"/>
        </a:p>
      </dgm:t>
    </dgm:pt>
    <dgm:pt modelId="{9380670F-9E4B-4DCD-B0F2-106258EA4BCB}" type="parTrans" cxnId="{C6F80879-F918-492B-B804-28CBB4C658E9}">
      <dgm:prSet/>
      <dgm:spPr/>
      <dgm:t>
        <a:bodyPr/>
        <a:lstStyle/>
        <a:p>
          <a:endParaRPr lang="en-US"/>
        </a:p>
      </dgm:t>
    </dgm:pt>
    <dgm:pt modelId="{CC947E1D-004B-45D0-A9E7-E6705E31104C}" type="sibTrans" cxnId="{C6F80879-F918-492B-B804-28CBB4C658E9}">
      <dgm:prSet/>
      <dgm:spPr/>
      <dgm:t>
        <a:bodyPr/>
        <a:lstStyle/>
        <a:p>
          <a:endParaRPr lang="en-US"/>
        </a:p>
      </dgm:t>
    </dgm:pt>
    <dgm:pt modelId="{E485A0B5-F2B7-442D-90EF-DF0938540A2D}" type="pres">
      <dgm:prSet presAssocID="{FDEA1A5B-5744-423D-9E5A-55257B84B898}" presName="linear" presStyleCnt="0">
        <dgm:presLayoutVars>
          <dgm:animLvl val="lvl"/>
          <dgm:resizeHandles val="exact"/>
        </dgm:presLayoutVars>
      </dgm:prSet>
      <dgm:spPr/>
    </dgm:pt>
    <dgm:pt modelId="{ABC16C6F-CD6B-4E0F-AE58-8491EC7F1BFC}" type="pres">
      <dgm:prSet presAssocID="{FE8F1257-AEB1-4CB9-9BF7-F62F33B2610B}" presName="parentText" presStyleLbl="node1" presStyleIdx="0" presStyleCnt="3">
        <dgm:presLayoutVars>
          <dgm:chMax val="0"/>
          <dgm:bulletEnabled val="1"/>
        </dgm:presLayoutVars>
      </dgm:prSet>
      <dgm:spPr/>
    </dgm:pt>
    <dgm:pt modelId="{91A3062A-D3CC-4ADA-8543-7A2507B19EC9}" type="pres">
      <dgm:prSet presAssocID="{043C4515-C52D-4FC2-8733-02C8CC0D34D5}" presName="spacer" presStyleCnt="0"/>
      <dgm:spPr/>
    </dgm:pt>
    <dgm:pt modelId="{457CD1D3-7D9B-4ECA-AB19-F5F123095EBA}" type="pres">
      <dgm:prSet presAssocID="{2CF056B2-2ED0-4DC1-9F90-EEEB8C29DC76}" presName="parentText" presStyleLbl="node1" presStyleIdx="1" presStyleCnt="3">
        <dgm:presLayoutVars>
          <dgm:chMax val="0"/>
          <dgm:bulletEnabled val="1"/>
        </dgm:presLayoutVars>
      </dgm:prSet>
      <dgm:spPr/>
    </dgm:pt>
    <dgm:pt modelId="{595C7DB7-0E08-4901-9B9C-0E417636DF36}" type="pres">
      <dgm:prSet presAssocID="{AB3EEE6C-1B8D-4325-8B9A-8E39887B91B1}" presName="spacer" presStyleCnt="0"/>
      <dgm:spPr/>
    </dgm:pt>
    <dgm:pt modelId="{FDF4EA6B-B3E0-4A8A-8F08-C0792A5F8689}" type="pres">
      <dgm:prSet presAssocID="{ED77323B-FCED-472B-A725-E83F9C15D15B}" presName="parentText" presStyleLbl="node1" presStyleIdx="2" presStyleCnt="3">
        <dgm:presLayoutVars>
          <dgm:chMax val="0"/>
          <dgm:bulletEnabled val="1"/>
        </dgm:presLayoutVars>
      </dgm:prSet>
      <dgm:spPr/>
    </dgm:pt>
  </dgm:ptLst>
  <dgm:cxnLst>
    <dgm:cxn modelId="{9D168218-1E49-4820-811C-96A11C678723}" srcId="{FDEA1A5B-5744-423D-9E5A-55257B84B898}" destId="{FE8F1257-AEB1-4CB9-9BF7-F62F33B2610B}" srcOrd="0" destOrd="0" parTransId="{7EF22F4C-279E-4410-AF79-8C34A3FB5133}" sibTransId="{043C4515-C52D-4FC2-8733-02C8CC0D34D5}"/>
    <dgm:cxn modelId="{90AB3C1F-F9F2-45E9-BB24-CED95638C6FC}" type="presOf" srcId="{ED77323B-FCED-472B-A725-E83F9C15D15B}" destId="{FDF4EA6B-B3E0-4A8A-8F08-C0792A5F8689}" srcOrd="0" destOrd="0" presId="urn:microsoft.com/office/officeart/2005/8/layout/vList2"/>
    <dgm:cxn modelId="{1DF75430-DBD3-46CF-B0FF-B0B3A42C2685}" type="presOf" srcId="{2CF056B2-2ED0-4DC1-9F90-EEEB8C29DC76}" destId="{457CD1D3-7D9B-4ECA-AB19-F5F123095EBA}" srcOrd="0" destOrd="0" presId="urn:microsoft.com/office/officeart/2005/8/layout/vList2"/>
    <dgm:cxn modelId="{C6F80879-F918-492B-B804-28CBB4C658E9}" srcId="{FDEA1A5B-5744-423D-9E5A-55257B84B898}" destId="{ED77323B-FCED-472B-A725-E83F9C15D15B}" srcOrd="2" destOrd="0" parTransId="{9380670F-9E4B-4DCD-B0F2-106258EA4BCB}" sibTransId="{CC947E1D-004B-45D0-A9E7-E6705E31104C}"/>
    <dgm:cxn modelId="{D58FC2B7-7AA4-4C13-91CC-7913F709BE68}" type="presOf" srcId="{FE8F1257-AEB1-4CB9-9BF7-F62F33B2610B}" destId="{ABC16C6F-CD6B-4E0F-AE58-8491EC7F1BFC}" srcOrd="0" destOrd="0" presId="urn:microsoft.com/office/officeart/2005/8/layout/vList2"/>
    <dgm:cxn modelId="{43FF18C0-5382-4A63-A070-EAFE5F35DDB6}" type="presOf" srcId="{FDEA1A5B-5744-423D-9E5A-55257B84B898}" destId="{E485A0B5-F2B7-442D-90EF-DF0938540A2D}" srcOrd="0" destOrd="0" presId="urn:microsoft.com/office/officeart/2005/8/layout/vList2"/>
    <dgm:cxn modelId="{8932B2D6-6659-46D7-99A0-DB4ADB83855A}" srcId="{FDEA1A5B-5744-423D-9E5A-55257B84B898}" destId="{2CF056B2-2ED0-4DC1-9F90-EEEB8C29DC76}" srcOrd="1" destOrd="0" parTransId="{7B44F8A3-4FBF-47BF-9F1D-63AE00F6F650}" sibTransId="{AB3EEE6C-1B8D-4325-8B9A-8E39887B91B1}"/>
    <dgm:cxn modelId="{440330D5-1C95-4B92-88BC-6832631D15A6}" type="presParOf" srcId="{E485A0B5-F2B7-442D-90EF-DF0938540A2D}" destId="{ABC16C6F-CD6B-4E0F-AE58-8491EC7F1BFC}" srcOrd="0" destOrd="0" presId="urn:microsoft.com/office/officeart/2005/8/layout/vList2"/>
    <dgm:cxn modelId="{573831E7-608B-4F67-8D08-0B68A8C98B56}" type="presParOf" srcId="{E485A0B5-F2B7-442D-90EF-DF0938540A2D}" destId="{91A3062A-D3CC-4ADA-8543-7A2507B19EC9}" srcOrd="1" destOrd="0" presId="urn:microsoft.com/office/officeart/2005/8/layout/vList2"/>
    <dgm:cxn modelId="{DDD6D9FA-580F-46C0-89C3-ACDDE296B312}" type="presParOf" srcId="{E485A0B5-F2B7-442D-90EF-DF0938540A2D}" destId="{457CD1D3-7D9B-4ECA-AB19-F5F123095EBA}" srcOrd="2" destOrd="0" presId="urn:microsoft.com/office/officeart/2005/8/layout/vList2"/>
    <dgm:cxn modelId="{D44ECE6A-734E-43BB-8501-69AEC554538D}" type="presParOf" srcId="{E485A0B5-F2B7-442D-90EF-DF0938540A2D}" destId="{595C7DB7-0E08-4901-9B9C-0E417636DF36}" srcOrd="3" destOrd="0" presId="urn:microsoft.com/office/officeart/2005/8/layout/vList2"/>
    <dgm:cxn modelId="{CCD92D68-2AFB-4FAB-8D53-3D4D138CB5E1}" type="presParOf" srcId="{E485A0B5-F2B7-442D-90EF-DF0938540A2D}" destId="{FDF4EA6B-B3E0-4A8A-8F08-C0792A5F868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F804A53-3F6F-4AED-A5CC-3767F37F098E}" type="doc">
      <dgm:prSet loTypeId="urn:microsoft.com/office/officeart/2008/layout/LinedList" loCatId="list" qsTypeId="urn:microsoft.com/office/officeart/2005/8/quickstyle/simple4" qsCatId="simple" csTypeId="urn:microsoft.com/office/officeart/2005/8/colors/accent0_3" csCatId="mainScheme"/>
      <dgm:spPr/>
      <dgm:t>
        <a:bodyPr/>
        <a:lstStyle/>
        <a:p>
          <a:endParaRPr lang="en-US"/>
        </a:p>
      </dgm:t>
    </dgm:pt>
    <dgm:pt modelId="{D529626C-AEB8-46FC-8575-14DC5BB0E51F}">
      <dgm:prSet/>
      <dgm:spPr/>
      <dgm:t>
        <a:bodyPr/>
        <a:lstStyle/>
        <a:p>
          <a:r>
            <a:rPr lang="da-DK">
              <a:hlinkClick xmlns:r="http://schemas.openxmlformats.org/officeDocument/2006/relationships" r:id="rId1"/>
            </a:rPr>
            <a:t>https://skriftligeksameniengelskhhx.systime.dk/?id=152</a:t>
          </a:r>
          <a:endParaRPr lang="en-US"/>
        </a:p>
      </dgm:t>
    </dgm:pt>
    <dgm:pt modelId="{D07A86D6-CA18-4FF7-A8E2-AA03FB997CA6}" type="parTrans" cxnId="{2EC3CCAE-B650-44A0-99FA-115905E94C0F}">
      <dgm:prSet/>
      <dgm:spPr/>
      <dgm:t>
        <a:bodyPr/>
        <a:lstStyle/>
        <a:p>
          <a:endParaRPr lang="en-US"/>
        </a:p>
      </dgm:t>
    </dgm:pt>
    <dgm:pt modelId="{4A3F790A-E6C0-4D86-901C-59D6979DB7E2}" type="sibTrans" cxnId="{2EC3CCAE-B650-44A0-99FA-115905E94C0F}">
      <dgm:prSet/>
      <dgm:spPr/>
      <dgm:t>
        <a:bodyPr/>
        <a:lstStyle/>
        <a:p>
          <a:endParaRPr lang="en-US"/>
        </a:p>
      </dgm:t>
    </dgm:pt>
    <dgm:pt modelId="{4B28241A-65C1-4750-9108-3E906B58D679}">
      <dgm:prSet/>
      <dgm:spPr/>
      <dgm:t>
        <a:bodyPr/>
        <a:lstStyle/>
        <a:p>
          <a:r>
            <a:rPr lang="da-DK">
              <a:hlinkClick xmlns:r="http://schemas.openxmlformats.org/officeDocument/2006/relationships" r:id="rId2"/>
            </a:rPr>
            <a:t>https://app.minlaering.dk/bog/28/kapitel/970/sektion/4576</a:t>
          </a:r>
          <a:r>
            <a:rPr lang="da-DK"/>
            <a:t> </a:t>
          </a:r>
          <a:endParaRPr lang="en-US"/>
        </a:p>
      </dgm:t>
    </dgm:pt>
    <dgm:pt modelId="{61544A46-D832-48FC-A230-54930E4223E3}" type="parTrans" cxnId="{69865F9A-0E7F-420A-A106-3EEAA792EE8E}">
      <dgm:prSet/>
      <dgm:spPr/>
      <dgm:t>
        <a:bodyPr/>
        <a:lstStyle/>
        <a:p>
          <a:endParaRPr lang="en-US"/>
        </a:p>
      </dgm:t>
    </dgm:pt>
    <dgm:pt modelId="{59C42F10-69C1-4E73-A266-CC8637397F69}" type="sibTrans" cxnId="{69865F9A-0E7F-420A-A106-3EEAA792EE8E}">
      <dgm:prSet/>
      <dgm:spPr/>
      <dgm:t>
        <a:bodyPr/>
        <a:lstStyle/>
        <a:p>
          <a:endParaRPr lang="en-US"/>
        </a:p>
      </dgm:t>
    </dgm:pt>
    <dgm:pt modelId="{7EF4C529-183D-420E-B69E-F8B7F0376AD9}" type="pres">
      <dgm:prSet presAssocID="{FF804A53-3F6F-4AED-A5CC-3767F37F098E}" presName="vert0" presStyleCnt="0">
        <dgm:presLayoutVars>
          <dgm:dir/>
          <dgm:animOne val="branch"/>
          <dgm:animLvl val="lvl"/>
        </dgm:presLayoutVars>
      </dgm:prSet>
      <dgm:spPr/>
    </dgm:pt>
    <dgm:pt modelId="{41BD7D32-F458-4F65-AC5D-BCC7FB30ED1D}" type="pres">
      <dgm:prSet presAssocID="{D529626C-AEB8-46FC-8575-14DC5BB0E51F}" presName="thickLine" presStyleLbl="alignNode1" presStyleIdx="0" presStyleCnt="2"/>
      <dgm:spPr/>
    </dgm:pt>
    <dgm:pt modelId="{6DB84D4D-5395-4310-BB1A-394ABC370158}" type="pres">
      <dgm:prSet presAssocID="{D529626C-AEB8-46FC-8575-14DC5BB0E51F}" presName="horz1" presStyleCnt="0"/>
      <dgm:spPr/>
    </dgm:pt>
    <dgm:pt modelId="{09327F63-267B-4AA9-8951-2B44504B9F72}" type="pres">
      <dgm:prSet presAssocID="{D529626C-AEB8-46FC-8575-14DC5BB0E51F}" presName="tx1" presStyleLbl="revTx" presStyleIdx="0" presStyleCnt="2"/>
      <dgm:spPr/>
    </dgm:pt>
    <dgm:pt modelId="{02597D76-AFA4-4F03-8194-2CD9068CCA2B}" type="pres">
      <dgm:prSet presAssocID="{D529626C-AEB8-46FC-8575-14DC5BB0E51F}" presName="vert1" presStyleCnt="0"/>
      <dgm:spPr/>
    </dgm:pt>
    <dgm:pt modelId="{9A8223C6-55A4-4F0C-B5C4-9FB21AF49539}" type="pres">
      <dgm:prSet presAssocID="{4B28241A-65C1-4750-9108-3E906B58D679}" presName="thickLine" presStyleLbl="alignNode1" presStyleIdx="1" presStyleCnt="2"/>
      <dgm:spPr/>
    </dgm:pt>
    <dgm:pt modelId="{F31D0BB5-39D4-4E23-87C8-465E695AA2B5}" type="pres">
      <dgm:prSet presAssocID="{4B28241A-65C1-4750-9108-3E906B58D679}" presName="horz1" presStyleCnt="0"/>
      <dgm:spPr/>
    </dgm:pt>
    <dgm:pt modelId="{06BE6001-D1D8-4206-BBA1-9A2C4A688514}" type="pres">
      <dgm:prSet presAssocID="{4B28241A-65C1-4750-9108-3E906B58D679}" presName="tx1" presStyleLbl="revTx" presStyleIdx="1" presStyleCnt="2"/>
      <dgm:spPr/>
    </dgm:pt>
    <dgm:pt modelId="{7DF8CFCA-0B69-48DB-96C7-D24EEA6BD3E3}" type="pres">
      <dgm:prSet presAssocID="{4B28241A-65C1-4750-9108-3E906B58D679}" presName="vert1" presStyleCnt="0"/>
      <dgm:spPr/>
    </dgm:pt>
  </dgm:ptLst>
  <dgm:cxnLst>
    <dgm:cxn modelId="{BFFEBF79-F386-414E-A9EB-F4C30039C724}" type="presOf" srcId="{4B28241A-65C1-4750-9108-3E906B58D679}" destId="{06BE6001-D1D8-4206-BBA1-9A2C4A688514}" srcOrd="0" destOrd="0" presId="urn:microsoft.com/office/officeart/2008/layout/LinedList"/>
    <dgm:cxn modelId="{69865F9A-0E7F-420A-A106-3EEAA792EE8E}" srcId="{FF804A53-3F6F-4AED-A5CC-3767F37F098E}" destId="{4B28241A-65C1-4750-9108-3E906B58D679}" srcOrd="1" destOrd="0" parTransId="{61544A46-D832-48FC-A230-54930E4223E3}" sibTransId="{59C42F10-69C1-4E73-A266-CC8637397F69}"/>
    <dgm:cxn modelId="{2EC3CCAE-B650-44A0-99FA-115905E94C0F}" srcId="{FF804A53-3F6F-4AED-A5CC-3767F37F098E}" destId="{D529626C-AEB8-46FC-8575-14DC5BB0E51F}" srcOrd="0" destOrd="0" parTransId="{D07A86D6-CA18-4FF7-A8E2-AA03FB997CA6}" sibTransId="{4A3F790A-E6C0-4D86-901C-59D6979DB7E2}"/>
    <dgm:cxn modelId="{4BD079B6-5EBA-4D09-BD5F-C0663ACD1F75}" type="presOf" srcId="{D529626C-AEB8-46FC-8575-14DC5BB0E51F}" destId="{09327F63-267B-4AA9-8951-2B44504B9F72}" srcOrd="0" destOrd="0" presId="urn:microsoft.com/office/officeart/2008/layout/LinedList"/>
    <dgm:cxn modelId="{BDA47BCA-9C6C-419D-9B49-8BE6AD9E3C12}" type="presOf" srcId="{FF804A53-3F6F-4AED-A5CC-3767F37F098E}" destId="{7EF4C529-183D-420E-B69E-F8B7F0376AD9}" srcOrd="0" destOrd="0" presId="urn:microsoft.com/office/officeart/2008/layout/LinedList"/>
    <dgm:cxn modelId="{5069A45C-5A1A-4E77-B0F4-9472108A5A47}" type="presParOf" srcId="{7EF4C529-183D-420E-B69E-F8B7F0376AD9}" destId="{41BD7D32-F458-4F65-AC5D-BCC7FB30ED1D}" srcOrd="0" destOrd="0" presId="urn:microsoft.com/office/officeart/2008/layout/LinedList"/>
    <dgm:cxn modelId="{211B0277-2C1B-415F-9232-B1F9AE74389E}" type="presParOf" srcId="{7EF4C529-183D-420E-B69E-F8B7F0376AD9}" destId="{6DB84D4D-5395-4310-BB1A-394ABC370158}" srcOrd="1" destOrd="0" presId="urn:microsoft.com/office/officeart/2008/layout/LinedList"/>
    <dgm:cxn modelId="{AB25E232-A0F8-4437-8E89-F04860B286E3}" type="presParOf" srcId="{6DB84D4D-5395-4310-BB1A-394ABC370158}" destId="{09327F63-267B-4AA9-8951-2B44504B9F72}" srcOrd="0" destOrd="0" presId="urn:microsoft.com/office/officeart/2008/layout/LinedList"/>
    <dgm:cxn modelId="{669592DC-4F26-4CA5-A78D-A52049897140}" type="presParOf" srcId="{6DB84D4D-5395-4310-BB1A-394ABC370158}" destId="{02597D76-AFA4-4F03-8194-2CD9068CCA2B}" srcOrd="1" destOrd="0" presId="urn:microsoft.com/office/officeart/2008/layout/LinedList"/>
    <dgm:cxn modelId="{FF4B2A75-7C96-4AD1-A103-9A0DB3626930}" type="presParOf" srcId="{7EF4C529-183D-420E-B69E-F8B7F0376AD9}" destId="{9A8223C6-55A4-4F0C-B5C4-9FB21AF49539}" srcOrd="2" destOrd="0" presId="urn:microsoft.com/office/officeart/2008/layout/LinedList"/>
    <dgm:cxn modelId="{7072AFB7-303C-4849-A806-E0B8F3129EEC}" type="presParOf" srcId="{7EF4C529-183D-420E-B69E-F8B7F0376AD9}" destId="{F31D0BB5-39D4-4E23-87C8-465E695AA2B5}" srcOrd="3" destOrd="0" presId="urn:microsoft.com/office/officeart/2008/layout/LinedList"/>
    <dgm:cxn modelId="{FC732984-46A7-4B44-9D56-FB2287EADC51}" type="presParOf" srcId="{F31D0BB5-39D4-4E23-87C8-465E695AA2B5}" destId="{06BE6001-D1D8-4206-BBA1-9A2C4A688514}" srcOrd="0" destOrd="0" presId="urn:microsoft.com/office/officeart/2008/layout/LinedList"/>
    <dgm:cxn modelId="{67FB9390-5049-41D4-B9CA-CEFC46E6106C}" type="presParOf" srcId="{F31D0BB5-39D4-4E23-87C8-465E695AA2B5}" destId="{7DF8CFCA-0B69-48DB-96C7-D24EEA6BD3E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2EB6F-C489-4314-97DD-1603D303784E}">
      <dsp:nvSpPr>
        <dsp:cNvPr id="0" name=""/>
        <dsp:cNvSpPr/>
      </dsp:nvSpPr>
      <dsp:spPr>
        <a:xfrm>
          <a:off x="1237010" y="1631"/>
          <a:ext cx="4192812" cy="251568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Corporate activism</a:t>
          </a:r>
        </a:p>
      </dsp:txBody>
      <dsp:txXfrm>
        <a:off x="1237010" y="1631"/>
        <a:ext cx="4192812" cy="2515687"/>
      </dsp:txXfrm>
    </dsp:sp>
    <dsp:sp modelId="{83BDC30F-4847-4DE4-A889-CB33BCA8A025}">
      <dsp:nvSpPr>
        <dsp:cNvPr id="0" name=""/>
        <dsp:cNvSpPr/>
      </dsp:nvSpPr>
      <dsp:spPr>
        <a:xfrm>
          <a:off x="1237010" y="2936600"/>
          <a:ext cx="4192812" cy="2515687"/>
        </a:xfrm>
        <a:prstGeom prst="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woke and woke washing</a:t>
          </a:r>
        </a:p>
      </dsp:txBody>
      <dsp:txXfrm>
        <a:off x="1237010" y="2936600"/>
        <a:ext cx="4192812" cy="25156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96766-DA95-4391-8C38-710956150B8F}">
      <dsp:nvSpPr>
        <dsp:cNvPr id="0" name=""/>
        <dsp:cNvSpPr/>
      </dsp:nvSpPr>
      <dsp:spPr>
        <a:xfrm>
          <a:off x="0" y="2206759"/>
          <a:ext cx="6666833" cy="4914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da-DK" sz="2000" kern="1200"/>
            <a:t>Vi ser de to videoer om det argumenterende essay.</a:t>
          </a:r>
          <a:endParaRPr lang="en-US" sz="2000" kern="1200"/>
        </a:p>
      </dsp:txBody>
      <dsp:txXfrm>
        <a:off x="23988" y="2230747"/>
        <a:ext cx="6618857" cy="443424"/>
      </dsp:txXfrm>
    </dsp:sp>
    <dsp:sp modelId="{5345495F-53D9-40EB-9005-7A5CA6DC58B5}">
      <dsp:nvSpPr>
        <dsp:cNvPr id="0" name=""/>
        <dsp:cNvSpPr/>
      </dsp:nvSpPr>
      <dsp:spPr>
        <a:xfrm>
          <a:off x="0" y="2755759"/>
          <a:ext cx="6666833" cy="49140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da-DK" sz="2000" kern="1200">
              <a:hlinkClick xmlns:r="http://schemas.openxmlformats.org/officeDocument/2006/relationships" r:id="rId1"/>
            </a:rPr>
            <a:t>https://app.minlaering.dk/bog/28/kapitel/970/sektion/4576</a:t>
          </a:r>
          <a:r>
            <a:rPr lang="da-DK" sz="2000" kern="1200"/>
            <a:t> </a:t>
          </a:r>
          <a:endParaRPr lang="en-US" sz="2000" kern="1200"/>
        </a:p>
      </dsp:txBody>
      <dsp:txXfrm>
        <a:off x="23988" y="2779747"/>
        <a:ext cx="6618857" cy="4434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C16C6F-CD6B-4E0F-AE58-8491EC7F1BFC}">
      <dsp:nvSpPr>
        <dsp:cNvPr id="0" name=""/>
        <dsp:cNvSpPr/>
      </dsp:nvSpPr>
      <dsp:spPr>
        <a:xfrm>
          <a:off x="0" y="36440"/>
          <a:ext cx="6666833" cy="173415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da-DK" sz="3100" kern="1200"/>
            <a:t>Hvilken/hvilke vinkler præsenteres du for i materialet til opgaven?</a:t>
          </a:r>
          <a:endParaRPr lang="en-US" sz="3100" kern="1200"/>
        </a:p>
      </dsp:txBody>
      <dsp:txXfrm>
        <a:off x="84655" y="121095"/>
        <a:ext cx="6497523" cy="1564849"/>
      </dsp:txXfrm>
    </dsp:sp>
    <dsp:sp modelId="{457CD1D3-7D9B-4ECA-AB19-F5F123095EBA}">
      <dsp:nvSpPr>
        <dsp:cNvPr id="0" name=""/>
        <dsp:cNvSpPr/>
      </dsp:nvSpPr>
      <dsp:spPr>
        <a:xfrm>
          <a:off x="0" y="1859880"/>
          <a:ext cx="6666833" cy="1734159"/>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da-DK" sz="3100" kern="1200"/>
            <a:t>Prøv at lave en thesis statement til din opgave (main claim)</a:t>
          </a:r>
          <a:endParaRPr lang="en-US" sz="3100" kern="1200"/>
        </a:p>
      </dsp:txBody>
      <dsp:txXfrm>
        <a:off x="84655" y="1944535"/>
        <a:ext cx="6497523" cy="1564849"/>
      </dsp:txXfrm>
    </dsp:sp>
    <dsp:sp modelId="{FDF4EA6B-B3E0-4A8A-8F08-C0792A5F8689}">
      <dsp:nvSpPr>
        <dsp:cNvPr id="0" name=""/>
        <dsp:cNvSpPr/>
      </dsp:nvSpPr>
      <dsp:spPr>
        <a:xfrm>
          <a:off x="0" y="3683319"/>
          <a:ext cx="6666833" cy="1734159"/>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da-DK" sz="3100" kern="1200"/>
            <a:t>Prøv derefter at formulere dine tre topic sentences til kroppen af din opgave.</a:t>
          </a:r>
          <a:endParaRPr lang="en-US" sz="3100" kern="1200"/>
        </a:p>
      </dsp:txBody>
      <dsp:txXfrm>
        <a:off x="84655" y="3767974"/>
        <a:ext cx="6497523" cy="15648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BD7D32-F458-4F65-AC5D-BCC7FB30ED1D}">
      <dsp:nvSpPr>
        <dsp:cNvPr id="0" name=""/>
        <dsp:cNvSpPr/>
      </dsp:nvSpPr>
      <dsp:spPr>
        <a:xfrm>
          <a:off x="0" y="0"/>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9327F63-267B-4AA9-8951-2B44504B9F72}">
      <dsp:nvSpPr>
        <dsp:cNvPr id="0" name=""/>
        <dsp:cNvSpPr/>
      </dsp:nvSpPr>
      <dsp:spPr>
        <a:xfrm>
          <a:off x="0" y="0"/>
          <a:ext cx="6666833" cy="272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a-DK" sz="2000" kern="1200">
              <a:hlinkClick xmlns:r="http://schemas.openxmlformats.org/officeDocument/2006/relationships" r:id="rId1"/>
            </a:rPr>
            <a:t>https://skriftligeksameniengelskhhx.systime.dk/?id=152</a:t>
          </a:r>
          <a:endParaRPr lang="en-US" sz="2000" kern="1200"/>
        </a:p>
      </dsp:txBody>
      <dsp:txXfrm>
        <a:off x="0" y="0"/>
        <a:ext cx="6666833" cy="2726960"/>
      </dsp:txXfrm>
    </dsp:sp>
    <dsp:sp modelId="{9A8223C6-55A4-4F0C-B5C4-9FB21AF49539}">
      <dsp:nvSpPr>
        <dsp:cNvPr id="0" name=""/>
        <dsp:cNvSpPr/>
      </dsp:nvSpPr>
      <dsp:spPr>
        <a:xfrm>
          <a:off x="0" y="2726960"/>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6BE6001-D1D8-4206-BBA1-9A2C4A688514}">
      <dsp:nvSpPr>
        <dsp:cNvPr id="0" name=""/>
        <dsp:cNvSpPr/>
      </dsp:nvSpPr>
      <dsp:spPr>
        <a:xfrm>
          <a:off x="0" y="2726960"/>
          <a:ext cx="6666833" cy="272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a-DK" sz="2000" kern="1200">
              <a:hlinkClick xmlns:r="http://schemas.openxmlformats.org/officeDocument/2006/relationships" r:id="rId2"/>
            </a:rPr>
            <a:t>https://app.minlaering.dk/bog/28/kapitel/970/sektion/4576</a:t>
          </a:r>
          <a:r>
            <a:rPr lang="da-DK" sz="2000" kern="1200"/>
            <a:t> </a:t>
          </a:r>
          <a:endParaRPr lang="en-US" sz="2000" kern="1200"/>
        </a:p>
      </dsp:txBody>
      <dsp:txXfrm>
        <a:off x="0" y="2726960"/>
        <a:ext cx="6666833" cy="272696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C44391-4943-4DD2-A4D6-145AECED28EE}" type="datetimeFigureOut">
              <a:rPr lang="da-DK" smtClean="0"/>
              <a:t>04-08-2025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8F1F8B-E51D-4BF6-923E-75AEAAAB8F3F}" type="slidenum">
              <a:rPr lang="da-DK" smtClean="0"/>
              <a:t>‹nr.›</a:t>
            </a:fld>
            <a:endParaRPr lang="da-DK"/>
          </a:p>
        </p:txBody>
      </p:sp>
    </p:spTree>
    <p:extLst>
      <p:ext uri="{BB962C8B-B14F-4D97-AF65-F5344CB8AC3E}">
        <p14:creationId xmlns:p14="http://schemas.microsoft.com/office/powerpoint/2010/main" val="2532713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B5FDF5-27ED-0EC6-70C1-7B2FB0208082}"/>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4DABB0A8-8617-0B05-488F-B6084DF333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D1454189-D221-76B7-1023-D379FA1C718E}"/>
              </a:ext>
            </a:extLst>
          </p:cNvPr>
          <p:cNvSpPr>
            <a:spLocks noGrp="1"/>
          </p:cNvSpPr>
          <p:nvPr>
            <p:ph type="dt" sz="half" idx="10"/>
          </p:nvPr>
        </p:nvSpPr>
        <p:spPr/>
        <p:txBody>
          <a:bodyPr/>
          <a:lstStyle/>
          <a:p>
            <a:fld id="{06C50C66-83E0-46B4-9DF4-091A8FDA3275}" type="datetimeFigureOut">
              <a:rPr lang="da-DK" smtClean="0"/>
              <a:t>04-08-2025</a:t>
            </a:fld>
            <a:endParaRPr lang="da-DK"/>
          </a:p>
        </p:txBody>
      </p:sp>
      <p:sp>
        <p:nvSpPr>
          <p:cNvPr id="5" name="Pladsholder til sidefod 4">
            <a:extLst>
              <a:ext uri="{FF2B5EF4-FFF2-40B4-BE49-F238E27FC236}">
                <a16:creationId xmlns:a16="http://schemas.microsoft.com/office/drawing/2014/main" id="{AEE0774C-E3BD-48AB-9C96-51AB0E339A5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1FB6D04-494C-6231-18D3-61735B08BD27}"/>
              </a:ext>
            </a:extLst>
          </p:cNvPr>
          <p:cNvSpPr>
            <a:spLocks noGrp="1"/>
          </p:cNvSpPr>
          <p:nvPr>
            <p:ph type="sldNum" sz="quarter" idx="12"/>
          </p:nvPr>
        </p:nvSpPr>
        <p:spPr/>
        <p:txBody>
          <a:bodyPr/>
          <a:lstStyle/>
          <a:p>
            <a:fld id="{4D839D27-A33E-474F-8794-5A61E86B6851}" type="slidenum">
              <a:rPr lang="da-DK" smtClean="0"/>
              <a:t>‹nr.›</a:t>
            </a:fld>
            <a:endParaRPr lang="da-DK"/>
          </a:p>
        </p:txBody>
      </p:sp>
    </p:spTree>
    <p:extLst>
      <p:ext uri="{BB962C8B-B14F-4D97-AF65-F5344CB8AC3E}">
        <p14:creationId xmlns:p14="http://schemas.microsoft.com/office/powerpoint/2010/main" val="2142117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38032F-7FB2-EEEC-E723-C3519DE13948}"/>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08618B12-79B9-3A54-AE50-0464FCD9363D}"/>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688F879-6B07-D0DB-8240-4C843B036F1C}"/>
              </a:ext>
            </a:extLst>
          </p:cNvPr>
          <p:cNvSpPr>
            <a:spLocks noGrp="1"/>
          </p:cNvSpPr>
          <p:nvPr>
            <p:ph type="dt" sz="half" idx="10"/>
          </p:nvPr>
        </p:nvSpPr>
        <p:spPr/>
        <p:txBody>
          <a:bodyPr/>
          <a:lstStyle/>
          <a:p>
            <a:fld id="{06C50C66-83E0-46B4-9DF4-091A8FDA3275}" type="datetimeFigureOut">
              <a:rPr lang="da-DK" smtClean="0"/>
              <a:t>04-08-2025</a:t>
            </a:fld>
            <a:endParaRPr lang="da-DK"/>
          </a:p>
        </p:txBody>
      </p:sp>
      <p:sp>
        <p:nvSpPr>
          <p:cNvPr id="5" name="Pladsholder til sidefod 4">
            <a:extLst>
              <a:ext uri="{FF2B5EF4-FFF2-40B4-BE49-F238E27FC236}">
                <a16:creationId xmlns:a16="http://schemas.microsoft.com/office/drawing/2014/main" id="{C4F18155-B334-B727-894B-FA3098EFA2E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C67F9B3-605C-37C5-E301-766298CED35C}"/>
              </a:ext>
            </a:extLst>
          </p:cNvPr>
          <p:cNvSpPr>
            <a:spLocks noGrp="1"/>
          </p:cNvSpPr>
          <p:nvPr>
            <p:ph type="sldNum" sz="quarter" idx="12"/>
          </p:nvPr>
        </p:nvSpPr>
        <p:spPr/>
        <p:txBody>
          <a:bodyPr/>
          <a:lstStyle/>
          <a:p>
            <a:fld id="{4D839D27-A33E-474F-8794-5A61E86B6851}" type="slidenum">
              <a:rPr lang="da-DK" smtClean="0"/>
              <a:t>‹nr.›</a:t>
            </a:fld>
            <a:endParaRPr lang="da-DK"/>
          </a:p>
        </p:txBody>
      </p:sp>
    </p:spTree>
    <p:extLst>
      <p:ext uri="{BB962C8B-B14F-4D97-AF65-F5344CB8AC3E}">
        <p14:creationId xmlns:p14="http://schemas.microsoft.com/office/powerpoint/2010/main" val="1402572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8CFDDE2B-3A4B-73C8-DA93-604BAC78827B}"/>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6E73361C-BEC6-B6F1-BBE5-3E341CCD851B}"/>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3BDF14C-07A3-AADC-ACFE-621D8A3915EA}"/>
              </a:ext>
            </a:extLst>
          </p:cNvPr>
          <p:cNvSpPr>
            <a:spLocks noGrp="1"/>
          </p:cNvSpPr>
          <p:nvPr>
            <p:ph type="dt" sz="half" idx="10"/>
          </p:nvPr>
        </p:nvSpPr>
        <p:spPr/>
        <p:txBody>
          <a:bodyPr/>
          <a:lstStyle/>
          <a:p>
            <a:fld id="{06C50C66-83E0-46B4-9DF4-091A8FDA3275}" type="datetimeFigureOut">
              <a:rPr lang="da-DK" smtClean="0"/>
              <a:t>04-08-2025</a:t>
            </a:fld>
            <a:endParaRPr lang="da-DK"/>
          </a:p>
        </p:txBody>
      </p:sp>
      <p:sp>
        <p:nvSpPr>
          <p:cNvPr id="5" name="Pladsholder til sidefod 4">
            <a:extLst>
              <a:ext uri="{FF2B5EF4-FFF2-40B4-BE49-F238E27FC236}">
                <a16:creationId xmlns:a16="http://schemas.microsoft.com/office/drawing/2014/main" id="{67B33AA1-8282-C397-E819-2E23246A070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A565C4C9-2CB0-F441-FA33-CC90D81D537B}"/>
              </a:ext>
            </a:extLst>
          </p:cNvPr>
          <p:cNvSpPr>
            <a:spLocks noGrp="1"/>
          </p:cNvSpPr>
          <p:nvPr>
            <p:ph type="sldNum" sz="quarter" idx="12"/>
          </p:nvPr>
        </p:nvSpPr>
        <p:spPr/>
        <p:txBody>
          <a:bodyPr/>
          <a:lstStyle/>
          <a:p>
            <a:fld id="{4D839D27-A33E-474F-8794-5A61E86B6851}" type="slidenum">
              <a:rPr lang="da-DK" smtClean="0"/>
              <a:t>‹nr.›</a:t>
            </a:fld>
            <a:endParaRPr lang="da-DK"/>
          </a:p>
        </p:txBody>
      </p:sp>
    </p:spTree>
    <p:extLst>
      <p:ext uri="{BB962C8B-B14F-4D97-AF65-F5344CB8AC3E}">
        <p14:creationId xmlns:p14="http://schemas.microsoft.com/office/powerpoint/2010/main" val="3445094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689CE2-65BC-5FEF-DEB0-983704F0D091}"/>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357A0962-CB19-CB55-3F4F-FA5EF4481AB1}"/>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0F211C9-9101-6174-0BC8-4ECDBA7B0F77}"/>
              </a:ext>
            </a:extLst>
          </p:cNvPr>
          <p:cNvSpPr>
            <a:spLocks noGrp="1"/>
          </p:cNvSpPr>
          <p:nvPr>
            <p:ph type="dt" sz="half" idx="10"/>
          </p:nvPr>
        </p:nvSpPr>
        <p:spPr/>
        <p:txBody>
          <a:bodyPr/>
          <a:lstStyle/>
          <a:p>
            <a:fld id="{06C50C66-83E0-46B4-9DF4-091A8FDA3275}" type="datetimeFigureOut">
              <a:rPr lang="da-DK" smtClean="0"/>
              <a:t>04-08-2025</a:t>
            </a:fld>
            <a:endParaRPr lang="da-DK"/>
          </a:p>
        </p:txBody>
      </p:sp>
      <p:sp>
        <p:nvSpPr>
          <p:cNvPr id="5" name="Pladsholder til sidefod 4">
            <a:extLst>
              <a:ext uri="{FF2B5EF4-FFF2-40B4-BE49-F238E27FC236}">
                <a16:creationId xmlns:a16="http://schemas.microsoft.com/office/drawing/2014/main" id="{B8C50C8A-1C7D-080F-2A0D-2F3C0B6E8AC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691E11F-56F2-FF1E-88B5-020577C96A90}"/>
              </a:ext>
            </a:extLst>
          </p:cNvPr>
          <p:cNvSpPr>
            <a:spLocks noGrp="1"/>
          </p:cNvSpPr>
          <p:nvPr>
            <p:ph type="sldNum" sz="quarter" idx="12"/>
          </p:nvPr>
        </p:nvSpPr>
        <p:spPr/>
        <p:txBody>
          <a:bodyPr/>
          <a:lstStyle/>
          <a:p>
            <a:fld id="{4D839D27-A33E-474F-8794-5A61E86B6851}" type="slidenum">
              <a:rPr lang="da-DK" smtClean="0"/>
              <a:t>‹nr.›</a:t>
            </a:fld>
            <a:endParaRPr lang="da-DK"/>
          </a:p>
        </p:txBody>
      </p:sp>
    </p:spTree>
    <p:extLst>
      <p:ext uri="{BB962C8B-B14F-4D97-AF65-F5344CB8AC3E}">
        <p14:creationId xmlns:p14="http://schemas.microsoft.com/office/powerpoint/2010/main" val="2419514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C3A570-D5FA-F3ED-3006-9E1CA15D82E9}"/>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AF90FB97-197F-7A1C-9C7B-5525DDA626C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A3665800-6C12-EFB8-6B3B-41C8F9347F3F}"/>
              </a:ext>
            </a:extLst>
          </p:cNvPr>
          <p:cNvSpPr>
            <a:spLocks noGrp="1"/>
          </p:cNvSpPr>
          <p:nvPr>
            <p:ph type="dt" sz="half" idx="10"/>
          </p:nvPr>
        </p:nvSpPr>
        <p:spPr/>
        <p:txBody>
          <a:bodyPr/>
          <a:lstStyle/>
          <a:p>
            <a:fld id="{06C50C66-83E0-46B4-9DF4-091A8FDA3275}" type="datetimeFigureOut">
              <a:rPr lang="da-DK" smtClean="0"/>
              <a:t>04-08-2025</a:t>
            </a:fld>
            <a:endParaRPr lang="da-DK"/>
          </a:p>
        </p:txBody>
      </p:sp>
      <p:sp>
        <p:nvSpPr>
          <p:cNvPr id="5" name="Pladsholder til sidefod 4">
            <a:extLst>
              <a:ext uri="{FF2B5EF4-FFF2-40B4-BE49-F238E27FC236}">
                <a16:creationId xmlns:a16="http://schemas.microsoft.com/office/drawing/2014/main" id="{B57C3A9E-DE00-2AFF-6EEA-DB0E3566E96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4AB31D6-FC07-BA90-9F1E-263D38007BAB}"/>
              </a:ext>
            </a:extLst>
          </p:cNvPr>
          <p:cNvSpPr>
            <a:spLocks noGrp="1"/>
          </p:cNvSpPr>
          <p:nvPr>
            <p:ph type="sldNum" sz="quarter" idx="12"/>
          </p:nvPr>
        </p:nvSpPr>
        <p:spPr/>
        <p:txBody>
          <a:bodyPr/>
          <a:lstStyle/>
          <a:p>
            <a:fld id="{4D839D27-A33E-474F-8794-5A61E86B6851}" type="slidenum">
              <a:rPr lang="da-DK" smtClean="0"/>
              <a:t>‹nr.›</a:t>
            </a:fld>
            <a:endParaRPr lang="da-DK"/>
          </a:p>
        </p:txBody>
      </p:sp>
    </p:spTree>
    <p:extLst>
      <p:ext uri="{BB962C8B-B14F-4D97-AF65-F5344CB8AC3E}">
        <p14:creationId xmlns:p14="http://schemas.microsoft.com/office/powerpoint/2010/main" val="409053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AF83F6-547D-F529-5BBE-11B92C8C38DB}"/>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D312AC33-8120-464E-7DE2-D912CD96936A}"/>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C6AE86D2-CCD6-40C1-733E-480E276AD04C}"/>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2B89F99E-F6A8-0C58-87BD-70103C9FD5B8}"/>
              </a:ext>
            </a:extLst>
          </p:cNvPr>
          <p:cNvSpPr>
            <a:spLocks noGrp="1"/>
          </p:cNvSpPr>
          <p:nvPr>
            <p:ph type="dt" sz="half" idx="10"/>
          </p:nvPr>
        </p:nvSpPr>
        <p:spPr/>
        <p:txBody>
          <a:bodyPr/>
          <a:lstStyle/>
          <a:p>
            <a:fld id="{06C50C66-83E0-46B4-9DF4-091A8FDA3275}" type="datetimeFigureOut">
              <a:rPr lang="da-DK" smtClean="0"/>
              <a:t>04-08-2025</a:t>
            </a:fld>
            <a:endParaRPr lang="da-DK"/>
          </a:p>
        </p:txBody>
      </p:sp>
      <p:sp>
        <p:nvSpPr>
          <p:cNvPr id="6" name="Pladsholder til sidefod 5">
            <a:extLst>
              <a:ext uri="{FF2B5EF4-FFF2-40B4-BE49-F238E27FC236}">
                <a16:creationId xmlns:a16="http://schemas.microsoft.com/office/drawing/2014/main" id="{EC02303C-2C44-16D7-7898-8AB55513016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CB6C7CE3-E36C-E10D-9FD8-CD47A163414D}"/>
              </a:ext>
            </a:extLst>
          </p:cNvPr>
          <p:cNvSpPr>
            <a:spLocks noGrp="1"/>
          </p:cNvSpPr>
          <p:nvPr>
            <p:ph type="sldNum" sz="quarter" idx="12"/>
          </p:nvPr>
        </p:nvSpPr>
        <p:spPr/>
        <p:txBody>
          <a:bodyPr/>
          <a:lstStyle/>
          <a:p>
            <a:fld id="{4D839D27-A33E-474F-8794-5A61E86B6851}" type="slidenum">
              <a:rPr lang="da-DK" smtClean="0"/>
              <a:t>‹nr.›</a:t>
            </a:fld>
            <a:endParaRPr lang="da-DK"/>
          </a:p>
        </p:txBody>
      </p:sp>
    </p:spTree>
    <p:extLst>
      <p:ext uri="{BB962C8B-B14F-4D97-AF65-F5344CB8AC3E}">
        <p14:creationId xmlns:p14="http://schemas.microsoft.com/office/powerpoint/2010/main" val="1267267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565680-E22C-6549-AB19-B8DF26940205}"/>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5028B6F0-CBB2-EAF7-7FFC-215F129E3D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7D0A3D7D-028B-DF8B-4DC3-D3645F7622CA}"/>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C5A2B67B-9053-6B29-5AFF-62FE65FDC2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FDB5220B-BB33-08E5-133D-486D8D1CECF5}"/>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4D9728B7-A2E9-7846-42AF-213C27423701}"/>
              </a:ext>
            </a:extLst>
          </p:cNvPr>
          <p:cNvSpPr>
            <a:spLocks noGrp="1"/>
          </p:cNvSpPr>
          <p:nvPr>
            <p:ph type="dt" sz="half" idx="10"/>
          </p:nvPr>
        </p:nvSpPr>
        <p:spPr/>
        <p:txBody>
          <a:bodyPr/>
          <a:lstStyle/>
          <a:p>
            <a:fld id="{06C50C66-83E0-46B4-9DF4-091A8FDA3275}" type="datetimeFigureOut">
              <a:rPr lang="da-DK" smtClean="0"/>
              <a:t>04-08-2025</a:t>
            </a:fld>
            <a:endParaRPr lang="da-DK"/>
          </a:p>
        </p:txBody>
      </p:sp>
      <p:sp>
        <p:nvSpPr>
          <p:cNvPr id="8" name="Pladsholder til sidefod 7">
            <a:extLst>
              <a:ext uri="{FF2B5EF4-FFF2-40B4-BE49-F238E27FC236}">
                <a16:creationId xmlns:a16="http://schemas.microsoft.com/office/drawing/2014/main" id="{4D655A4A-30A0-0787-FE3D-CB5747CC9AAD}"/>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96DEF6BE-F4C7-620C-B710-DFB056004C82}"/>
              </a:ext>
            </a:extLst>
          </p:cNvPr>
          <p:cNvSpPr>
            <a:spLocks noGrp="1"/>
          </p:cNvSpPr>
          <p:nvPr>
            <p:ph type="sldNum" sz="quarter" idx="12"/>
          </p:nvPr>
        </p:nvSpPr>
        <p:spPr/>
        <p:txBody>
          <a:bodyPr/>
          <a:lstStyle/>
          <a:p>
            <a:fld id="{4D839D27-A33E-474F-8794-5A61E86B6851}" type="slidenum">
              <a:rPr lang="da-DK" smtClean="0"/>
              <a:t>‹nr.›</a:t>
            </a:fld>
            <a:endParaRPr lang="da-DK"/>
          </a:p>
        </p:txBody>
      </p:sp>
    </p:spTree>
    <p:extLst>
      <p:ext uri="{BB962C8B-B14F-4D97-AF65-F5344CB8AC3E}">
        <p14:creationId xmlns:p14="http://schemas.microsoft.com/office/powerpoint/2010/main" val="1903747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1084F6-87F0-CF76-D08C-6FAB3E866941}"/>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EEB9638E-2F7A-9B50-804B-D49184CBF395}"/>
              </a:ext>
            </a:extLst>
          </p:cNvPr>
          <p:cNvSpPr>
            <a:spLocks noGrp="1"/>
          </p:cNvSpPr>
          <p:nvPr>
            <p:ph type="dt" sz="half" idx="10"/>
          </p:nvPr>
        </p:nvSpPr>
        <p:spPr/>
        <p:txBody>
          <a:bodyPr/>
          <a:lstStyle/>
          <a:p>
            <a:fld id="{06C50C66-83E0-46B4-9DF4-091A8FDA3275}" type="datetimeFigureOut">
              <a:rPr lang="da-DK" smtClean="0"/>
              <a:t>04-08-2025</a:t>
            </a:fld>
            <a:endParaRPr lang="da-DK"/>
          </a:p>
        </p:txBody>
      </p:sp>
      <p:sp>
        <p:nvSpPr>
          <p:cNvPr id="4" name="Pladsholder til sidefod 3">
            <a:extLst>
              <a:ext uri="{FF2B5EF4-FFF2-40B4-BE49-F238E27FC236}">
                <a16:creationId xmlns:a16="http://schemas.microsoft.com/office/drawing/2014/main" id="{82606514-CC20-C949-23A0-0F5D1188FBB2}"/>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F4351131-603F-DC83-2D2C-747B8CCDC029}"/>
              </a:ext>
            </a:extLst>
          </p:cNvPr>
          <p:cNvSpPr>
            <a:spLocks noGrp="1"/>
          </p:cNvSpPr>
          <p:nvPr>
            <p:ph type="sldNum" sz="quarter" idx="12"/>
          </p:nvPr>
        </p:nvSpPr>
        <p:spPr/>
        <p:txBody>
          <a:bodyPr/>
          <a:lstStyle/>
          <a:p>
            <a:fld id="{4D839D27-A33E-474F-8794-5A61E86B6851}" type="slidenum">
              <a:rPr lang="da-DK" smtClean="0"/>
              <a:t>‹nr.›</a:t>
            </a:fld>
            <a:endParaRPr lang="da-DK"/>
          </a:p>
        </p:txBody>
      </p:sp>
    </p:spTree>
    <p:extLst>
      <p:ext uri="{BB962C8B-B14F-4D97-AF65-F5344CB8AC3E}">
        <p14:creationId xmlns:p14="http://schemas.microsoft.com/office/powerpoint/2010/main" val="3111506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33813595-EE88-FE2E-398C-0B88E5DB22AF}"/>
              </a:ext>
            </a:extLst>
          </p:cNvPr>
          <p:cNvSpPr>
            <a:spLocks noGrp="1"/>
          </p:cNvSpPr>
          <p:nvPr>
            <p:ph type="dt" sz="half" idx="10"/>
          </p:nvPr>
        </p:nvSpPr>
        <p:spPr/>
        <p:txBody>
          <a:bodyPr/>
          <a:lstStyle/>
          <a:p>
            <a:fld id="{06C50C66-83E0-46B4-9DF4-091A8FDA3275}" type="datetimeFigureOut">
              <a:rPr lang="da-DK" smtClean="0"/>
              <a:t>04-08-2025</a:t>
            </a:fld>
            <a:endParaRPr lang="da-DK"/>
          </a:p>
        </p:txBody>
      </p:sp>
      <p:sp>
        <p:nvSpPr>
          <p:cNvPr id="3" name="Pladsholder til sidefod 2">
            <a:extLst>
              <a:ext uri="{FF2B5EF4-FFF2-40B4-BE49-F238E27FC236}">
                <a16:creationId xmlns:a16="http://schemas.microsoft.com/office/drawing/2014/main" id="{C17EA75F-497A-1253-BDB9-A78E330C2EA0}"/>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4469E59D-EDDF-C501-43CF-34FC87F25BFD}"/>
              </a:ext>
            </a:extLst>
          </p:cNvPr>
          <p:cNvSpPr>
            <a:spLocks noGrp="1"/>
          </p:cNvSpPr>
          <p:nvPr>
            <p:ph type="sldNum" sz="quarter" idx="12"/>
          </p:nvPr>
        </p:nvSpPr>
        <p:spPr/>
        <p:txBody>
          <a:bodyPr/>
          <a:lstStyle/>
          <a:p>
            <a:fld id="{4D839D27-A33E-474F-8794-5A61E86B6851}" type="slidenum">
              <a:rPr lang="da-DK" smtClean="0"/>
              <a:t>‹nr.›</a:t>
            </a:fld>
            <a:endParaRPr lang="da-DK"/>
          </a:p>
        </p:txBody>
      </p:sp>
    </p:spTree>
    <p:extLst>
      <p:ext uri="{BB962C8B-B14F-4D97-AF65-F5344CB8AC3E}">
        <p14:creationId xmlns:p14="http://schemas.microsoft.com/office/powerpoint/2010/main" val="1991869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6BD345-6A6E-0B71-D918-297F82585CA5}"/>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BAEA3E5D-7487-AA42-D099-68A45142B0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C828106-E48F-95EF-74ED-4230FEF830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500FB148-ED25-64E0-011D-33D2310D03A2}"/>
              </a:ext>
            </a:extLst>
          </p:cNvPr>
          <p:cNvSpPr>
            <a:spLocks noGrp="1"/>
          </p:cNvSpPr>
          <p:nvPr>
            <p:ph type="dt" sz="half" idx="10"/>
          </p:nvPr>
        </p:nvSpPr>
        <p:spPr/>
        <p:txBody>
          <a:bodyPr/>
          <a:lstStyle/>
          <a:p>
            <a:fld id="{06C50C66-83E0-46B4-9DF4-091A8FDA3275}" type="datetimeFigureOut">
              <a:rPr lang="da-DK" smtClean="0"/>
              <a:t>04-08-2025</a:t>
            </a:fld>
            <a:endParaRPr lang="da-DK"/>
          </a:p>
        </p:txBody>
      </p:sp>
      <p:sp>
        <p:nvSpPr>
          <p:cNvPr id="6" name="Pladsholder til sidefod 5">
            <a:extLst>
              <a:ext uri="{FF2B5EF4-FFF2-40B4-BE49-F238E27FC236}">
                <a16:creationId xmlns:a16="http://schemas.microsoft.com/office/drawing/2014/main" id="{3353ACEE-AF5E-CBD4-2C4A-45C60198FA4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23657EC3-BCAF-901E-C0B0-2C831A0804B0}"/>
              </a:ext>
            </a:extLst>
          </p:cNvPr>
          <p:cNvSpPr>
            <a:spLocks noGrp="1"/>
          </p:cNvSpPr>
          <p:nvPr>
            <p:ph type="sldNum" sz="quarter" idx="12"/>
          </p:nvPr>
        </p:nvSpPr>
        <p:spPr/>
        <p:txBody>
          <a:bodyPr/>
          <a:lstStyle/>
          <a:p>
            <a:fld id="{4D839D27-A33E-474F-8794-5A61E86B6851}" type="slidenum">
              <a:rPr lang="da-DK" smtClean="0"/>
              <a:t>‹nr.›</a:t>
            </a:fld>
            <a:endParaRPr lang="da-DK"/>
          </a:p>
        </p:txBody>
      </p:sp>
    </p:spTree>
    <p:extLst>
      <p:ext uri="{BB962C8B-B14F-4D97-AF65-F5344CB8AC3E}">
        <p14:creationId xmlns:p14="http://schemas.microsoft.com/office/powerpoint/2010/main" val="408762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FE4D73-61E8-D435-0343-F0F1D8741FE7}"/>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6FE31864-82EB-87E8-60AA-0D1852CED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29D1E92D-AFD8-5D80-0BA2-18C13E07DC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BABEC647-7CFB-B800-2218-77E95C22172E}"/>
              </a:ext>
            </a:extLst>
          </p:cNvPr>
          <p:cNvSpPr>
            <a:spLocks noGrp="1"/>
          </p:cNvSpPr>
          <p:nvPr>
            <p:ph type="dt" sz="half" idx="10"/>
          </p:nvPr>
        </p:nvSpPr>
        <p:spPr/>
        <p:txBody>
          <a:bodyPr/>
          <a:lstStyle/>
          <a:p>
            <a:fld id="{06C50C66-83E0-46B4-9DF4-091A8FDA3275}" type="datetimeFigureOut">
              <a:rPr lang="da-DK" smtClean="0"/>
              <a:t>04-08-2025</a:t>
            </a:fld>
            <a:endParaRPr lang="da-DK"/>
          </a:p>
        </p:txBody>
      </p:sp>
      <p:sp>
        <p:nvSpPr>
          <p:cNvPr id="6" name="Pladsholder til sidefod 5">
            <a:extLst>
              <a:ext uri="{FF2B5EF4-FFF2-40B4-BE49-F238E27FC236}">
                <a16:creationId xmlns:a16="http://schemas.microsoft.com/office/drawing/2014/main" id="{02AC664F-9C70-3D64-5A19-5ACD05ADE4C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40E0245-824A-5834-0B76-57EB64A24075}"/>
              </a:ext>
            </a:extLst>
          </p:cNvPr>
          <p:cNvSpPr>
            <a:spLocks noGrp="1"/>
          </p:cNvSpPr>
          <p:nvPr>
            <p:ph type="sldNum" sz="quarter" idx="12"/>
          </p:nvPr>
        </p:nvSpPr>
        <p:spPr/>
        <p:txBody>
          <a:bodyPr/>
          <a:lstStyle/>
          <a:p>
            <a:fld id="{4D839D27-A33E-474F-8794-5A61E86B6851}" type="slidenum">
              <a:rPr lang="da-DK" smtClean="0"/>
              <a:t>‹nr.›</a:t>
            </a:fld>
            <a:endParaRPr lang="da-DK"/>
          </a:p>
        </p:txBody>
      </p:sp>
    </p:spTree>
    <p:extLst>
      <p:ext uri="{BB962C8B-B14F-4D97-AF65-F5344CB8AC3E}">
        <p14:creationId xmlns:p14="http://schemas.microsoft.com/office/powerpoint/2010/main" val="2437022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233855F3-1BF7-985A-A80B-6083FDC99F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D403613-8E50-799F-212A-6CDF76181F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E5AEC606-676D-ABB7-C6C2-5B36475802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6C50C66-83E0-46B4-9DF4-091A8FDA3275}" type="datetimeFigureOut">
              <a:rPr lang="da-DK" smtClean="0"/>
              <a:t>04-08-2025</a:t>
            </a:fld>
            <a:endParaRPr lang="da-DK"/>
          </a:p>
        </p:txBody>
      </p:sp>
      <p:sp>
        <p:nvSpPr>
          <p:cNvPr id="5" name="Pladsholder til sidefod 4">
            <a:extLst>
              <a:ext uri="{FF2B5EF4-FFF2-40B4-BE49-F238E27FC236}">
                <a16:creationId xmlns:a16="http://schemas.microsoft.com/office/drawing/2014/main" id="{2A82D4AF-B6DF-69F2-E8AC-679F780C9A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A6AF7BFA-B463-C581-C0D5-4EAACB39D2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D839D27-A33E-474F-8794-5A61E86B6851}" type="slidenum">
              <a:rPr lang="da-DK" smtClean="0"/>
              <a:t>‹nr.›</a:t>
            </a:fld>
            <a:endParaRPr lang="da-DK"/>
          </a:p>
        </p:txBody>
      </p:sp>
    </p:spTree>
    <p:extLst>
      <p:ext uri="{BB962C8B-B14F-4D97-AF65-F5344CB8AC3E}">
        <p14:creationId xmlns:p14="http://schemas.microsoft.com/office/powerpoint/2010/main" val="28059384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dictionary.cambridge.org/dictionary/english/especially" TargetMode="External"/><Relationship Id="rId7" Type="http://schemas.openxmlformats.org/officeDocument/2006/relationships/hyperlink" Target="https://dictionary.cambridge.org/dictionary/english/inequality" TargetMode="External"/><Relationship Id="rId2" Type="http://schemas.openxmlformats.org/officeDocument/2006/relationships/hyperlink" Target="https://dictionary.cambridge.org/dictionary/english/aware" TargetMode="External"/><Relationship Id="rId1" Type="http://schemas.openxmlformats.org/officeDocument/2006/relationships/slideLayout" Target="../slideLayouts/slideLayout2.xml"/><Relationship Id="rId6" Type="http://schemas.openxmlformats.org/officeDocument/2006/relationships/hyperlink" Target="https://dictionary.cambridge.org/dictionary/english/racism" TargetMode="External"/><Relationship Id="rId5" Type="http://schemas.openxmlformats.org/officeDocument/2006/relationships/hyperlink" Target="https://dictionary.cambridge.org/dictionary/english/problem" TargetMode="External"/><Relationship Id="rId4" Type="http://schemas.openxmlformats.org/officeDocument/2006/relationships/hyperlink" Target="https://dictionary.cambridge.org/dictionary/english/social"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D4352CD-0857-072A-B9F8-7E2A5B361F87}"/>
              </a:ext>
            </a:extLst>
          </p:cNvPr>
          <p:cNvSpPr>
            <a:spLocks noGrp="1"/>
          </p:cNvSpPr>
          <p:nvPr>
            <p:ph type="ctrTitle"/>
          </p:nvPr>
        </p:nvSpPr>
        <p:spPr>
          <a:xfrm>
            <a:off x="6590662" y="4267832"/>
            <a:ext cx="4805996" cy="1297115"/>
          </a:xfrm>
        </p:spPr>
        <p:txBody>
          <a:bodyPr anchor="t">
            <a:normAutofit/>
          </a:bodyPr>
          <a:lstStyle/>
          <a:p>
            <a:pPr algn="l"/>
            <a:r>
              <a:rPr lang="da-DK" sz="4000">
                <a:solidFill>
                  <a:schemeClr val="tx2"/>
                </a:solidFill>
              </a:rPr>
              <a:t>Argumentative  essay</a:t>
            </a:r>
          </a:p>
        </p:txBody>
      </p:sp>
      <p:sp>
        <p:nvSpPr>
          <p:cNvPr id="3" name="Undertitel 2">
            <a:extLst>
              <a:ext uri="{FF2B5EF4-FFF2-40B4-BE49-F238E27FC236}">
                <a16:creationId xmlns:a16="http://schemas.microsoft.com/office/drawing/2014/main" id="{4991B6EE-7DE2-8A26-93FB-4069E0AB4524}"/>
              </a:ext>
            </a:extLst>
          </p:cNvPr>
          <p:cNvSpPr>
            <a:spLocks noGrp="1"/>
          </p:cNvSpPr>
          <p:nvPr>
            <p:ph type="subTitle" idx="1"/>
          </p:nvPr>
        </p:nvSpPr>
        <p:spPr>
          <a:xfrm>
            <a:off x="6590966" y="3428999"/>
            <a:ext cx="4805691" cy="838831"/>
          </a:xfrm>
        </p:spPr>
        <p:txBody>
          <a:bodyPr anchor="b">
            <a:normAutofit/>
          </a:bodyPr>
          <a:lstStyle/>
          <a:p>
            <a:pPr algn="l"/>
            <a:r>
              <a:rPr lang="da-DK" sz="2000" dirty="0">
                <a:solidFill>
                  <a:schemeClr val="tx2"/>
                </a:solidFill>
              </a:rPr>
              <a:t>Disney </a:t>
            </a:r>
            <a:r>
              <a:rPr lang="da-DK" sz="2000" dirty="0" err="1">
                <a:solidFill>
                  <a:schemeClr val="tx2"/>
                </a:solidFill>
              </a:rPr>
              <a:t>going</a:t>
            </a:r>
            <a:r>
              <a:rPr lang="da-DK" sz="2000" dirty="0">
                <a:solidFill>
                  <a:schemeClr val="tx2"/>
                </a:solidFill>
              </a:rPr>
              <a:t> </a:t>
            </a:r>
            <a:r>
              <a:rPr lang="da-DK" sz="2000" dirty="0" err="1">
                <a:solidFill>
                  <a:schemeClr val="tx2"/>
                </a:solidFill>
              </a:rPr>
              <a:t>woke</a:t>
            </a:r>
            <a:endParaRPr lang="da-DK" sz="2000" dirty="0">
              <a:solidFill>
                <a:schemeClr val="tx2"/>
              </a:solidFill>
            </a:endParaRPr>
          </a:p>
        </p:txBody>
      </p:sp>
      <p:pic>
        <p:nvPicPr>
          <p:cNvPr id="7" name="Graphic 6" descr="Blyant">
            <a:extLst>
              <a:ext uri="{FF2B5EF4-FFF2-40B4-BE49-F238E27FC236}">
                <a16:creationId xmlns:a16="http://schemas.microsoft.com/office/drawing/2014/main" id="{F3B6A9C0-65DF-BA75-096B-C329F5ED5D5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40490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Rectangle 1034">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950340CE-F47B-F08A-C6F2-9DF663C291C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2158" b="3430"/>
          <a:stretch/>
        </p:blipFill>
        <p:spPr bwMode="auto">
          <a:xfrm>
            <a:off x="3931023" y="8920"/>
            <a:ext cx="8160026" cy="6875809"/>
          </a:xfrm>
          <a:prstGeom prst="rect">
            <a:avLst/>
          </a:prstGeom>
          <a:noFill/>
          <a:extLst>
            <a:ext uri="{909E8E84-426E-40DD-AFC4-6F175D3DCCD1}">
              <a14:hiddenFill xmlns:a14="http://schemas.microsoft.com/office/drawing/2010/main">
                <a:solidFill>
                  <a:srgbClr val="FFFFFF"/>
                </a:solidFill>
              </a14:hiddenFill>
            </a:ext>
          </a:extLst>
        </p:spPr>
      </p:pic>
      <p:sp>
        <p:nvSpPr>
          <p:cNvPr id="1037" name="Freeform: Shape 1036">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0D81DEF5-7FA5-1588-A0BA-61460C32F5BB}"/>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dirty="0">
                <a:solidFill>
                  <a:srgbClr val="FFFFFF"/>
                </a:solidFill>
              </a:rPr>
              <a:t>Eksempel på </a:t>
            </a:r>
            <a:r>
              <a:rPr lang="en-US" sz="4000" dirty="0" err="1">
                <a:solidFill>
                  <a:srgbClr val="FFFFFF"/>
                </a:solidFill>
              </a:rPr>
              <a:t>opbygning</a:t>
            </a:r>
            <a:r>
              <a:rPr lang="en-US" sz="4000" dirty="0">
                <a:solidFill>
                  <a:srgbClr val="FFFFFF"/>
                </a:solidFill>
              </a:rPr>
              <a:t> </a:t>
            </a:r>
            <a:r>
              <a:rPr lang="en-US" sz="4000" dirty="0" err="1">
                <a:solidFill>
                  <a:srgbClr val="FFFFFF"/>
                </a:solidFill>
              </a:rPr>
              <a:t>af</a:t>
            </a:r>
            <a:r>
              <a:rPr lang="en-US" sz="4000" dirty="0">
                <a:solidFill>
                  <a:srgbClr val="FFFFFF"/>
                </a:solidFill>
              </a:rPr>
              <a:t> essay</a:t>
            </a:r>
          </a:p>
        </p:txBody>
      </p:sp>
    </p:spTree>
    <p:extLst>
      <p:ext uri="{BB962C8B-B14F-4D97-AF65-F5344CB8AC3E}">
        <p14:creationId xmlns:p14="http://schemas.microsoft.com/office/powerpoint/2010/main" val="2789910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DC93CC-C9D1-9965-5C1C-A22C3DBFA986}"/>
              </a:ext>
            </a:extLst>
          </p:cNvPr>
          <p:cNvSpPr>
            <a:spLocks noGrp="1"/>
          </p:cNvSpPr>
          <p:nvPr>
            <p:ph type="title"/>
          </p:nvPr>
        </p:nvSpPr>
        <p:spPr/>
        <p:txBody>
          <a:bodyPr/>
          <a:lstStyle/>
          <a:p>
            <a:r>
              <a:rPr lang="da-DK" dirty="0"/>
              <a:t>Opbygning af jeres opgave</a:t>
            </a:r>
          </a:p>
        </p:txBody>
      </p:sp>
      <p:sp>
        <p:nvSpPr>
          <p:cNvPr id="3" name="Pladsholder til indhold 2">
            <a:extLst>
              <a:ext uri="{FF2B5EF4-FFF2-40B4-BE49-F238E27FC236}">
                <a16:creationId xmlns:a16="http://schemas.microsoft.com/office/drawing/2014/main" id="{37406A37-E608-294D-0F24-5C6FE25C139A}"/>
              </a:ext>
            </a:extLst>
          </p:cNvPr>
          <p:cNvSpPr>
            <a:spLocks noGrp="1"/>
          </p:cNvSpPr>
          <p:nvPr>
            <p:ph idx="1"/>
          </p:nvPr>
        </p:nvSpPr>
        <p:spPr/>
        <p:txBody>
          <a:bodyPr>
            <a:normAutofit fontScale="70000" lnSpcReduction="20000"/>
          </a:bodyPr>
          <a:lstStyle/>
          <a:p>
            <a:pPr marL="0" indent="0">
              <a:buNone/>
            </a:pPr>
            <a:r>
              <a:rPr lang="da-DK" dirty="0"/>
              <a:t>1.Indledning.</a:t>
            </a:r>
          </a:p>
          <a:p>
            <a:pPr marL="0" indent="0">
              <a:buNone/>
            </a:pPr>
            <a:r>
              <a:rPr lang="da-DK" dirty="0"/>
              <a:t>Tragtindledning som slutter af med en </a:t>
            </a:r>
            <a:r>
              <a:rPr lang="da-DK" dirty="0" err="1"/>
              <a:t>thesis</a:t>
            </a:r>
            <a:r>
              <a:rPr lang="da-DK" dirty="0"/>
              <a:t> statement. Start bredt og bevæg dig gradvist ned i tragten. Skriv generelt om </a:t>
            </a:r>
            <a:r>
              <a:rPr lang="da-DK" dirty="0" err="1"/>
              <a:t>corporate</a:t>
            </a:r>
            <a:r>
              <a:rPr lang="da-DK" dirty="0"/>
              <a:t> </a:t>
            </a:r>
            <a:r>
              <a:rPr lang="da-DK" dirty="0" err="1"/>
              <a:t>activism</a:t>
            </a:r>
            <a:r>
              <a:rPr lang="da-DK" dirty="0"/>
              <a:t>/</a:t>
            </a:r>
            <a:r>
              <a:rPr lang="da-DK" dirty="0" err="1"/>
              <a:t>wokeness</a:t>
            </a:r>
            <a:r>
              <a:rPr lang="da-DK" dirty="0"/>
              <a:t> og </a:t>
            </a:r>
            <a:r>
              <a:rPr lang="da-DK" dirty="0" err="1"/>
              <a:t>og</a:t>
            </a:r>
            <a:r>
              <a:rPr lang="da-DK" dirty="0"/>
              <a:t> snævr derefter ind til at skrive om Disneys og deres fokus på </a:t>
            </a:r>
            <a:r>
              <a:rPr lang="da-DK" dirty="0" err="1"/>
              <a:t>corporate</a:t>
            </a:r>
            <a:r>
              <a:rPr lang="da-DK" dirty="0"/>
              <a:t> </a:t>
            </a:r>
            <a:r>
              <a:rPr lang="da-DK" dirty="0" err="1"/>
              <a:t>activism</a:t>
            </a:r>
            <a:r>
              <a:rPr lang="da-DK" dirty="0"/>
              <a:t>/</a:t>
            </a:r>
            <a:r>
              <a:rPr lang="da-DK" dirty="0" err="1"/>
              <a:t>wokeness</a:t>
            </a:r>
            <a:r>
              <a:rPr lang="da-DK" dirty="0"/>
              <a:t>. Præsenter derefter din </a:t>
            </a:r>
            <a:r>
              <a:rPr lang="da-DK" dirty="0" err="1"/>
              <a:t>thesis</a:t>
            </a:r>
            <a:r>
              <a:rPr lang="da-DK" dirty="0"/>
              <a:t> statement.</a:t>
            </a:r>
          </a:p>
          <a:p>
            <a:endParaRPr lang="da-DK" dirty="0"/>
          </a:p>
          <a:p>
            <a:pPr marL="0" indent="0">
              <a:buNone/>
            </a:pPr>
            <a:r>
              <a:rPr lang="da-DK" dirty="0" err="1"/>
              <a:t>Topic</a:t>
            </a:r>
            <a:r>
              <a:rPr lang="da-DK" dirty="0"/>
              <a:t> </a:t>
            </a:r>
            <a:r>
              <a:rPr lang="da-DK" dirty="0" err="1"/>
              <a:t>sentence</a:t>
            </a:r>
            <a:r>
              <a:rPr lang="da-DK" dirty="0"/>
              <a:t> 1 </a:t>
            </a:r>
            <a:r>
              <a:rPr lang="da-DK" dirty="0" err="1"/>
              <a:t>Define</a:t>
            </a:r>
            <a:r>
              <a:rPr lang="da-DK" dirty="0"/>
              <a:t> </a:t>
            </a:r>
            <a:r>
              <a:rPr lang="da-DK" dirty="0" err="1"/>
              <a:t>what</a:t>
            </a:r>
            <a:r>
              <a:rPr lang="da-DK" dirty="0"/>
              <a:t> </a:t>
            </a:r>
            <a:r>
              <a:rPr lang="da-DK" dirty="0" err="1"/>
              <a:t>wokeness</a:t>
            </a:r>
            <a:r>
              <a:rPr lang="da-DK" dirty="0"/>
              <a:t> </a:t>
            </a:r>
            <a:r>
              <a:rPr lang="da-DK" dirty="0" err="1"/>
              <a:t>means</a:t>
            </a:r>
            <a:r>
              <a:rPr lang="da-DK" dirty="0"/>
              <a:t> and </a:t>
            </a:r>
            <a:r>
              <a:rPr lang="da-DK" dirty="0" err="1"/>
              <a:t>how</a:t>
            </a:r>
            <a:r>
              <a:rPr lang="da-DK" dirty="0"/>
              <a:t> the </a:t>
            </a:r>
            <a:r>
              <a:rPr lang="da-DK" dirty="0" err="1"/>
              <a:t>concept</a:t>
            </a:r>
            <a:r>
              <a:rPr lang="da-DK" dirty="0"/>
              <a:t> </a:t>
            </a:r>
            <a:r>
              <a:rPr lang="da-DK" dirty="0" err="1"/>
              <a:t>can</a:t>
            </a:r>
            <a:r>
              <a:rPr lang="da-DK" dirty="0"/>
              <a:t> </a:t>
            </a:r>
            <a:r>
              <a:rPr lang="da-DK" dirty="0" err="1"/>
              <a:t>be</a:t>
            </a:r>
            <a:r>
              <a:rPr lang="da-DK" dirty="0"/>
              <a:t> </a:t>
            </a:r>
            <a:r>
              <a:rPr lang="da-DK" dirty="0" err="1"/>
              <a:t>applied</a:t>
            </a:r>
            <a:r>
              <a:rPr lang="da-DK" dirty="0"/>
              <a:t> to Disney.</a:t>
            </a:r>
          </a:p>
          <a:p>
            <a:pPr marL="0" indent="0">
              <a:buNone/>
            </a:pPr>
            <a:endParaRPr lang="da-DK" dirty="0"/>
          </a:p>
          <a:p>
            <a:pPr marL="0" indent="0">
              <a:buNone/>
            </a:pPr>
            <a:r>
              <a:rPr lang="da-DK" dirty="0" err="1"/>
              <a:t>Topic</a:t>
            </a:r>
            <a:r>
              <a:rPr lang="da-DK" dirty="0"/>
              <a:t> </a:t>
            </a:r>
            <a:r>
              <a:rPr lang="da-DK" dirty="0" err="1"/>
              <a:t>sentence</a:t>
            </a:r>
            <a:r>
              <a:rPr lang="da-DK" dirty="0"/>
              <a:t> 2 </a:t>
            </a:r>
            <a:r>
              <a:rPr lang="da-DK" dirty="0" err="1"/>
              <a:t>Pros</a:t>
            </a:r>
            <a:r>
              <a:rPr lang="da-DK" dirty="0"/>
              <a:t> of </a:t>
            </a:r>
            <a:r>
              <a:rPr lang="da-DK" dirty="0" err="1"/>
              <a:t>being</a:t>
            </a:r>
            <a:r>
              <a:rPr lang="da-DK" dirty="0"/>
              <a:t> </a:t>
            </a:r>
            <a:r>
              <a:rPr lang="da-DK" dirty="0" err="1"/>
              <a:t>woke</a:t>
            </a:r>
            <a:r>
              <a:rPr lang="da-DK" dirty="0"/>
              <a:t> (</a:t>
            </a:r>
            <a:r>
              <a:rPr lang="da-DK" dirty="0" err="1"/>
              <a:t>including</a:t>
            </a:r>
            <a:r>
              <a:rPr lang="da-DK" dirty="0"/>
              <a:t> the Little Mermaid as an </a:t>
            </a:r>
            <a:r>
              <a:rPr lang="da-DK" dirty="0" err="1"/>
              <a:t>example</a:t>
            </a:r>
            <a:r>
              <a:rPr lang="da-DK" dirty="0"/>
              <a:t> as </a:t>
            </a:r>
            <a:r>
              <a:rPr lang="da-DK" dirty="0" err="1"/>
              <a:t>well</a:t>
            </a:r>
            <a:r>
              <a:rPr lang="da-DK" dirty="0"/>
              <a:t> as </a:t>
            </a:r>
            <a:r>
              <a:rPr lang="da-DK" dirty="0" err="1"/>
              <a:t>other</a:t>
            </a:r>
            <a:r>
              <a:rPr lang="da-DK" dirty="0"/>
              <a:t> </a:t>
            </a:r>
            <a:r>
              <a:rPr lang="da-DK" dirty="0" err="1"/>
              <a:t>examples</a:t>
            </a:r>
            <a:r>
              <a:rPr lang="da-DK" dirty="0"/>
              <a:t> from the </a:t>
            </a:r>
            <a:r>
              <a:rPr lang="da-DK" dirty="0" err="1"/>
              <a:t>obligatory</a:t>
            </a:r>
            <a:r>
              <a:rPr lang="da-DK" dirty="0"/>
              <a:t> </a:t>
            </a:r>
            <a:r>
              <a:rPr lang="da-DK" dirty="0" err="1"/>
              <a:t>sources</a:t>
            </a:r>
            <a:r>
              <a:rPr lang="da-DK" dirty="0"/>
              <a:t>)</a:t>
            </a:r>
          </a:p>
          <a:p>
            <a:pPr marL="0" indent="0">
              <a:buNone/>
            </a:pPr>
            <a:r>
              <a:rPr lang="da-DK" dirty="0" err="1"/>
              <a:t>Topic</a:t>
            </a:r>
            <a:r>
              <a:rPr lang="da-DK" dirty="0"/>
              <a:t> </a:t>
            </a:r>
            <a:r>
              <a:rPr lang="da-DK" dirty="0" err="1"/>
              <a:t>sentence</a:t>
            </a:r>
            <a:r>
              <a:rPr lang="da-DK" dirty="0"/>
              <a:t> 3 Cons of </a:t>
            </a:r>
            <a:r>
              <a:rPr lang="da-DK" dirty="0" err="1"/>
              <a:t>being</a:t>
            </a:r>
            <a:r>
              <a:rPr lang="da-DK" dirty="0"/>
              <a:t> </a:t>
            </a:r>
            <a:r>
              <a:rPr lang="da-DK" dirty="0" err="1"/>
              <a:t>woke</a:t>
            </a:r>
            <a:r>
              <a:rPr lang="da-DK" dirty="0"/>
              <a:t> (</a:t>
            </a:r>
            <a:r>
              <a:rPr lang="da-DK" dirty="0" err="1"/>
              <a:t>including</a:t>
            </a:r>
            <a:r>
              <a:rPr lang="da-DK" dirty="0"/>
              <a:t> the Little Mermaid as an </a:t>
            </a:r>
            <a:r>
              <a:rPr lang="da-DK" dirty="0" err="1"/>
              <a:t>example</a:t>
            </a:r>
            <a:r>
              <a:rPr lang="da-DK" dirty="0"/>
              <a:t> as </a:t>
            </a:r>
            <a:r>
              <a:rPr lang="da-DK" dirty="0" err="1"/>
              <a:t>other</a:t>
            </a:r>
            <a:r>
              <a:rPr lang="da-DK" dirty="0"/>
              <a:t> </a:t>
            </a:r>
            <a:r>
              <a:rPr lang="da-DK" dirty="0" err="1"/>
              <a:t>examples</a:t>
            </a:r>
            <a:r>
              <a:rPr lang="da-DK" dirty="0"/>
              <a:t> from the </a:t>
            </a:r>
            <a:r>
              <a:rPr lang="da-DK" dirty="0" err="1"/>
              <a:t>obligatory</a:t>
            </a:r>
            <a:r>
              <a:rPr lang="da-DK" dirty="0"/>
              <a:t> </a:t>
            </a:r>
            <a:r>
              <a:rPr lang="da-DK" dirty="0" err="1"/>
              <a:t>sources</a:t>
            </a:r>
            <a:r>
              <a:rPr lang="da-DK" dirty="0"/>
              <a:t>)</a:t>
            </a:r>
          </a:p>
          <a:p>
            <a:endParaRPr lang="da-DK" dirty="0"/>
          </a:p>
          <a:p>
            <a:r>
              <a:rPr lang="da-DK" dirty="0"/>
              <a:t>Afslutning, sammenfatning med de væsentligste pointer fra ovenstående afsnit samt med link til din </a:t>
            </a:r>
            <a:r>
              <a:rPr lang="da-DK" dirty="0" err="1"/>
              <a:t>thesis</a:t>
            </a:r>
            <a:r>
              <a:rPr lang="da-DK" dirty="0"/>
              <a:t> statement.</a:t>
            </a:r>
          </a:p>
          <a:p>
            <a:endParaRPr lang="da-DK" dirty="0"/>
          </a:p>
        </p:txBody>
      </p:sp>
    </p:spTree>
    <p:extLst>
      <p:ext uri="{BB962C8B-B14F-4D97-AF65-F5344CB8AC3E}">
        <p14:creationId xmlns:p14="http://schemas.microsoft.com/office/powerpoint/2010/main" val="1568151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1BD127A-4504-B2DE-AA5E-F8C1E696F4D1}"/>
              </a:ext>
            </a:extLst>
          </p:cNvPr>
          <p:cNvSpPr>
            <a:spLocks noGrp="1"/>
          </p:cNvSpPr>
          <p:nvPr>
            <p:ph type="title"/>
          </p:nvPr>
        </p:nvSpPr>
        <p:spPr>
          <a:xfrm>
            <a:off x="4654296" y="329184"/>
            <a:ext cx="6894576" cy="1783080"/>
          </a:xfrm>
        </p:spPr>
        <p:txBody>
          <a:bodyPr anchor="b">
            <a:normAutofit/>
          </a:bodyPr>
          <a:lstStyle/>
          <a:p>
            <a:r>
              <a:rPr lang="da-DK" sz="5400"/>
              <a:t>Konklusion</a:t>
            </a:r>
          </a:p>
        </p:txBody>
      </p:sp>
      <p:pic>
        <p:nvPicPr>
          <p:cNvPr id="5" name="Picture 4" descr="Overflade af en shell">
            <a:extLst>
              <a:ext uri="{FF2B5EF4-FFF2-40B4-BE49-F238E27FC236}">
                <a16:creationId xmlns:a16="http://schemas.microsoft.com/office/drawing/2014/main" id="{E17BA9C2-800C-8E5F-C08F-F4C690C21D94}"/>
              </a:ext>
            </a:extLst>
          </p:cNvPr>
          <p:cNvPicPr>
            <a:picLocks noChangeAspect="1"/>
          </p:cNvPicPr>
          <p:nvPr/>
        </p:nvPicPr>
        <p:blipFill>
          <a:blip r:embed="rId2"/>
          <a:srcRect l="23117" r="37438" b="-2"/>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A4538EB4-0406-1508-7FAB-41FEB8053122}"/>
              </a:ext>
            </a:extLst>
          </p:cNvPr>
          <p:cNvSpPr>
            <a:spLocks noGrp="1"/>
          </p:cNvSpPr>
          <p:nvPr>
            <p:ph idx="1"/>
          </p:nvPr>
        </p:nvSpPr>
        <p:spPr>
          <a:xfrm>
            <a:off x="4654296" y="2706624"/>
            <a:ext cx="6894576" cy="3483864"/>
          </a:xfrm>
        </p:spPr>
        <p:txBody>
          <a:bodyPr>
            <a:normAutofit/>
          </a:bodyPr>
          <a:lstStyle/>
          <a:p>
            <a:pPr marL="0" indent="0">
              <a:buNone/>
            </a:pPr>
            <a:r>
              <a:rPr lang="da-DK" sz="2200" b="0" i="0">
                <a:effectLst/>
                <a:latin typeface="Noto Sans" panose="020B0502040504020204" pitchFamily="34" charset="0"/>
              </a:rPr>
              <a:t>Det sidste afsnit er en afslutningen i form af en konklusion, som opsummerer indholdet af essayet i forhold til fokuspunkterne. </a:t>
            </a:r>
          </a:p>
          <a:p>
            <a:pPr marL="0" indent="0">
              <a:buNone/>
            </a:pPr>
            <a:endParaRPr lang="da-DK" sz="2200">
              <a:latin typeface="Noto Sans" panose="020B0502040504020204" pitchFamily="34" charset="0"/>
            </a:endParaRPr>
          </a:p>
          <a:p>
            <a:pPr marL="0" indent="0">
              <a:buNone/>
            </a:pPr>
            <a:r>
              <a:rPr lang="da-DK" sz="2200" b="0" i="0">
                <a:effectLst/>
                <a:latin typeface="Noto Sans" panose="020B0502040504020204" pitchFamily="34" charset="0"/>
              </a:rPr>
              <a:t>Afslutningen skal indeholde elementer fra alle afsnittene i essayet. Den skal være præcis og logisk. Den skal følge rækkefølgen i fokuspunkterne og fremstille resultaterne fra essayet i kortere form. </a:t>
            </a:r>
            <a:endParaRPr lang="da-DK" sz="2200"/>
          </a:p>
        </p:txBody>
      </p:sp>
    </p:spTree>
    <p:extLst>
      <p:ext uri="{BB962C8B-B14F-4D97-AF65-F5344CB8AC3E}">
        <p14:creationId xmlns:p14="http://schemas.microsoft.com/office/powerpoint/2010/main" val="3985850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3944DFF-531C-DA82-D87F-5561BF59E7E3}"/>
              </a:ext>
            </a:extLst>
          </p:cNvPr>
          <p:cNvSpPr>
            <a:spLocks noGrp="1"/>
          </p:cNvSpPr>
          <p:nvPr>
            <p:ph type="title"/>
          </p:nvPr>
        </p:nvSpPr>
        <p:spPr>
          <a:xfrm>
            <a:off x="586478" y="1683756"/>
            <a:ext cx="3115265" cy="2396359"/>
          </a:xfrm>
        </p:spPr>
        <p:txBody>
          <a:bodyPr anchor="b">
            <a:normAutofit/>
          </a:bodyPr>
          <a:lstStyle/>
          <a:p>
            <a:pPr algn="r"/>
            <a:r>
              <a:rPr lang="da-DK" sz="4000">
                <a:solidFill>
                  <a:srgbClr val="FFFFFF"/>
                </a:solidFill>
              </a:rPr>
              <a:t>Min Læring om essayet</a:t>
            </a:r>
          </a:p>
        </p:txBody>
      </p:sp>
      <p:graphicFrame>
        <p:nvGraphicFramePr>
          <p:cNvPr id="5" name="Pladsholder til indhold 2">
            <a:extLst>
              <a:ext uri="{FF2B5EF4-FFF2-40B4-BE49-F238E27FC236}">
                <a16:creationId xmlns:a16="http://schemas.microsoft.com/office/drawing/2014/main" id="{9841F131-7819-AEDB-9FA7-C51B426A5012}"/>
              </a:ext>
            </a:extLst>
          </p:cNvPr>
          <p:cNvGraphicFramePr>
            <a:graphicFrameLocks noGrp="1"/>
          </p:cNvGraphicFramePr>
          <p:nvPr>
            <p:ph idx="1"/>
            <p:extLst>
              <p:ext uri="{D42A27DB-BD31-4B8C-83A1-F6EECF244321}">
                <p14:modId xmlns:p14="http://schemas.microsoft.com/office/powerpoint/2010/main" val="112234288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0822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FC8A336-CABD-F786-B87D-4E839721EF2E}"/>
              </a:ext>
            </a:extLst>
          </p:cNvPr>
          <p:cNvSpPr>
            <a:spLocks noGrp="1"/>
          </p:cNvSpPr>
          <p:nvPr>
            <p:ph type="title"/>
          </p:nvPr>
        </p:nvSpPr>
        <p:spPr>
          <a:xfrm>
            <a:off x="586478" y="1683756"/>
            <a:ext cx="3115265" cy="2396359"/>
          </a:xfrm>
        </p:spPr>
        <p:txBody>
          <a:bodyPr anchor="b">
            <a:normAutofit/>
          </a:bodyPr>
          <a:lstStyle/>
          <a:p>
            <a:pPr algn="r"/>
            <a:r>
              <a:rPr lang="da-DK" sz="4000">
                <a:solidFill>
                  <a:srgbClr val="FFFFFF"/>
                </a:solidFill>
              </a:rPr>
              <a:t>Opgave</a:t>
            </a:r>
            <a:br>
              <a:rPr lang="da-DK" sz="4000">
                <a:solidFill>
                  <a:srgbClr val="FFFFFF"/>
                </a:solidFill>
              </a:rPr>
            </a:br>
            <a:endParaRPr lang="da-DK" sz="4000">
              <a:solidFill>
                <a:srgbClr val="FFFFFF"/>
              </a:solidFill>
            </a:endParaRPr>
          </a:p>
        </p:txBody>
      </p:sp>
      <p:graphicFrame>
        <p:nvGraphicFramePr>
          <p:cNvPr id="5" name="Pladsholder til indhold 2">
            <a:extLst>
              <a:ext uri="{FF2B5EF4-FFF2-40B4-BE49-F238E27FC236}">
                <a16:creationId xmlns:a16="http://schemas.microsoft.com/office/drawing/2014/main" id="{C42549E8-8248-2532-B7C4-41E3D7A2DE6F}"/>
              </a:ext>
            </a:extLst>
          </p:cNvPr>
          <p:cNvGraphicFramePr>
            <a:graphicFrameLocks noGrp="1"/>
          </p:cNvGraphicFramePr>
          <p:nvPr>
            <p:ph idx="1"/>
            <p:extLst>
              <p:ext uri="{D42A27DB-BD31-4B8C-83A1-F6EECF244321}">
                <p14:modId xmlns:p14="http://schemas.microsoft.com/office/powerpoint/2010/main" val="397538061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8387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5999487-A28E-F5DA-CDEB-E5DBC3CE3A48}"/>
              </a:ext>
            </a:extLst>
          </p:cNvPr>
          <p:cNvSpPr>
            <a:spLocks noGrp="1"/>
          </p:cNvSpPr>
          <p:nvPr>
            <p:ph type="title"/>
          </p:nvPr>
        </p:nvSpPr>
        <p:spPr>
          <a:xfrm>
            <a:off x="586478" y="1683756"/>
            <a:ext cx="3115265" cy="2396359"/>
          </a:xfrm>
        </p:spPr>
        <p:txBody>
          <a:bodyPr anchor="b">
            <a:normAutofit/>
          </a:bodyPr>
          <a:lstStyle/>
          <a:p>
            <a:pPr algn="r"/>
            <a:r>
              <a:rPr lang="da-DK" sz="4000">
                <a:solidFill>
                  <a:srgbClr val="FFFFFF"/>
                </a:solidFill>
              </a:rPr>
              <a:t>Nyttige links:</a:t>
            </a:r>
          </a:p>
        </p:txBody>
      </p:sp>
      <p:graphicFrame>
        <p:nvGraphicFramePr>
          <p:cNvPr id="5" name="Pladsholder til indhold 2">
            <a:extLst>
              <a:ext uri="{FF2B5EF4-FFF2-40B4-BE49-F238E27FC236}">
                <a16:creationId xmlns:a16="http://schemas.microsoft.com/office/drawing/2014/main" id="{89D43AC0-6012-74CA-1714-20D2D37A26EF}"/>
              </a:ext>
            </a:extLst>
          </p:cNvPr>
          <p:cNvGraphicFramePr>
            <a:graphicFrameLocks noGrp="1"/>
          </p:cNvGraphicFramePr>
          <p:nvPr>
            <p:ph idx="1"/>
            <p:extLst>
              <p:ext uri="{D42A27DB-BD31-4B8C-83A1-F6EECF244321}">
                <p14:modId xmlns:p14="http://schemas.microsoft.com/office/powerpoint/2010/main" val="265077664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0393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AD12B39-A3D3-6877-2005-013F7CC13B12}"/>
              </a:ext>
            </a:extLst>
          </p:cNvPr>
          <p:cNvSpPr>
            <a:spLocks noGrp="1"/>
          </p:cNvSpPr>
          <p:nvPr>
            <p:ph type="title"/>
          </p:nvPr>
        </p:nvSpPr>
        <p:spPr>
          <a:xfrm>
            <a:off x="586478" y="1683756"/>
            <a:ext cx="3115265" cy="2396359"/>
          </a:xfrm>
        </p:spPr>
        <p:txBody>
          <a:bodyPr anchor="b">
            <a:normAutofit/>
          </a:bodyPr>
          <a:lstStyle/>
          <a:p>
            <a:pPr algn="r"/>
            <a:r>
              <a:rPr lang="da-DK" sz="4000" dirty="0">
                <a:solidFill>
                  <a:srgbClr val="FFFFFF"/>
                </a:solidFill>
              </a:rPr>
              <a:t>Three new </a:t>
            </a:r>
            <a:r>
              <a:rPr lang="da-DK" sz="4000" dirty="0" err="1">
                <a:solidFill>
                  <a:srgbClr val="FFFFFF"/>
                </a:solidFill>
              </a:rPr>
              <a:t>concepts</a:t>
            </a:r>
            <a:endParaRPr lang="da-DK" sz="4000" dirty="0">
              <a:solidFill>
                <a:srgbClr val="FFFFFF"/>
              </a:solidFill>
            </a:endParaRPr>
          </a:p>
        </p:txBody>
      </p:sp>
      <p:graphicFrame>
        <p:nvGraphicFramePr>
          <p:cNvPr id="5" name="Pladsholder til indhold 2">
            <a:extLst>
              <a:ext uri="{FF2B5EF4-FFF2-40B4-BE49-F238E27FC236}">
                <a16:creationId xmlns:a16="http://schemas.microsoft.com/office/drawing/2014/main" id="{CC0B9254-DED4-F75F-644D-1F05C1F49810}"/>
              </a:ext>
            </a:extLst>
          </p:cNvPr>
          <p:cNvGraphicFramePr>
            <a:graphicFrameLocks noGrp="1"/>
          </p:cNvGraphicFramePr>
          <p:nvPr>
            <p:ph idx="1"/>
            <p:extLst>
              <p:ext uri="{D42A27DB-BD31-4B8C-83A1-F6EECF244321}">
                <p14:modId xmlns:p14="http://schemas.microsoft.com/office/powerpoint/2010/main" val="3465920606"/>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1650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92D265-5535-227B-5830-09150B1986CA}"/>
              </a:ext>
            </a:extLst>
          </p:cNvPr>
          <p:cNvSpPr>
            <a:spLocks noGrp="1"/>
          </p:cNvSpPr>
          <p:nvPr>
            <p:ph type="title"/>
          </p:nvPr>
        </p:nvSpPr>
        <p:spPr/>
        <p:txBody>
          <a:bodyPr/>
          <a:lstStyle/>
          <a:p>
            <a:endParaRPr lang="da-DK" dirty="0"/>
          </a:p>
        </p:txBody>
      </p:sp>
      <p:sp>
        <p:nvSpPr>
          <p:cNvPr id="3" name="Pladsholder til indhold 2">
            <a:extLst>
              <a:ext uri="{FF2B5EF4-FFF2-40B4-BE49-F238E27FC236}">
                <a16:creationId xmlns:a16="http://schemas.microsoft.com/office/drawing/2014/main" id="{60305584-AC58-BF1F-1811-8F13F61868CB}"/>
              </a:ext>
            </a:extLst>
          </p:cNvPr>
          <p:cNvSpPr>
            <a:spLocks noGrp="1"/>
          </p:cNvSpPr>
          <p:nvPr>
            <p:ph idx="1"/>
          </p:nvPr>
        </p:nvSpPr>
        <p:spPr/>
        <p:txBody>
          <a:bodyPr>
            <a:normAutofit fontScale="77500" lnSpcReduction="20000"/>
          </a:bodyPr>
          <a:lstStyle/>
          <a:p>
            <a:r>
              <a:rPr lang="en-US" dirty="0"/>
              <a:t>Corporate activism</a:t>
            </a:r>
          </a:p>
          <a:p>
            <a:pPr marL="0" indent="0">
              <a:buNone/>
            </a:pPr>
            <a:r>
              <a:rPr lang="en-US" dirty="0"/>
              <a:t>Corporate activism is when a firm takes a public stance on a social or political issue.</a:t>
            </a:r>
          </a:p>
          <a:p>
            <a:pPr marL="0" indent="0">
              <a:buNone/>
            </a:pPr>
            <a:endParaRPr lang="en-US" dirty="0"/>
          </a:p>
          <a:p>
            <a:r>
              <a:rPr lang="en-US" dirty="0"/>
              <a:t>Woke</a:t>
            </a:r>
          </a:p>
          <a:p>
            <a:pPr marL="0" indent="0">
              <a:buNone/>
            </a:pPr>
            <a:r>
              <a:rPr lang="en-US" b="1" dirty="0">
                <a:hlinkClick r:id="rId2" tooltip="aware"/>
              </a:rPr>
              <a:t>aware</a:t>
            </a:r>
            <a:r>
              <a:rPr lang="en-US" b="1" dirty="0"/>
              <a:t>, </a:t>
            </a:r>
            <a:r>
              <a:rPr lang="en-US" b="1" dirty="0">
                <a:hlinkClick r:id="rId3" tooltip="especially"/>
              </a:rPr>
              <a:t>especially</a:t>
            </a:r>
            <a:r>
              <a:rPr lang="en-US" b="1" dirty="0"/>
              <a:t> of </a:t>
            </a:r>
            <a:r>
              <a:rPr lang="en-US" b="1" dirty="0">
                <a:hlinkClick r:id="rId4" tooltip="social"/>
              </a:rPr>
              <a:t>social</a:t>
            </a:r>
            <a:r>
              <a:rPr lang="en-US" b="1" dirty="0"/>
              <a:t> </a:t>
            </a:r>
            <a:r>
              <a:rPr lang="en-US" b="1" dirty="0">
                <a:hlinkClick r:id="rId5" tooltip="problems"/>
              </a:rPr>
              <a:t>problems</a:t>
            </a:r>
            <a:r>
              <a:rPr lang="en-US" b="1" dirty="0"/>
              <a:t> such as </a:t>
            </a:r>
            <a:r>
              <a:rPr lang="en-US" b="1" dirty="0">
                <a:hlinkClick r:id="rId6" tooltip="racism"/>
              </a:rPr>
              <a:t>racism</a:t>
            </a:r>
            <a:r>
              <a:rPr lang="en-US" b="1" dirty="0"/>
              <a:t> and </a:t>
            </a:r>
            <a:r>
              <a:rPr lang="en-US" b="1" dirty="0">
                <a:hlinkClick r:id="rId7" tooltip="inequality"/>
              </a:rPr>
              <a:t>inequality</a:t>
            </a:r>
            <a:r>
              <a:rPr lang="en-US" b="1" dirty="0"/>
              <a:t> (Cambridge Dictionary)</a:t>
            </a:r>
            <a:endParaRPr lang="en-US" dirty="0"/>
          </a:p>
          <a:p>
            <a:pPr marL="0" indent="0">
              <a:buNone/>
            </a:pPr>
            <a:endParaRPr lang="en-US" dirty="0"/>
          </a:p>
          <a:p>
            <a:pPr marL="0" indent="0">
              <a:buNone/>
            </a:pPr>
            <a:endParaRPr lang="en-US" dirty="0"/>
          </a:p>
          <a:p>
            <a:pPr marL="0" indent="0">
              <a:buNone/>
            </a:pPr>
            <a:r>
              <a:rPr lang="en-US" dirty="0"/>
              <a:t>Woke washing </a:t>
            </a:r>
          </a:p>
          <a:p>
            <a:r>
              <a:rPr lang="en-US" dirty="0"/>
              <a:t>“woke washing” is when brands promoting social issues without taking meaningful action. An example could be when fast fashion brands promote International Women’s Day while simultaneously profiting from the exploitation of female workers.</a:t>
            </a: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2986069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F1C640-0EFD-0DB6-3D6B-DC41DEF626FE}"/>
              </a:ext>
            </a:extLst>
          </p:cNvPr>
          <p:cNvSpPr>
            <a:spLocks noGrp="1"/>
          </p:cNvSpPr>
          <p:nvPr>
            <p:ph type="title"/>
          </p:nvPr>
        </p:nvSpPr>
        <p:spPr/>
        <p:txBody>
          <a:bodyPr/>
          <a:lstStyle/>
          <a:p>
            <a:r>
              <a:rPr lang="da-DK" dirty="0"/>
              <a:t>Indledning</a:t>
            </a:r>
          </a:p>
        </p:txBody>
      </p:sp>
      <p:pic>
        <p:nvPicPr>
          <p:cNvPr id="2050" name="Picture 2">
            <a:extLst>
              <a:ext uri="{FF2B5EF4-FFF2-40B4-BE49-F238E27FC236}">
                <a16:creationId xmlns:a16="http://schemas.microsoft.com/office/drawing/2014/main" id="{925B64EA-33CB-AD9C-E360-7DEB4F06163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45710" y="1825625"/>
            <a:ext cx="6300579"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7263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B7878F8-C3AD-2201-EEE9-C888E10AEF93}"/>
              </a:ext>
            </a:extLst>
          </p:cNvPr>
          <p:cNvSpPr>
            <a:spLocks noGrp="1"/>
          </p:cNvSpPr>
          <p:nvPr>
            <p:ph type="title"/>
          </p:nvPr>
        </p:nvSpPr>
        <p:spPr>
          <a:xfrm>
            <a:off x="466722" y="586855"/>
            <a:ext cx="3201366" cy="3387497"/>
          </a:xfrm>
        </p:spPr>
        <p:txBody>
          <a:bodyPr anchor="b">
            <a:normAutofit/>
          </a:bodyPr>
          <a:lstStyle/>
          <a:p>
            <a:pPr algn="r"/>
            <a:r>
              <a:rPr lang="da-DK" sz="4000">
                <a:solidFill>
                  <a:srgbClr val="FFFFFF"/>
                </a:solidFill>
              </a:rPr>
              <a:t>Indledning</a:t>
            </a:r>
          </a:p>
        </p:txBody>
      </p:sp>
      <p:sp>
        <p:nvSpPr>
          <p:cNvPr id="3" name="Pladsholder til indhold 2">
            <a:extLst>
              <a:ext uri="{FF2B5EF4-FFF2-40B4-BE49-F238E27FC236}">
                <a16:creationId xmlns:a16="http://schemas.microsoft.com/office/drawing/2014/main" id="{1796BA1B-6E34-ADEF-4C2D-4B14C36C12B5}"/>
              </a:ext>
            </a:extLst>
          </p:cNvPr>
          <p:cNvSpPr>
            <a:spLocks noGrp="1"/>
          </p:cNvSpPr>
          <p:nvPr>
            <p:ph idx="1"/>
          </p:nvPr>
        </p:nvSpPr>
        <p:spPr>
          <a:xfrm>
            <a:off x="4810259" y="649480"/>
            <a:ext cx="6555347" cy="5546047"/>
          </a:xfrm>
        </p:spPr>
        <p:txBody>
          <a:bodyPr anchor="ctr">
            <a:normAutofit/>
          </a:bodyPr>
          <a:lstStyle/>
          <a:p>
            <a:r>
              <a:rPr lang="da-DK" sz="2000" b="0" i="0">
                <a:effectLst/>
                <a:latin typeface="Noto Sans" panose="020B0502040504020204" pitchFamily="34" charset="0"/>
              </a:rPr>
              <a:t>Det er vigtigt, at din indledning følger en </a:t>
            </a:r>
            <a:r>
              <a:rPr lang="da-DK" sz="2000" b="1" i="0">
                <a:effectLst/>
                <a:latin typeface="Noto Sans" panose="020B0502040504020204" pitchFamily="34" charset="0"/>
              </a:rPr>
              <a:t>tragtstruktur</a:t>
            </a:r>
            <a:r>
              <a:rPr lang="da-DK" sz="2000" b="0" i="0">
                <a:effectLst/>
                <a:latin typeface="Noto Sans" panose="020B0502040504020204" pitchFamily="34" charset="0"/>
              </a:rPr>
              <a:t> (fra generel til specifik) og afslutter med at spore læseren ind på tekstens fokus i form af et </a:t>
            </a:r>
            <a:r>
              <a:rPr lang="da-DK" sz="2000" b="1" i="0">
                <a:effectLst/>
                <a:latin typeface="Noto Sans" panose="020B0502040504020204" pitchFamily="34" charset="0"/>
              </a:rPr>
              <a:t>thesis statement</a:t>
            </a:r>
            <a:r>
              <a:rPr lang="da-DK" sz="2000" b="0" i="0">
                <a:effectLst/>
                <a:latin typeface="Noto Sans" panose="020B0502040504020204" pitchFamily="34" charset="0"/>
              </a:rPr>
              <a:t>.</a:t>
            </a:r>
          </a:p>
          <a:p>
            <a:pPr marL="0" indent="0">
              <a:buNone/>
            </a:pPr>
            <a:endParaRPr lang="da-DK" sz="2000"/>
          </a:p>
        </p:txBody>
      </p:sp>
    </p:spTree>
    <p:extLst>
      <p:ext uri="{BB962C8B-B14F-4D97-AF65-F5344CB8AC3E}">
        <p14:creationId xmlns:p14="http://schemas.microsoft.com/office/powerpoint/2010/main" val="1558840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B3AC9DB-CE15-D73F-2857-0C98EFB80E5D}"/>
              </a:ext>
            </a:extLst>
          </p:cNvPr>
          <p:cNvSpPr>
            <a:spLocks noGrp="1"/>
          </p:cNvSpPr>
          <p:nvPr>
            <p:ph type="title"/>
          </p:nvPr>
        </p:nvSpPr>
        <p:spPr>
          <a:xfrm>
            <a:off x="466722" y="586855"/>
            <a:ext cx="3201366" cy="3387497"/>
          </a:xfrm>
        </p:spPr>
        <p:txBody>
          <a:bodyPr anchor="b">
            <a:normAutofit/>
          </a:bodyPr>
          <a:lstStyle/>
          <a:p>
            <a:pPr algn="r"/>
            <a:r>
              <a:rPr lang="da-DK" sz="4000">
                <a:solidFill>
                  <a:srgbClr val="FFFFFF"/>
                </a:solidFill>
              </a:rPr>
              <a:t>Thesis statement</a:t>
            </a:r>
          </a:p>
        </p:txBody>
      </p:sp>
      <p:sp>
        <p:nvSpPr>
          <p:cNvPr id="3" name="Pladsholder til indhold 2">
            <a:extLst>
              <a:ext uri="{FF2B5EF4-FFF2-40B4-BE49-F238E27FC236}">
                <a16:creationId xmlns:a16="http://schemas.microsoft.com/office/drawing/2014/main" id="{267E256E-48D7-4329-8243-FF8FC2813DC3}"/>
              </a:ext>
            </a:extLst>
          </p:cNvPr>
          <p:cNvSpPr>
            <a:spLocks noGrp="1"/>
          </p:cNvSpPr>
          <p:nvPr>
            <p:ph idx="1"/>
          </p:nvPr>
        </p:nvSpPr>
        <p:spPr>
          <a:xfrm>
            <a:off x="4810259" y="649480"/>
            <a:ext cx="6555347" cy="5546047"/>
          </a:xfrm>
        </p:spPr>
        <p:txBody>
          <a:bodyPr anchor="ctr">
            <a:normAutofit/>
          </a:bodyPr>
          <a:lstStyle/>
          <a:p>
            <a:r>
              <a:rPr lang="da-DK" sz="2000" b="0" i="0">
                <a:effectLst/>
                <a:latin typeface="Noto Sans" panose="020B0502040504020204" pitchFamily="34" charset="0"/>
              </a:rPr>
              <a:t>Formålet med et thesis statement er at angive en vinkling på emnet, som du efterfølgende argumenterer for. Et thesis statement er en </a:t>
            </a:r>
            <a:r>
              <a:rPr lang="da-DK" sz="2000" b="1" i="0">
                <a:effectLst/>
                <a:latin typeface="Noto Sans" panose="020B0502040504020204" pitchFamily="34" charset="0"/>
              </a:rPr>
              <a:t>påstand eller et udsagn</a:t>
            </a:r>
            <a:r>
              <a:rPr lang="da-DK" sz="2000" b="0" i="0">
                <a:effectLst/>
                <a:latin typeface="Noto Sans" panose="020B0502040504020204" pitchFamily="34" charset="0"/>
              </a:rPr>
              <a:t>, som opsummerer din forståelse af tekstens emne/intention, og som læseren derfor forventer, at du behandler og begrunder i essayets afsnit.</a:t>
            </a:r>
          </a:p>
          <a:p>
            <a:endParaRPr lang="da-DK" sz="2000">
              <a:latin typeface="Noto Sans" panose="020B0502040504020204" pitchFamily="34" charset="0"/>
            </a:endParaRPr>
          </a:p>
          <a:p>
            <a:pPr marL="0" indent="0">
              <a:buNone/>
            </a:pPr>
            <a:endParaRPr lang="da-DK" sz="2000"/>
          </a:p>
        </p:txBody>
      </p:sp>
    </p:spTree>
    <p:extLst>
      <p:ext uri="{BB962C8B-B14F-4D97-AF65-F5344CB8AC3E}">
        <p14:creationId xmlns:p14="http://schemas.microsoft.com/office/powerpoint/2010/main" val="3040803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90B4A92-55EA-6B1C-8B3F-1699367FD4C3}"/>
              </a:ext>
            </a:extLst>
          </p:cNvPr>
          <p:cNvSpPr>
            <a:spLocks noGrp="1"/>
          </p:cNvSpPr>
          <p:nvPr>
            <p:ph type="title"/>
          </p:nvPr>
        </p:nvSpPr>
        <p:spPr>
          <a:xfrm>
            <a:off x="466722" y="586855"/>
            <a:ext cx="3201366" cy="3387497"/>
          </a:xfrm>
        </p:spPr>
        <p:txBody>
          <a:bodyPr anchor="b">
            <a:normAutofit/>
          </a:bodyPr>
          <a:lstStyle/>
          <a:p>
            <a:pPr algn="r"/>
            <a:r>
              <a:rPr lang="da-DK" sz="4000">
                <a:solidFill>
                  <a:srgbClr val="FFFFFF"/>
                </a:solidFill>
              </a:rPr>
              <a:t>Eksempel på thesis statement</a:t>
            </a:r>
          </a:p>
        </p:txBody>
      </p:sp>
      <p:sp>
        <p:nvSpPr>
          <p:cNvPr id="3" name="Pladsholder til indhold 2">
            <a:extLst>
              <a:ext uri="{FF2B5EF4-FFF2-40B4-BE49-F238E27FC236}">
                <a16:creationId xmlns:a16="http://schemas.microsoft.com/office/drawing/2014/main" id="{2FB7D668-0FC1-DD28-374C-F2D51D940C27}"/>
              </a:ext>
            </a:extLst>
          </p:cNvPr>
          <p:cNvSpPr>
            <a:spLocks noGrp="1"/>
          </p:cNvSpPr>
          <p:nvPr>
            <p:ph idx="1"/>
          </p:nvPr>
        </p:nvSpPr>
        <p:spPr>
          <a:xfrm>
            <a:off x="4810259" y="649480"/>
            <a:ext cx="6555347" cy="5546047"/>
          </a:xfrm>
        </p:spPr>
        <p:txBody>
          <a:bodyPr anchor="ctr">
            <a:normAutofit/>
          </a:bodyPr>
          <a:lstStyle/>
          <a:p>
            <a:pPr marL="0" indent="0">
              <a:buNone/>
            </a:pPr>
            <a:r>
              <a:rPr lang="en-US" sz="2000" b="0" i="0" dirty="0">
                <a:effectLst/>
                <a:latin typeface="Noto Sans" panose="020B0502040504020204" pitchFamily="34" charset="0"/>
              </a:rPr>
              <a:t>Eksempel på thesis statement:</a:t>
            </a:r>
          </a:p>
          <a:p>
            <a:pPr marL="0" indent="0">
              <a:buNone/>
            </a:pPr>
            <a:r>
              <a:rPr lang="en-US" sz="2000" b="0" i="0" dirty="0">
                <a:effectLst/>
                <a:latin typeface="Noto Sans" panose="020B0502040504020204" pitchFamily="34" charset="0"/>
              </a:rPr>
              <a:t>Companies (like the Walt Disney company) need to carefully consider how to achieve a balance between creating a profit and  displaying wokeness.</a:t>
            </a:r>
            <a:endParaRPr lang="da-DK" sz="2000" dirty="0"/>
          </a:p>
        </p:txBody>
      </p:sp>
    </p:spTree>
    <p:extLst>
      <p:ext uri="{BB962C8B-B14F-4D97-AF65-F5344CB8AC3E}">
        <p14:creationId xmlns:p14="http://schemas.microsoft.com/office/powerpoint/2010/main" val="3240814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79D9DB3-A012-73D5-AAFA-54F7ABD0CAED}"/>
              </a:ext>
            </a:extLst>
          </p:cNvPr>
          <p:cNvSpPr>
            <a:spLocks noGrp="1"/>
          </p:cNvSpPr>
          <p:nvPr>
            <p:ph type="title"/>
          </p:nvPr>
        </p:nvSpPr>
        <p:spPr>
          <a:xfrm>
            <a:off x="466722" y="586855"/>
            <a:ext cx="3201366" cy="3387497"/>
          </a:xfrm>
        </p:spPr>
        <p:txBody>
          <a:bodyPr anchor="b">
            <a:normAutofit/>
          </a:bodyPr>
          <a:lstStyle/>
          <a:p>
            <a:pPr algn="r"/>
            <a:r>
              <a:rPr lang="da-DK" sz="4000">
                <a:solidFill>
                  <a:srgbClr val="FFFFFF"/>
                </a:solidFill>
              </a:rPr>
              <a:t>Essayets krop</a:t>
            </a:r>
          </a:p>
        </p:txBody>
      </p:sp>
      <p:sp>
        <p:nvSpPr>
          <p:cNvPr id="3" name="Pladsholder til indhold 2">
            <a:extLst>
              <a:ext uri="{FF2B5EF4-FFF2-40B4-BE49-F238E27FC236}">
                <a16:creationId xmlns:a16="http://schemas.microsoft.com/office/drawing/2014/main" id="{015B535D-D7F7-231C-F2C4-FC0FDF314A06}"/>
              </a:ext>
            </a:extLst>
          </p:cNvPr>
          <p:cNvSpPr>
            <a:spLocks noGrp="1"/>
          </p:cNvSpPr>
          <p:nvPr>
            <p:ph idx="1"/>
          </p:nvPr>
        </p:nvSpPr>
        <p:spPr>
          <a:xfrm>
            <a:off x="4810259" y="649480"/>
            <a:ext cx="6555347" cy="5546047"/>
          </a:xfrm>
        </p:spPr>
        <p:txBody>
          <a:bodyPr anchor="ctr">
            <a:normAutofit/>
          </a:bodyPr>
          <a:lstStyle/>
          <a:p>
            <a:pPr marL="0" indent="0">
              <a:buNone/>
            </a:pPr>
            <a:r>
              <a:rPr lang="da-DK" sz="2000" b="0" i="0">
                <a:effectLst/>
                <a:latin typeface="Noto Sans" panose="020B0502040504020204" pitchFamily="34" charset="0"/>
              </a:rPr>
              <a:t>Essayets krop består af et antal afsnit, typisk 3-5, som uddyber dine fokuspunkter eller dit thesis statement fra indledningen på forskellig vis.</a:t>
            </a:r>
          </a:p>
          <a:p>
            <a:pPr marL="0" indent="0">
              <a:buNone/>
            </a:pPr>
            <a:endParaRPr lang="da-DK" sz="2000" b="0" i="0">
              <a:effectLst/>
              <a:latin typeface="Noto Sans" panose="020B0502040504020204" pitchFamily="34" charset="0"/>
            </a:endParaRPr>
          </a:p>
          <a:p>
            <a:pPr marL="0" indent="0">
              <a:buNone/>
            </a:pPr>
            <a:r>
              <a:rPr lang="da-DK" sz="2000" b="0" i="0">
                <a:effectLst/>
                <a:latin typeface="Noto Sans" panose="020B0502040504020204" pitchFamily="34" charset="0"/>
              </a:rPr>
              <a:t> Hvert afsnit behandler et emne. Det begynder med en </a:t>
            </a:r>
            <a:r>
              <a:rPr lang="da-DK" sz="2000" b="0" i="1">
                <a:effectLst/>
                <a:latin typeface="Noto Sans" panose="020B0502040504020204" pitchFamily="34" charset="0"/>
              </a:rPr>
              <a:t>topic sentence</a:t>
            </a:r>
            <a:r>
              <a:rPr lang="da-DK" sz="2000" b="0" i="0">
                <a:effectLst/>
                <a:latin typeface="Noto Sans" panose="020B0502040504020204" pitchFamily="34" charset="0"/>
              </a:rPr>
              <a:t>, som angiver afsnittets pointe eller påstand, og efterfølges af eksempler og en forklaring.</a:t>
            </a:r>
            <a:endParaRPr lang="da-DK" sz="2000"/>
          </a:p>
        </p:txBody>
      </p:sp>
    </p:spTree>
    <p:extLst>
      <p:ext uri="{BB962C8B-B14F-4D97-AF65-F5344CB8AC3E}">
        <p14:creationId xmlns:p14="http://schemas.microsoft.com/office/powerpoint/2010/main" val="3399588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0EEA67D-409B-30AE-6A0F-D5BDAEF87363}"/>
              </a:ext>
            </a:extLst>
          </p:cNvPr>
          <p:cNvSpPr>
            <a:spLocks noGrp="1"/>
          </p:cNvSpPr>
          <p:nvPr>
            <p:ph type="title"/>
          </p:nvPr>
        </p:nvSpPr>
        <p:spPr>
          <a:xfrm>
            <a:off x="793662" y="386930"/>
            <a:ext cx="10066122" cy="1298448"/>
          </a:xfrm>
        </p:spPr>
        <p:txBody>
          <a:bodyPr vert="horz" lIns="91440" tIns="45720" rIns="91440" bIns="45720" rtlCol="0" anchor="b">
            <a:normAutofit/>
          </a:bodyPr>
          <a:lstStyle/>
          <a:p>
            <a:r>
              <a:rPr lang="en-US" sz="4800" kern="1200">
                <a:solidFill>
                  <a:schemeClr val="tx1"/>
                </a:solidFill>
                <a:latin typeface="+mj-lt"/>
                <a:ea typeface="+mj-ea"/>
                <a:cs typeface="+mj-cs"/>
              </a:rPr>
              <a:t>Pee structure </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
            <a:extLst>
              <a:ext uri="{FF2B5EF4-FFF2-40B4-BE49-F238E27FC236}">
                <a16:creationId xmlns:a16="http://schemas.microsoft.com/office/drawing/2014/main" id="{60DFD6A0-103F-D1E5-926B-32D40263D251}"/>
              </a:ext>
            </a:extLst>
          </p:cNvPr>
          <p:cNvSpPr>
            <a:spLocks noChangeArrowheads="1"/>
          </p:cNvSpPr>
          <p:nvPr/>
        </p:nvSpPr>
        <p:spPr bwMode="auto">
          <a:xfrm>
            <a:off x="793661" y="2599509"/>
            <a:ext cx="4530898" cy="36394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28600" eaLnBrk="1" fontAlgn="base" hangingPunct="1">
              <a:lnSpc>
                <a:spcPct val="90000"/>
              </a:lnSpc>
              <a:spcBef>
                <a:spcPct val="0"/>
              </a:spcBef>
              <a:spcAft>
                <a:spcPts val="600"/>
              </a:spcAft>
              <a:buClrTx/>
              <a:buSzTx/>
              <a:buFont typeface="Arial" panose="020B0604020202020204" pitchFamily="34" charset="0"/>
              <a:buChar char="•"/>
              <a:tabLst/>
            </a:pPr>
            <a:r>
              <a:rPr kumimoji="0" lang="en-US" altLang="da-DK" sz="2000" b="1" i="0" u="none" strike="noStrike" cap="none" normalizeH="0" baseline="0">
                <a:ln>
                  <a:noFill/>
                </a:ln>
                <a:effectLst/>
                <a:latin typeface="+mn-lt"/>
              </a:rPr>
              <a:t>Eksempel på PEE-struktur</a:t>
            </a:r>
          </a:p>
          <a:p>
            <a:pPr marL="0" marR="0" lvl="0" indent="-228600" eaLnBrk="1" fontAlgn="base" hangingPunct="1">
              <a:lnSpc>
                <a:spcPct val="90000"/>
              </a:lnSpc>
              <a:spcBef>
                <a:spcPct val="0"/>
              </a:spcBef>
              <a:spcAft>
                <a:spcPts val="600"/>
              </a:spcAft>
              <a:buClrTx/>
              <a:buSzTx/>
              <a:buFont typeface="Arial" panose="020B0604020202020204" pitchFamily="34" charset="0"/>
              <a:buChar char="•"/>
              <a:tabLst/>
            </a:pPr>
            <a:endParaRPr kumimoji="0" lang="en-US" altLang="da-DK" sz="2000" b="0" i="0" u="none" strike="noStrike" cap="none" normalizeH="0" baseline="0">
              <a:ln>
                <a:noFill/>
              </a:ln>
              <a:effectLst/>
              <a:latin typeface="+mn-lt"/>
            </a:endParaRPr>
          </a:p>
        </p:txBody>
      </p:sp>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Pladsholder til indhold 3">
            <a:extLst>
              <a:ext uri="{FF2B5EF4-FFF2-40B4-BE49-F238E27FC236}">
                <a16:creationId xmlns:a16="http://schemas.microsoft.com/office/drawing/2014/main" id="{1ABA36AD-B0D6-0BC6-0775-E18EB2FE8F9F}"/>
              </a:ext>
            </a:extLst>
          </p:cNvPr>
          <p:cNvGraphicFramePr>
            <a:graphicFrameLocks noGrp="1"/>
          </p:cNvGraphicFramePr>
          <p:nvPr>
            <p:ph idx="1"/>
            <p:extLst>
              <p:ext uri="{D42A27DB-BD31-4B8C-83A1-F6EECF244321}">
                <p14:modId xmlns:p14="http://schemas.microsoft.com/office/powerpoint/2010/main" val="1721273266"/>
              </p:ext>
            </p:extLst>
          </p:nvPr>
        </p:nvGraphicFramePr>
        <p:xfrm>
          <a:off x="5993312" y="2484255"/>
          <a:ext cx="4986717" cy="3714245"/>
        </p:xfrm>
        <a:graphic>
          <a:graphicData uri="http://schemas.openxmlformats.org/drawingml/2006/table">
            <a:tbl>
              <a:tblPr>
                <a:tableStyleId>{69012ECD-51FC-41F1-AA8D-1B2483CD663E}</a:tableStyleId>
              </a:tblPr>
              <a:tblGrid>
                <a:gridCol w="1326516">
                  <a:extLst>
                    <a:ext uri="{9D8B030D-6E8A-4147-A177-3AD203B41FA5}">
                      <a16:colId xmlns:a16="http://schemas.microsoft.com/office/drawing/2014/main" val="3412900901"/>
                    </a:ext>
                  </a:extLst>
                </a:gridCol>
                <a:gridCol w="3660201">
                  <a:extLst>
                    <a:ext uri="{9D8B030D-6E8A-4147-A177-3AD203B41FA5}">
                      <a16:colId xmlns:a16="http://schemas.microsoft.com/office/drawing/2014/main" val="879745012"/>
                    </a:ext>
                  </a:extLst>
                </a:gridCol>
              </a:tblGrid>
              <a:tr h="836107">
                <a:tc>
                  <a:txBody>
                    <a:bodyPr/>
                    <a:lstStyle/>
                    <a:p>
                      <a:pPr algn="l" fontAlgn="t"/>
                      <a:r>
                        <a:rPr lang="da-DK" sz="1600">
                          <a:effectLst/>
                        </a:rPr>
                        <a:t>Point</a:t>
                      </a:r>
                    </a:p>
                  </a:txBody>
                  <a:tcPr marL="80395" marR="80395" marT="40197" marB="40197"/>
                </a:tc>
                <a:tc>
                  <a:txBody>
                    <a:bodyPr/>
                    <a:lstStyle/>
                    <a:p>
                      <a:pPr algn="l" fontAlgn="t"/>
                      <a:r>
                        <a:rPr lang="en-US" sz="1600">
                          <a:effectLst/>
                        </a:rPr>
                        <a:t>One of the most important things about CSR is that the customers are drawn by it.</a:t>
                      </a:r>
                    </a:p>
                  </a:txBody>
                  <a:tcPr marL="80395" marR="80395" marT="40197" marB="40197"/>
                </a:tc>
                <a:extLst>
                  <a:ext uri="{0D108BD9-81ED-4DB2-BD59-A6C34878D82A}">
                    <a16:rowId xmlns:a16="http://schemas.microsoft.com/office/drawing/2014/main" val="2081025209"/>
                  </a:ext>
                </a:extLst>
              </a:tr>
              <a:tr h="1318477">
                <a:tc>
                  <a:txBody>
                    <a:bodyPr/>
                    <a:lstStyle/>
                    <a:p>
                      <a:pPr algn="l" fontAlgn="t"/>
                      <a:r>
                        <a:rPr lang="da-DK" sz="1600">
                          <a:effectLst/>
                        </a:rPr>
                        <a:t>Example</a:t>
                      </a:r>
                    </a:p>
                  </a:txBody>
                  <a:tcPr marL="80395" marR="80395" marT="40197" marB="40197"/>
                </a:tc>
                <a:tc>
                  <a:txBody>
                    <a:bodyPr/>
                    <a:lstStyle/>
                    <a:p>
                      <a:pPr algn="l" fontAlgn="t"/>
                      <a:r>
                        <a:rPr lang="en-US" sz="1600">
                          <a:effectLst/>
                        </a:rPr>
                        <a:t>In the survey, 87% of the Americans said that they would purchase a product if the company cared about an issue that is also important to the customer</a:t>
                      </a:r>
                      <a:r>
                        <a:rPr lang="en-US" sz="1600" baseline="30000">
                          <a:effectLst/>
                        </a:rPr>
                        <a:t>1</a:t>
                      </a:r>
                      <a:endParaRPr lang="en-US" sz="1600">
                        <a:effectLst/>
                      </a:endParaRPr>
                    </a:p>
                  </a:txBody>
                  <a:tcPr marL="80395" marR="80395" marT="40197" marB="40197"/>
                </a:tc>
                <a:extLst>
                  <a:ext uri="{0D108BD9-81ED-4DB2-BD59-A6C34878D82A}">
                    <a16:rowId xmlns:a16="http://schemas.microsoft.com/office/drawing/2014/main" val="90095258"/>
                  </a:ext>
                </a:extLst>
              </a:tr>
              <a:tr h="1559661">
                <a:tc>
                  <a:txBody>
                    <a:bodyPr/>
                    <a:lstStyle/>
                    <a:p>
                      <a:pPr algn="l" fontAlgn="t"/>
                      <a:r>
                        <a:rPr lang="da-DK" sz="1600">
                          <a:effectLst/>
                        </a:rPr>
                        <a:t>Explanation</a:t>
                      </a:r>
                    </a:p>
                  </a:txBody>
                  <a:tcPr marL="80395" marR="80395" marT="40197" marB="40197"/>
                </a:tc>
                <a:tc>
                  <a:txBody>
                    <a:bodyPr/>
                    <a:lstStyle/>
                    <a:p>
                      <a:pPr algn="l" fontAlgn="t"/>
                      <a:r>
                        <a:rPr lang="en-US" sz="1600">
                          <a:effectLst/>
                        </a:rPr>
                        <a:t>This means that the companies have to care about CSR to keep their customers, but they also need CSR to grow.</a:t>
                      </a:r>
                    </a:p>
                    <a:p>
                      <a:pPr algn="l" fontAlgn="t"/>
                      <a:r>
                        <a:rPr lang="en-US" sz="1600" baseline="30000">
                          <a:effectLst/>
                        </a:rPr>
                        <a:t>1</a:t>
                      </a:r>
                      <a:r>
                        <a:rPr lang="en-US" sz="1600">
                          <a:effectLst/>
                        </a:rPr>
                        <a:t> "Brands &amp; Social Activism: What Do You Stand Up For?"</a:t>
                      </a:r>
                      <a:endParaRPr lang="en-US" sz="1600">
                        <a:effectLst/>
                        <a:latin typeface="var(--font-content)"/>
                      </a:endParaRPr>
                    </a:p>
                  </a:txBody>
                  <a:tcPr marL="80395" marR="80395" marT="40197" marB="40197"/>
                </a:tc>
                <a:extLst>
                  <a:ext uri="{0D108BD9-81ED-4DB2-BD59-A6C34878D82A}">
                    <a16:rowId xmlns:a16="http://schemas.microsoft.com/office/drawing/2014/main" val="1962668197"/>
                  </a:ext>
                </a:extLst>
              </a:tr>
            </a:tbl>
          </a:graphicData>
        </a:graphic>
      </p:graphicFrame>
    </p:spTree>
    <p:extLst>
      <p:ext uri="{BB962C8B-B14F-4D97-AF65-F5344CB8AC3E}">
        <p14:creationId xmlns:p14="http://schemas.microsoft.com/office/powerpoint/2010/main" val="106232636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543</TotalTime>
  <Words>670</Words>
  <Application>Microsoft Office PowerPoint</Application>
  <PresentationFormat>Widescreen</PresentationFormat>
  <Paragraphs>61</Paragraphs>
  <Slides>15</Slides>
  <Notes>0</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15</vt:i4>
      </vt:variant>
    </vt:vector>
  </HeadingPairs>
  <TitlesOfParts>
    <vt:vector size="21" baseType="lpstr">
      <vt:lpstr>Aptos</vt:lpstr>
      <vt:lpstr>Aptos Display</vt:lpstr>
      <vt:lpstr>Arial</vt:lpstr>
      <vt:lpstr>Noto Sans</vt:lpstr>
      <vt:lpstr>var(--font-content)</vt:lpstr>
      <vt:lpstr>Office-tema</vt:lpstr>
      <vt:lpstr>Argumentative  essay</vt:lpstr>
      <vt:lpstr>Three new concepts</vt:lpstr>
      <vt:lpstr>PowerPoint-præsentation</vt:lpstr>
      <vt:lpstr>Indledning</vt:lpstr>
      <vt:lpstr>Indledning</vt:lpstr>
      <vt:lpstr>Thesis statement</vt:lpstr>
      <vt:lpstr>Eksempel på thesis statement</vt:lpstr>
      <vt:lpstr>Essayets krop</vt:lpstr>
      <vt:lpstr>Pee structure </vt:lpstr>
      <vt:lpstr>Eksempel på opbygning af essay</vt:lpstr>
      <vt:lpstr>Opbygning af jeres opgave</vt:lpstr>
      <vt:lpstr>Konklusion</vt:lpstr>
      <vt:lpstr>Min Læring om essayet</vt:lpstr>
      <vt:lpstr>Opgave </vt:lpstr>
      <vt:lpstr>Nyttige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Seis Flyvholm (MASF - Underviser - U/NORD)</dc:creator>
  <cp:lastModifiedBy>Maria Seis Flyvholm (MASF - Underviser - U/NORD)</cp:lastModifiedBy>
  <cp:revision>7</cp:revision>
  <dcterms:created xsi:type="dcterms:W3CDTF">2024-12-16T14:00:10Z</dcterms:created>
  <dcterms:modified xsi:type="dcterms:W3CDTF">2025-08-04T10:01:37Z</dcterms:modified>
</cp:coreProperties>
</file>