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1" r:id="rId8"/>
    <p:sldId id="262" r:id="rId9"/>
    <p:sldId id="263" r:id="rId10"/>
    <p:sldId id="265" r:id="rId11"/>
    <p:sldId id="266" r:id="rId1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yst layout 3 - Markering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1" d="100"/>
          <a:sy n="71" d="100"/>
        </p:scale>
        <p:origin x="4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E1FB89-4584-4180-A747-2C08D1CAAA4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455F0A4C-49A5-410D-B1D6-2514A9EC0E0D}">
      <dgm:prSet/>
      <dgm:spPr/>
      <dgm:t>
        <a:bodyPr/>
        <a:lstStyle/>
        <a:p>
          <a:r>
            <a:rPr lang="en-US"/>
            <a:t>retoriske spørgsmål (</a:t>
          </a:r>
          <a:r>
            <a:rPr lang="en-US" i="1"/>
            <a:t>Don't we all know the feeling of dissatisfaction over the negative impact of the clothing industry on the environment? Of course we do!)</a:t>
          </a:r>
          <a:endParaRPr lang="en-US"/>
        </a:p>
      </dgm:t>
    </dgm:pt>
    <dgm:pt modelId="{A8260399-98F5-446D-ABAF-A1A1B7CDC83B}" type="parTrans" cxnId="{010D010A-94E8-4228-94E0-512BCBCA472A}">
      <dgm:prSet/>
      <dgm:spPr/>
      <dgm:t>
        <a:bodyPr/>
        <a:lstStyle/>
        <a:p>
          <a:endParaRPr lang="en-US"/>
        </a:p>
      </dgm:t>
    </dgm:pt>
    <dgm:pt modelId="{3C69E486-D585-41C0-8615-BDF7B8AA2DEC}" type="sibTrans" cxnId="{010D010A-94E8-4228-94E0-512BCBCA472A}">
      <dgm:prSet/>
      <dgm:spPr/>
      <dgm:t>
        <a:bodyPr/>
        <a:lstStyle/>
        <a:p>
          <a:endParaRPr lang="en-US"/>
        </a:p>
      </dgm:t>
    </dgm:pt>
    <dgm:pt modelId="{1674A224-2F9B-4AD2-AF2D-D937A4956886}">
      <dgm:prSet/>
      <dgm:spPr/>
      <dgm:t>
        <a:bodyPr/>
        <a:lstStyle/>
        <a:p>
          <a:r>
            <a:rPr lang="en-US" i="1" dirty="0" err="1"/>
            <a:t>Gentagelser</a:t>
          </a:r>
          <a:r>
            <a:rPr lang="en-US" i="1" dirty="0"/>
            <a:t>  I have a dream that, I have dream that…( Anaphora in Martin Luther King’s speech)</a:t>
          </a:r>
          <a:endParaRPr lang="en-US" dirty="0"/>
        </a:p>
      </dgm:t>
    </dgm:pt>
    <dgm:pt modelId="{E5521E83-BE05-4496-9930-716822CE97F0}" type="parTrans" cxnId="{102E7477-0949-4983-952C-ECD394210834}">
      <dgm:prSet/>
      <dgm:spPr/>
      <dgm:t>
        <a:bodyPr/>
        <a:lstStyle/>
        <a:p>
          <a:endParaRPr lang="en-US"/>
        </a:p>
      </dgm:t>
    </dgm:pt>
    <dgm:pt modelId="{E3FA59A4-BF4C-403C-9A53-008949B6E5CC}" type="sibTrans" cxnId="{102E7477-0949-4983-952C-ECD394210834}">
      <dgm:prSet/>
      <dgm:spPr/>
      <dgm:t>
        <a:bodyPr/>
        <a:lstStyle/>
        <a:p>
          <a:endParaRPr lang="en-US"/>
        </a:p>
      </dgm:t>
    </dgm:pt>
    <dgm:pt modelId="{5A2FFC0E-4A5C-4E7E-A941-68676ADDA2F8}">
      <dgm:prSet/>
      <dgm:spPr/>
      <dgm:t>
        <a:bodyPr/>
        <a:lstStyle/>
        <a:p>
          <a:r>
            <a:rPr lang="en-US" i="1"/>
            <a:t>Kontraster </a:t>
          </a:r>
          <a:r>
            <a:rPr lang="en-US"/>
            <a:t>(</a:t>
          </a:r>
          <a:r>
            <a:rPr lang="en-US" i="1"/>
            <a:t>This is not a good argument; it is in fact a horrible one!</a:t>
          </a:r>
          <a:r>
            <a:rPr lang="en-US"/>
            <a:t>).</a:t>
          </a:r>
        </a:p>
      </dgm:t>
    </dgm:pt>
    <dgm:pt modelId="{950FEFD7-97D8-4AD3-916B-741F0E2AA008}" type="parTrans" cxnId="{D588A304-CD0F-42B1-967E-52715308A68C}">
      <dgm:prSet/>
      <dgm:spPr/>
      <dgm:t>
        <a:bodyPr/>
        <a:lstStyle/>
        <a:p>
          <a:endParaRPr lang="en-US"/>
        </a:p>
      </dgm:t>
    </dgm:pt>
    <dgm:pt modelId="{C4CB8365-2D2F-460C-8339-97FAE7E4CFC7}" type="sibTrans" cxnId="{D588A304-CD0F-42B1-967E-52715308A68C}">
      <dgm:prSet/>
      <dgm:spPr/>
      <dgm:t>
        <a:bodyPr/>
        <a:lstStyle/>
        <a:p>
          <a:endParaRPr lang="en-US"/>
        </a:p>
      </dgm:t>
    </dgm:pt>
    <dgm:pt modelId="{408DFD91-41F0-40D3-BF84-C57DCC8C500D}" type="pres">
      <dgm:prSet presAssocID="{F2E1FB89-4584-4180-A747-2C08D1CAAA49}" presName="linear" presStyleCnt="0">
        <dgm:presLayoutVars>
          <dgm:animLvl val="lvl"/>
          <dgm:resizeHandles val="exact"/>
        </dgm:presLayoutVars>
      </dgm:prSet>
      <dgm:spPr/>
    </dgm:pt>
    <dgm:pt modelId="{B1684569-E774-4F3E-91E5-37C14B07C84F}" type="pres">
      <dgm:prSet presAssocID="{455F0A4C-49A5-410D-B1D6-2514A9EC0E0D}" presName="parentText" presStyleLbl="node1" presStyleIdx="0" presStyleCnt="3">
        <dgm:presLayoutVars>
          <dgm:chMax val="0"/>
          <dgm:bulletEnabled val="1"/>
        </dgm:presLayoutVars>
      </dgm:prSet>
      <dgm:spPr/>
    </dgm:pt>
    <dgm:pt modelId="{06D9570B-9B0D-4E13-A98E-D25E2B2F075C}" type="pres">
      <dgm:prSet presAssocID="{3C69E486-D585-41C0-8615-BDF7B8AA2DEC}" presName="spacer" presStyleCnt="0"/>
      <dgm:spPr/>
    </dgm:pt>
    <dgm:pt modelId="{C53C75AB-76FB-4FB7-A597-E92B9318774C}" type="pres">
      <dgm:prSet presAssocID="{1674A224-2F9B-4AD2-AF2D-D937A4956886}" presName="parentText" presStyleLbl="node1" presStyleIdx="1" presStyleCnt="3">
        <dgm:presLayoutVars>
          <dgm:chMax val="0"/>
          <dgm:bulletEnabled val="1"/>
        </dgm:presLayoutVars>
      </dgm:prSet>
      <dgm:spPr/>
    </dgm:pt>
    <dgm:pt modelId="{0813522B-FE63-436D-97AD-7A131E3FF46E}" type="pres">
      <dgm:prSet presAssocID="{E3FA59A4-BF4C-403C-9A53-008949B6E5CC}" presName="spacer" presStyleCnt="0"/>
      <dgm:spPr/>
    </dgm:pt>
    <dgm:pt modelId="{4961C4A6-45A4-4418-B0F6-58E3C3BF838C}" type="pres">
      <dgm:prSet presAssocID="{5A2FFC0E-4A5C-4E7E-A941-68676ADDA2F8}" presName="parentText" presStyleLbl="node1" presStyleIdx="2" presStyleCnt="3">
        <dgm:presLayoutVars>
          <dgm:chMax val="0"/>
          <dgm:bulletEnabled val="1"/>
        </dgm:presLayoutVars>
      </dgm:prSet>
      <dgm:spPr/>
    </dgm:pt>
  </dgm:ptLst>
  <dgm:cxnLst>
    <dgm:cxn modelId="{D588A304-CD0F-42B1-967E-52715308A68C}" srcId="{F2E1FB89-4584-4180-A747-2C08D1CAAA49}" destId="{5A2FFC0E-4A5C-4E7E-A941-68676ADDA2F8}" srcOrd="2" destOrd="0" parTransId="{950FEFD7-97D8-4AD3-916B-741F0E2AA008}" sibTransId="{C4CB8365-2D2F-460C-8339-97FAE7E4CFC7}"/>
    <dgm:cxn modelId="{010D010A-94E8-4228-94E0-512BCBCA472A}" srcId="{F2E1FB89-4584-4180-A747-2C08D1CAAA49}" destId="{455F0A4C-49A5-410D-B1D6-2514A9EC0E0D}" srcOrd="0" destOrd="0" parTransId="{A8260399-98F5-446D-ABAF-A1A1B7CDC83B}" sibTransId="{3C69E486-D585-41C0-8615-BDF7B8AA2DEC}"/>
    <dgm:cxn modelId="{932ABE0C-5EDE-4312-93A1-C4A97EBD6EDA}" type="presOf" srcId="{1674A224-2F9B-4AD2-AF2D-D937A4956886}" destId="{C53C75AB-76FB-4FB7-A597-E92B9318774C}" srcOrd="0" destOrd="0" presId="urn:microsoft.com/office/officeart/2005/8/layout/vList2"/>
    <dgm:cxn modelId="{9958B86C-381B-4C0F-BEA5-5C50A17C4772}" type="presOf" srcId="{F2E1FB89-4584-4180-A747-2C08D1CAAA49}" destId="{408DFD91-41F0-40D3-BF84-C57DCC8C500D}" srcOrd="0" destOrd="0" presId="urn:microsoft.com/office/officeart/2005/8/layout/vList2"/>
    <dgm:cxn modelId="{102E7477-0949-4983-952C-ECD394210834}" srcId="{F2E1FB89-4584-4180-A747-2C08D1CAAA49}" destId="{1674A224-2F9B-4AD2-AF2D-D937A4956886}" srcOrd="1" destOrd="0" parTransId="{E5521E83-BE05-4496-9930-716822CE97F0}" sibTransId="{E3FA59A4-BF4C-403C-9A53-008949B6E5CC}"/>
    <dgm:cxn modelId="{5D40A88E-56DA-40DD-852F-F685E424B213}" type="presOf" srcId="{455F0A4C-49A5-410D-B1D6-2514A9EC0E0D}" destId="{B1684569-E774-4F3E-91E5-37C14B07C84F}" srcOrd="0" destOrd="0" presId="urn:microsoft.com/office/officeart/2005/8/layout/vList2"/>
    <dgm:cxn modelId="{71F0FCCA-7389-4433-85EC-45A275719834}" type="presOf" srcId="{5A2FFC0E-4A5C-4E7E-A941-68676ADDA2F8}" destId="{4961C4A6-45A4-4418-B0F6-58E3C3BF838C}" srcOrd="0" destOrd="0" presId="urn:microsoft.com/office/officeart/2005/8/layout/vList2"/>
    <dgm:cxn modelId="{F7F1A1F9-6701-43F7-9F8B-526B4AEBF19B}" type="presParOf" srcId="{408DFD91-41F0-40D3-BF84-C57DCC8C500D}" destId="{B1684569-E774-4F3E-91E5-37C14B07C84F}" srcOrd="0" destOrd="0" presId="urn:microsoft.com/office/officeart/2005/8/layout/vList2"/>
    <dgm:cxn modelId="{05A647A9-D71D-4DED-B22B-EB103BFCD0E8}" type="presParOf" srcId="{408DFD91-41F0-40D3-BF84-C57DCC8C500D}" destId="{06D9570B-9B0D-4E13-A98E-D25E2B2F075C}" srcOrd="1" destOrd="0" presId="urn:microsoft.com/office/officeart/2005/8/layout/vList2"/>
    <dgm:cxn modelId="{3B91EEBD-D19A-4C0B-8B39-5D36F2448EE2}" type="presParOf" srcId="{408DFD91-41F0-40D3-BF84-C57DCC8C500D}" destId="{C53C75AB-76FB-4FB7-A597-E92B9318774C}" srcOrd="2" destOrd="0" presId="urn:microsoft.com/office/officeart/2005/8/layout/vList2"/>
    <dgm:cxn modelId="{BDF4E55D-4B8B-427C-B4E3-A5A1CAB9E216}" type="presParOf" srcId="{408DFD91-41F0-40D3-BF84-C57DCC8C500D}" destId="{0813522B-FE63-436D-97AD-7A131E3FF46E}" srcOrd="3" destOrd="0" presId="urn:microsoft.com/office/officeart/2005/8/layout/vList2"/>
    <dgm:cxn modelId="{AB5D77FB-9B40-4B07-8A7C-FA0D76294B6E}" type="presParOf" srcId="{408DFD91-41F0-40D3-BF84-C57DCC8C500D}" destId="{4961C4A6-45A4-4418-B0F6-58E3C3BF838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84569-E774-4F3E-91E5-37C14B07C84F}">
      <dsp:nvSpPr>
        <dsp:cNvPr id="0" name=""/>
        <dsp:cNvSpPr/>
      </dsp:nvSpPr>
      <dsp:spPr>
        <a:xfrm>
          <a:off x="0" y="88520"/>
          <a:ext cx="6666833" cy="17128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retoriske spørgsmål (</a:t>
          </a:r>
          <a:r>
            <a:rPr lang="en-US" sz="2400" i="1" kern="1200"/>
            <a:t>Don't we all know the feeling of dissatisfaction over the negative impact of the clothing industry on the environment? Of course we do!)</a:t>
          </a:r>
          <a:endParaRPr lang="en-US" sz="2400" kern="1200"/>
        </a:p>
      </dsp:txBody>
      <dsp:txXfrm>
        <a:off x="83616" y="172136"/>
        <a:ext cx="6499601" cy="1545648"/>
      </dsp:txXfrm>
    </dsp:sp>
    <dsp:sp modelId="{C53C75AB-76FB-4FB7-A597-E92B9318774C}">
      <dsp:nvSpPr>
        <dsp:cNvPr id="0" name=""/>
        <dsp:cNvSpPr/>
      </dsp:nvSpPr>
      <dsp:spPr>
        <a:xfrm>
          <a:off x="0" y="1870520"/>
          <a:ext cx="6666833" cy="171288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err="1"/>
            <a:t>Gentagelser</a:t>
          </a:r>
          <a:r>
            <a:rPr lang="en-US" sz="2400" i="1" kern="1200" dirty="0"/>
            <a:t>  I have a dream that, I have dream that…( Anaphora in Martin Luther King’s speech)</a:t>
          </a:r>
          <a:endParaRPr lang="en-US" sz="2400" kern="1200" dirty="0"/>
        </a:p>
      </dsp:txBody>
      <dsp:txXfrm>
        <a:off x="83616" y="1954136"/>
        <a:ext cx="6499601" cy="1545648"/>
      </dsp:txXfrm>
    </dsp:sp>
    <dsp:sp modelId="{4961C4A6-45A4-4418-B0F6-58E3C3BF838C}">
      <dsp:nvSpPr>
        <dsp:cNvPr id="0" name=""/>
        <dsp:cNvSpPr/>
      </dsp:nvSpPr>
      <dsp:spPr>
        <a:xfrm>
          <a:off x="0" y="3652520"/>
          <a:ext cx="6666833" cy="171288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a:t>Kontraster </a:t>
          </a:r>
          <a:r>
            <a:rPr lang="en-US" sz="2400" kern="1200"/>
            <a:t>(</a:t>
          </a:r>
          <a:r>
            <a:rPr lang="en-US" sz="2400" i="1" kern="1200"/>
            <a:t>This is not a good argument; it is in fact a horrible one!</a:t>
          </a:r>
          <a:r>
            <a:rPr lang="en-US" sz="2400" kern="1200"/>
            <a:t>).</a:t>
          </a:r>
        </a:p>
      </dsp:txBody>
      <dsp:txXfrm>
        <a:off x="83616" y="3736136"/>
        <a:ext cx="6499601" cy="15456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5A506-2849-5A39-C095-B9C46AC39F2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DEBCA537-59D8-C856-3CD2-4936F5983B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A4D74B8-BDC1-AC03-AF3F-2E62254A853A}"/>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5" name="Pladsholder til sidefod 4">
            <a:extLst>
              <a:ext uri="{FF2B5EF4-FFF2-40B4-BE49-F238E27FC236}">
                <a16:creationId xmlns:a16="http://schemas.microsoft.com/office/drawing/2014/main" id="{4B55C0CF-7531-6D96-1EFF-42D965BA4FC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5837E5F-0A08-AE25-B54A-62BDB9FE5FFE}"/>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23986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986E73-09F2-D99F-0BFF-D2EEEDA28FAE}"/>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02122035-C71D-DED2-E7EC-A5EAB963F9B5}"/>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825669F-D647-5F4C-8AF8-49081CE4D3A4}"/>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5" name="Pladsholder til sidefod 4">
            <a:extLst>
              <a:ext uri="{FF2B5EF4-FFF2-40B4-BE49-F238E27FC236}">
                <a16:creationId xmlns:a16="http://schemas.microsoft.com/office/drawing/2014/main" id="{B5227649-191E-15D7-F891-AE7DE983E25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CCB62FC-E7AD-DF1A-714B-73264198D3A2}"/>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2478384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1A464B49-5456-EA17-F705-890578FE0CE4}"/>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7423F2FE-6CC8-887D-E304-3E944C42AB35}"/>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BC223AD-680E-4132-38A1-19D402FF5A1A}"/>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5" name="Pladsholder til sidefod 4">
            <a:extLst>
              <a:ext uri="{FF2B5EF4-FFF2-40B4-BE49-F238E27FC236}">
                <a16:creationId xmlns:a16="http://schemas.microsoft.com/office/drawing/2014/main" id="{2362FE43-ED3F-7F42-B0D6-3894AF93248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4444806-29A5-29FB-5D7C-38E6BCE18660}"/>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358954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746226-02A5-3DB6-A759-560361AEFA77}"/>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24F6CE5E-EEAD-D183-78EE-D7FC220BE2EE}"/>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EE61F6A-AFD1-F997-DD99-0AF54CDEFD92}"/>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5" name="Pladsholder til sidefod 4">
            <a:extLst>
              <a:ext uri="{FF2B5EF4-FFF2-40B4-BE49-F238E27FC236}">
                <a16:creationId xmlns:a16="http://schemas.microsoft.com/office/drawing/2014/main" id="{E479CBF0-750A-E8AA-48A5-A8342C104F33}"/>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67E0074-E53F-E95E-C4F1-935A89D6D7A0}"/>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3099906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8943CF-50F2-6591-4E1F-44B9C84BAD50}"/>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0317518-C801-2AA2-0174-160E11060F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4E5779BB-0731-82E3-A395-E331C9D24036}"/>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5" name="Pladsholder til sidefod 4">
            <a:extLst>
              <a:ext uri="{FF2B5EF4-FFF2-40B4-BE49-F238E27FC236}">
                <a16:creationId xmlns:a16="http://schemas.microsoft.com/office/drawing/2014/main" id="{BD2BCF75-BA4A-E251-9913-12F9C09284D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5CC42F9-3B39-C7B9-1C46-CD2F981225A1}"/>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212781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9B5C9A-CE7E-E592-CF46-1ECF22110AA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D7BF3E1-6679-0ACC-9DE8-155CB1EB6224}"/>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BC6E5B65-533A-4B40-960E-0A8E49089763}"/>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A2BBDDB5-A80D-40C8-13E0-51F7FF896D59}"/>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6" name="Pladsholder til sidefod 5">
            <a:extLst>
              <a:ext uri="{FF2B5EF4-FFF2-40B4-BE49-F238E27FC236}">
                <a16:creationId xmlns:a16="http://schemas.microsoft.com/office/drawing/2014/main" id="{44194834-8BBE-145B-CADF-11E85721D2F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8132B70-5B54-2B99-3822-CF48321376B3}"/>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249675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7C98C6-41DB-550A-B2E7-1D68D0106D61}"/>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BD838BB-5335-B5CE-303D-27713831FF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BA020210-278E-43A6-7605-5825FC2C03C7}"/>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DE8B23D8-2DAF-8845-5418-033B9F576E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74ED90D-1BF4-90B9-3934-B4D750DAFFA0}"/>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8E71C403-294F-09DA-ED46-D3486E2415AA}"/>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8" name="Pladsholder til sidefod 7">
            <a:extLst>
              <a:ext uri="{FF2B5EF4-FFF2-40B4-BE49-F238E27FC236}">
                <a16:creationId xmlns:a16="http://schemas.microsoft.com/office/drawing/2014/main" id="{19D02785-7EB1-5706-6117-079BAD9ECC48}"/>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EE1AC2E8-0951-8CB5-EAB2-78F7CED4AB39}"/>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123323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306E74-10D3-E4BC-98F6-33F024E2ABA2}"/>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E1B58396-5282-88DE-8E54-BC47676A9C35}"/>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4" name="Pladsholder til sidefod 3">
            <a:extLst>
              <a:ext uri="{FF2B5EF4-FFF2-40B4-BE49-F238E27FC236}">
                <a16:creationId xmlns:a16="http://schemas.microsoft.com/office/drawing/2014/main" id="{E4077303-AC1A-9217-7748-A92AEEA1EB4B}"/>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7B706E9E-2F45-7E3A-F0B9-29EB3E2AD27E}"/>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3081935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E38C28D-4784-B10E-D34A-FD10696EB813}"/>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3" name="Pladsholder til sidefod 2">
            <a:extLst>
              <a:ext uri="{FF2B5EF4-FFF2-40B4-BE49-F238E27FC236}">
                <a16:creationId xmlns:a16="http://schemas.microsoft.com/office/drawing/2014/main" id="{B8B8B571-27B6-7D43-5891-B9870FC03C62}"/>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7523FACA-A56A-EEC3-E2D7-DCDA3451FAF6}"/>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27327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634339-A040-DF22-E6DF-0F3F4E79E22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E2403707-2893-E6F8-9374-222DE5B9CB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238B8B4A-E2F0-7C86-D6C7-49E88DB91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160D1859-CCC3-6390-238A-93D509F014D9}"/>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6" name="Pladsholder til sidefod 5">
            <a:extLst>
              <a:ext uri="{FF2B5EF4-FFF2-40B4-BE49-F238E27FC236}">
                <a16:creationId xmlns:a16="http://schemas.microsoft.com/office/drawing/2014/main" id="{B36F7627-3156-666A-5985-3D7661B9F93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6B81855-8F11-CB22-2117-89D46C2BFD20}"/>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3949502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F8E475-036B-B6BA-251B-9FFCD73ACEE6}"/>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42497008-A90C-8853-AD61-1C5A6A070B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1B2F4B18-6E23-F550-BE5C-B68A57B97F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8002D94-A235-5055-7A88-D54483713B07}"/>
              </a:ext>
            </a:extLst>
          </p:cNvPr>
          <p:cNvSpPr>
            <a:spLocks noGrp="1"/>
          </p:cNvSpPr>
          <p:nvPr>
            <p:ph type="dt" sz="half" idx="10"/>
          </p:nvPr>
        </p:nvSpPr>
        <p:spPr/>
        <p:txBody>
          <a:bodyPr/>
          <a:lstStyle/>
          <a:p>
            <a:fld id="{CAF7CF54-69EE-41FA-AB36-834D64DCCA06}" type="datetimeFigureOut">
              <a:rPr lang="da-DK" smtClean="0"/>
              <a:t>12-09-2025</a:t>
            </a:fld>
            <a:endParaRPr lang="da-DK"/>
          </a:p>
        </p:txBody>
      </p:sp>
      <p:sp>
        <p:nvSpPr>
          <p:cNvPr id="6" name="Pladsholder til sidefod 5">
            <a:extLst>
              <a:ext uri="{FF2B5EF4-FFF2-40B4-BE49-F238E27FC236}">
                <a16:creationId xmlns:a16="http://schemas.microsoft.com/office/drawing/2014/main" id="{F22B8B3C-C883-AD7C-E579-0C82E68FCF20}"/>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AB444B1-D6EE-3D73-BE79-383DB0E56A71}"/>
              </a:ext>
            </a:extLst>
          </p:cNvPr>
          <p:cNvSpPr>
            <a:spLocks noGrp="1"/>
          </p:cNvSpPr>
          <p:nvPr>
            <p:ph type="sldNum" sz="quarter" idx="12"/>
          </p:nvPr>
        </p:nvSpPr>
        <p:spPr/>
        <p:txBody>
          <a:bodyPr/>
          <a:lstStyle/>
          <a:p>
            <a:fld id="{2C2A9C9E-20C3-4674-9990-F7F1EE5796F3}" type="slidenum">
              <a:rPr lang="da-DK" smtClean="0"/>
              <a:t>‹nr.›</a:t>
            </a:fld>
            <a:endParaRPr lang="da-DK"/>
          </a:p>
        </p:txBody>
      </p:sp>
    </p:spTree>
    <p:extLst>
      <p:ext uri="{BB962C8B-B14F-4D97-AF65-F5344CB8AC3E}">
        <p14:creationId xmlns:p14="http://schemas.microsoft.com/office/powerpoint/2010/main" val="2214862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8D1B175E-B310-B69D-45E7-671970EF6F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A917CCE9-ABF3-B707-1A9F-341D0BF225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579E7C9-FCDD-FA4C-BB29-65E85A9E0F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F7CF54-69EE-41FA-AB36-834D64DCCA06}" type="datetimeFigureOut">
              <a:rPr lang="da-DK" smtClean="0"/>
              <a:t>12-09-2025</a:t>
            </a:fld>
            <a:endParaRPr lang="da-DK"/>
          </a:p>
        </p:txBody>
      </p:sp>
      <p:sp>
        <p:nvSpPr>
          <p:cNvPr id="5" name="Pladsholder til sidefod 4">
            <a:extLst>
              <a:ext uri="{FF2B5EF4-FFF2-40B4-BE49-F238E27FC236}">
                <a16:creationId xmlns:a16="http://schemas.microsoft.com/office/drawing/2014/main" id="{BF2F85B6-6CE2-E2B1-ECE8-49FADDD489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61478E57-7C34-C600-5606-B6515DC310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2A9C9E-20C3-4674-9990-F7F1EE5796F3}" type="slidenum">
              <a:rPr lang="da-DK" smtClean="0"/>
              <a:t>‹nr.›</a:t>
            </a:fld>
            <a:endParaRPr lang="da-DK"/>
          </a:p>
        </p:txBody>
      </p:sp>
    </p:spTree>
    <p:extLst>
      <p:ext uri="{BB962C8B-B14F-4D97-AF65-F5344CB8AC3E}">
        <p14:creationId xmlns:p14="http://schemas.microsoft.com/office/powerpoint/2010/main" val="3554768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heenglishhandbook.systime.dk/?id=16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thewaltdisneycompany.com/world-princess-week-202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skriftligeksameniengelskhhx.systime.dk/?id=159" TargetMode="External"/><Relationship Id="rId2" Type="http://schemas.openxmlformats.org/officeDocument/2006/relationships/hyperlink" Target="https://skriftligeksameniengelskhhx.systime.dk/?id=15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559294"/>
            <a:ext cx="12191999" cy="6298279"/>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3" name="Rectangle 5132">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72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B66C802E-D0F5-3871-1A36-569B4540076A}"/>
              </a:ext>
            </a:extLst>
          </p:cNvPr>
          <p:cNvSpPr>
            <a:spLocks noGrp="1"/>
          </p:cNvSpPr>
          <p:nvPr>
            <p:ph type="ctrTitle"/>
          </p:nvPr>
        </p:nvSpPr>
        <p:spPr>
          <a:xfrm>
            <a:off x="1145136" y="1028700"/>
            <a:ext cx="9947305" cy="1090657"/>
          </a:xfrm>
        </p:spPr>
        <p:txBody>
          <a:bodyPr>
            <a:normAutofit/>
          </a:bodyPr>
          <a:lstStyle/>
          <a:p>
            <a:r>
              <a:rPr lang="da-DK" sz="4800">
                <a:solidFill>
                  <a:srgbClr val="FFFFFF"/>
                </a:solidFill>
              </a:rPr>
              <a:t>Manuscript</a:t>
            </a:r>
          </a:p>
        </p:txBody>
      </p:sp>
      <p:sp>
        <p:nvSpPr>
          <p:cNvPr id="3" name="Undertitel 2">
            <a:extLst>
              <a:ext uri="{FF2B5EF4-FFF2-40B4-BE49-F238E27FC236}">
                <a16:creationId xmlns:a16="http://schemas.microsoft.com/office/drawing/2014/main" id="{4D2285AD-FA89-88C7-B421-0AA8683E17C2}"/>
              </a:ext>
            </a:extLst>
          </p:cNvPr>
          <p:cNvSpPr>
            <a:spLocks noGrp="1"/>
          </p:cNvSpPr>
          <p:nvPr>
            <p:ph type="subTitle" idx="1"/>
          </p:nvPr>
        </p:nvSpPr>
        <p:spPr>
          <a:xfrm>
            <a:off x="1524000" y="2214188"/>
            <a:ext cx="9144000" cy="492440"/>
          </a:xfrm>
        </p:spPr>
        <p:txBody>
          <a:bodyPr>
            <a:normAutofit/>
          </a:bodyPr>
          <a:lstStyle/>
          <a:p>
            <a:r>
              <a:rPr lang="da-DK" sz="2000">
                <a:solidFill>
                  <a:srgbClr val="FFFFFF"/>
                </a:solidFill>
              </a:rPr>
              <a:t>About Disney’s Princesses</a:t>
            </a:r>
          </a:p>
        </p:txBody>
      </p:sp>
      <p:sp>
        <p:nvSpPr>
          <p:cNvPr id="5135" name="Freeform: Shape 5134">
            <a:extLst>
              <a:ext uri="{FF2B5EF4-FFF2-40B4-BE49-F238E27FC236}">
                <a16:creationId xmlns:a16="http://schemas.microsoft.com/office/drawing/2014/main" id="{32B3ACB3-D689-442E-8A40-8680B0FE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0">
                <a:schemeClr val="accent1">
                  <a:alpha val="5000"/>
                </a:schemeClr>
              </a:gs>
              <a:gs pos="68000">
                <a:schemeClr val="accent1">
                  <a:alpha val="15000"/>
                </a:scheme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Din fulde guide til taler og analysen af en tale - GoTutor">
            <a:extLst>
              <a:ext uri="{FF2B5EF4-FFF2-40B4-BE49-F238E27FC236}">
                <a16:creationId xmlns:a16="http://schemas.microsoft.com/office/drawing/2014/main" id="{A9AB56BB-1867-5B00-F72E-1B1C50BD85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9349"/>
          <a:stretch>
            <a:fillRect/>
          </a:stretch>
        </p:blipFill>
        <p:spPr bwMode="auto">
          <a:xfrm>
            <a:off x="2343302" y="3351745"/>
            <a:ext cx="7519558" cy="3506255"/>
          </a:xfrm>
          <a:custGeom>
            <a:avLst/>
            <a:gdLst/>
            <a:ahLst/>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71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A08053-8D4A-BCE9-1429-720DFFCE2F0C}"/>
              </a:ext>
            </a:extLst>
          </p:cNvPr>
          <p:cNvSpPr>
            <a:spLocks noGrp="1"/>
          </p:cNvSpPr>
          <p:nvPr>
            <p:ph type="title"/>
          </p:nvPr>
        </p:nvSpPr>
        <p:spPr>
          <a:xfrm>
            <a:off x="838200" y="1120588"/>
            <a:ext cx="10515600" cy="570100"/>
          </a:xfrm>
        </p:spPr>
        <p:txBody>
          <a:bodyPr>
            <a:normAutofit fontScale="90000"/>
          </a:bodyPr>
          <a:lstStyle/>
          <a:p>
            <a:r>
              <a:rPr lang="en-US" b="1" dirty="0"/>
              <a:t>Why children need better role models than Disney princesses | Mia Fisher | </a:t>
            </a:r>
            <a:r>
              <a:rPr lang="en-US" b="1" dirty="0" err="1"/>
              <a:t>TEDxCCHS</a:t>
            </a:r>
            <a:r>
              <a:rPr lang="en-US" b="1" dirty="0"/>
              <a:t> Youth</a:t>
            </a:r>
            <a:br>
              <a:rPr lang="da-DK" b="1" dirty="0"/>
            </a:br>
            <a:endParaRPr lang="da-DK" dirty="0"/>
          </a:p>
        </p:txBody>
      </p:sp>
      <p:sp>
        <p:nvSpPr>
          <p:cNvPr id="3" name="Pladsholder til indhold 2">
            <a:extLst>
              <a:ext uri="{FF2B5EF4-FFF2-40B4-BE49-F238E27FC236}">
                <a16:creationId xmlns:a16="http://schemas.microsoft.com/office/drawing/2014/main" id="{16DB8313-62E6-9E89-3843-8BF79575E3E9}"/>
              </a:ext>
            </a:extLst>
          </p:cNvPr>
          <p:cNvSpPr>
            <a:spLocks noGrp="1"/>
          </p:cNvSpPr>
          <p:nvPr>
            <p:ph idx="1"/>
          </p:nvPr>
        </p:nvSpPr>
        <p:spPr/>
        <p:txBody>
          <a:bodyPr/>
          <a:lstStyle/>
          <a:p>
            <a:pPr marL="0" indent="0">
              <a:buNone/>
            </a:pPr>
            <a:r>
              <a:rPr lang="da-DK" dirty="0"/>
              <a:t>Find </a:t>
            </a:r>
          </a:p>
          <a:p>
            <a:r>
              <a:rPr lang="da-DK" dirty="0"/>
              <a:t>the </a:t>
            </a:r>
            <a:r>
              <a:rPr lang="da-DK" dirty="0" err="1"/>
              <a:t>claim</a:t>
            </a:r>
            <a:r>
              <a:rPr lang="da-DK" dirty="0"/>
              <a:t>:</a:t>
            </a:r>
          </a:p>
          <a:p>
            <a:r>
              <a:rPr lang="da-DK" dirty="0"/>
              <a:t>The Data:</a:t>
            </a:r>
          </a:p>
          <a:p>
            <a:r>
              <a:rPr lang="da-DK" dirty="0"/>
              <a:t>The Warrant:</a:t>
            </a:r>
          </a:p>
          <a:p>
            <a:endParaRPr lang="da-DK" dirty="0"/>
          </a:p>
          <a:p>
            <a:pPr marL="0" indent="0">
              <a:buNone/>
            </a:pPr>
            <a:r>
              <a:rPr lang="da-DK" dirty="0"/>
              <a:t>In the </a:t>
            </a:r>
            <a:r>
              <a:rPr lang="da-DK" dirty="0" err="1"/>
              <a:t>Tedtalk</a:t>
            </a:r>
            <a:endParaRPr lang="da-DK" dirty="0"/>
          </a:p>
          <a:p>
            <a:pPr marL="0" indent="0">
              <a:buNone/>
            </a:pPr>
            <a:r>
              <a:rPr lang="da-DK" dirty="0"/>
              <a:t>More </a:t>
            </a:r>
            <a:r>
              <a:rPr lang="da-DK" dirty="0" err="1"/>
              <a:t>about</a:t>
            </a:r>
            <a:r>
              <a:rPr lang="da-DK" dirty="0"/>
              <a:t> </a:t>
            </a:r>
            <a:r>
              <a:rPr lang="da-DK" dirty="0" err="1"/>
              <a:t>Toulmin</a:t>
            </a:r>
            <a:r>
              <a:rPr lang="da-DK" dirty="0"/>
              <a:t>:</a:t>
            </a:r>
          </a:p>
          <a:p>
            <a:pPr marL="0" indent="0">
              <a:buNone/>
            </a:pPr>
            <a:r>
              <a:rPr lang="da-DK" dirty="0">
                <a:hlinkClick r:id="rId2"/>
              </a:rPr>
              <a:t>https://theenglishhandbook.systime.dk/?id=168</a:t>
            </a:r>
            <a:r>
              <a:rPr lang="da-DK" dirty="0"/>
              <a:t>     </a:t>
            </a:r>
          </a:p>
        </p:txBody>
      </p:sp>
    </p:spTree>
    <p:extLst>
      <p:ext uri="{BB962C8B-B14F-4D97-AF65-F5344CB8AC3E}">
        <p14:creationId xmlns:p14="http://schemas.microsoft.com/office/powerpoint/2010/main" val="2659639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6D348-CC2A-9C9D-4ADB-B14BFEDA69F9}"/>
              </a:ext>
            </a:extLst>
          </p:cNvPr>
          <p:cNvSpPr>
            <a:spLocks noGrp="1"/>
          </p:cNvSpPr>
          <p:nvPr>
            <p:ph type="title"/>
          </p:nvPr>
        </p:nvSpPr>
        <p:spPr/>
        <p:txBody>
          <a:bodyPr/>
          <a:lstStyle/>
          <a:p>
            <a:r>
              <a:rPr lang="da-DK" dirty="0" err="1"/>
              <a:t>Toulmin’s</a:t>
            </a:r>
            <a:r>
              <a:rPr lang="da-DK" dirty="0"/>
              <a:t> model of argumentation</a:t>
            </a:r>
          </a:p>
        </p:txBody>
      </p:sp>
      <p:sp>
        <p:nvSpPr>
          <p:cNvPr id="3" name="Pladsholder til indhold 2">
            <a:extLst>
              <a:ext uri="{FF2B5EF4-FFF2-40B4-BE49-F238E27FC236}">
                <a16:creationId xmlns:a16="http://schemas.microsoft.com/office/drawing/2014/main" id="{B60662FC-3918-360A-CE9E-E7CA3AD77CF2}"/>
              </a:ext>
            </a:extLst>
          </p:cNvPr>
          <p:cNvSpPr>
            <a:spLocks noGrp="1"/>
          </p:cNvSpPr>
          <p:nvPr>
            <p:ph idx="1"/>
          </p:nvPr>
        </p:nvSpPr>
        <p:spPr/>
        <p:txBody>
          <a:bodyPr>
            <a:normAutofit fontScale="92500" lnSpcReduction="10000"/>
          </a:bodyPr>
          <a:lstStyle/>
          <a:p>
            <a:r>
              <a:rPr lang="en-US" b="1" dirty="0"/>
              <a:t>A claim </a:t>
            </a:r>
            <a:r>
              <a:rPr lang="en-US" dirty="0"/>
              <a:t>is the statement to be argued.</a:t>
            </a:r>
          </a:p>
          <a:p>
            <a:pPr marL="0" indent="0">
              <a:buNone/>
            </a:pPr>
            <a:r>
              <a:rPr lang="da-DK" dirty="0" err="1"/>
              <a:t>Example</a:t>
            </a:r>
            <a:r>
              <a:rPr lang="da-DK" dirty="0"/>
              <a:t>: </a:t>
            </a:r>
            <a:r>
              <a:rPr lang="da-DK" dirty="0" err="1"/>
              <a:t>Organic</a:t>
            </a:r>
            <a:r>
              <a:rPr lang="da-DK" dirty="0"/>
              <a:t> food is </a:t>
            </a:r>
            <a:r>
              <a:rPr lang="da-DK" dirty="0" err="1"/>
              <a:t>good</a:t>
            </a:r>
            <a:r>
              <a:rPr lang="da-DK" dirty="0"/>
              <a:t> for </a:t>
            </a:r>
            <a:r>
              <a:rPr lang="da-DK" dirty="0" err="1"/>
              <a:t>you</a:t>
            </a:r>
            <a:endParaRPr lang="da-DK" dirty="0"/>
          </a:p>
          <a:p>
            <a:pPr marL="0" indent="0">
              <a:buNone/>
            </a:pPr>
            <a:endParaRPr lang="da-DK" dirty="0"/>
          </a:p>
          <a:p>
            <a:pPr marL="0" indent="0">
              <a:buNone/>
            </a:pPr>
            <a:r>
              <a:rPr lang="da-DK" b="1" dirty="0"/>
              <a:t>Data: </a:t>
            </a:r>
            <a:r>
              <a:rPr lang="en-US" b="1" dirty="0"/>
              <a:t> </a:t>
            </a:r>
            <a:r>
              <a:rPr lang="en-US" dirty="0"/>
              <a:t>facts or evidence which prove the claim. </a:t>
            </a:r>
          </a:p>
          <a:p>
            <a:pPr marL="0" indent="0">
              <a:buNone/>
            </a:pPr>
            <a:r>
              <a:rPr lang="en-US" dirty="0"/>
              <a:t>Example: </a:t>
            </a:r>
            <a:r>
              <a:rPr lang="en-US" i="1" dirty="0"/>
              <a:t>Research shows that there are fewer pesticides in organic food</a:t>
            </a:r>
          </a:p>
          <a:p>
            <a:pPr marL="0" indent="0">
              <a:buNone/>
            </a:pPr>
            <a:endParaRPr lang="en-US" dirty="0"/>
          </a:p>
          <a:p>
            <a:pPr marL="0" indent="0">
              <a:buNone/>
            </a:pPr>
            <a:r>
              <a:rPr lang="en-US" b="1" dirty="0"/>
              <a:t>Warrant: </a:t>
            </a:r>
            <a:r>
              <a:rPr lang="en-US" dirty="0"/>
              <a:t>A </a:t>
            </a:r>
            <a:r>
              <a:rPr lang="en-US" u="sng" dirty="0"/>
              <a:t>warrant</a:t>
            </a:r>
            <a:r>
              <a:rPr lang="en-US" dirty="0"/>
              <a:t> supports and </a:t>
            </a:r>
            <a:r>
              <a:rPr lang="en-US" u="sng" dirty="0"/>
              <a:t>substantiates</a:t>
            </a:r>
            <a:r>
              <a:rPr lang="en-US" dirty="0"/>
              <a:t> your data and claim. It</a:t>
            </a:r>
          </a:p>
          <a:p>
            <a:pPr marL="0" indent="0">
              <a:buNone/>
            </a:pPr>
            <a:r>
              <a:rPr lang="en-US" dirty="0"/>
              <a:t> acts as a bridge between them. It can be said to deliver the </a:t>
            </a:r>
            <a:r>
              <a:rPr lang="en-US" u="sng" dirty="0"/>
              <a:t>punch line</a:t>
            </a:r>
            <a:r>
              <a:rPr lang="en-US" dirty="0"/>
              <a:t> - the ultimate argument that is meant to convince the receiver.</a:t>
            </a:r>
          </a:p>
          <a:p>
            <a:pPr marL="0" indent="0">
              <a:buNone/>
            </a:pPr>
            <a:r>
              <a:rPr lang="en-US" dirty="0"/>
              <a:t>Example: </a:t>
            </a:r>
            <a:r>
              <a:rPr lang="en-US" i="1" dirty="0"/>
              <a:t>Food without pesticides is healthier</a:t>
            </a:r>
            <a:endParaRPr lang="en-US" dirty="0"/>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268875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Freeform: Shape 4104">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CEB95841-44DE-6E5F-9AA9-E98F9415C2E7}"/>
              </a:ext>
            </a:extLst>
          </p:cNvPr>
          <p:cNvSpPr>
            <a:spLocks noGrp="1"/>
          </p:cNvSpPr>
          <p:nvPr>
            <p:ph type="title"/>
          </p:nvPr>
        </p:nvSpPr>
        <p:spPr>
          <a:xfrm>
            <a:off x="838200" y="609600"/>
            <a:ext cx="3739341" cy="1330839"/>
          </a:xfrm>
        </p:spPr>
        <p:txBody>
          <a:bodyPr>
            <a:normAutofit/>
          </a:bodyPr>
          <a:lstStyle/>
          <a:p>
            <a:r>
              <a:rPr lang="da-DK" dirty="0" err="1"/>
              <a:t>Homework</a:t>
            </a:r>
            <a:r>
              <a:rPr lang="da-DK" dirty="0"/>
              <a:t>:</a:t>
            </a:r>
          </a:p>
        </p:txBody>
      </p:sp>
      <p:sp>
        <p:nvSpPr>
          <p:cNvPr id="3" name="Pladsholder til indhold 2">
            <a:extLst>
              <a:ext uri="{FF2B5EF4-FFF2-40B4-BE49-F238E27FC236}">
                <a16:creationId xmlns:a16="http://schemas.microsoft.com/office/drawing/2014/main" id="{CF2A39D2-34C7-1FF0-8142-01AF0D1CF732}"/>
              </a:ext>
            </a:extLst>
          </p:cNvPr>
          <p:cNvSpPr>
            <a:spLocks noGrp="1"/>
          </p:cNvSpPr>
          <p:nvPr>
            <p:ph idx="1"/>
          </p:nvPr>
        </p:nvSpPr>
        <p:spPr>
          <a:xfrm>
            <a:off x="862366" y="2194102"/>
            <a:ext cx="3427001" cy="3908586"/>
          </a:xfrm>
        </p:spPr>
        <p:txBody>
          <a:bodyPr>
            <a:normAutofit/>
          </a:bodyPr>
          <a:lstStyle/>
          <a:p>
            <a:r>
              <a:rPr lang="da-DK" sz="2000" dirty="0"/>
              <a:t>How have the Disney </a:t>
            </a:r>
            <a:r>
              <a:rPr lang="da-DK" sz="2000" dirty="0" err="1"/>
              <a:t>princesses</a:t>
            </a:r>
            <a:r>
              <a:rPr lang="da-DK" sz="2000" dirty="0"/>
              <a:t> </a:t>
            </a:r>
            <a:r>
              <a:rPr lang="da-DK" sz="2000" dirty="0" err="1"/>
              <a:t>evolved</a:t>
            </a:r>
            <a:r>
              <a:rPr lang="da-DK" sz="2000" dirty="0"/>
              <a:t> from Snow White to </a:t>
            </a:r>
            <a:r>
              <a:rPr lang="da-DK" sz="2000" dirty="0" err="1"/>
              <a:t>Vaiana</a:t>
            </a:r>
            <a:r>
              <a:rPr lang="da-DK" sz="2000" dirty="0"/>
              <a:t> </a:t>
            </a:r>
            <a:r>
              <a:rPr lang="da-DK" sz="2000" dirty="0" err="1"/>
              <a:t>according</a:t>
            </a:r>
            <a:r>
              <a:rPr lang="da-DK" sz="2000" dirty="0"/>
              <a:t> to </a:t>
            </a:r>
            <a:r>
              <a:rPr lang="da-DK" sz="2000" dirty="0" err="1"/>
              <a:t>your</a:t>
            </a:r>
            <a:r>
              <a:rPr lang="da-DK" sz="2000" dirty="0"/>
              <a:t> </a:t>
            </a:r>
            <a:r>
              <a:rPr lang="da-DK" sz="2000" dirty="0" err="1"/>
              <a:t>reading</a:t>
            </a:r>
            <a:r>
              <a:rPr lang="da-DK" sz="2000" dirty="0"/>
              <a:t> (From Snow White to Moana)</a:t>
            </a:r>
          </a:p>
          <a:p>
            <a:endParaRPr lang="da-DK" sz="2000" dirty="0"/>
          </a:p>
          <a:p>
            <a:endParaRPr lang="da-DK" sz="2000" dirty="0"/>
          </a:p>
        </p:txBody>
      </p:sp>
      <p:pic>
        <p:nvPicPr>
          <p:cNvPr id="4098" name="Picture 2" descr="Disney Princess | Official Site">
            <a:extLst>
              <a:ext uri="{FF2B5EF4-FFF2-40B4-BE49-F238E27FC236}">
                <a16:creationId xmlns:a16="http://schemas.microsoft.com/office/drawing/2014/main" id="{5DC2C7C3-0E44-B5E3-34FC-FFEFF9ED4B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45457" y="1135663"/>
            <a:ext cx="6155141" cy="4610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40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7DE361-2E15-4BC5-9855-8A40705140A3}"/>
              </a:ext>
            </a:extLst>
          </p:cNvPr>
          <p:cNvSpPr>
            <a:spLocks noGrp="1"/>
          </p:cNvSpPr>
          <p:nvPr>
            <p:ph type="title"/>
          </p:nvPr>
        </p:nvSpPr>
        <p:spPr/>
        <p:txBody>
          <a:bodyPr/>
          <a:lstStyle/>
          <a:p>
            <a:r>
              <a:rPr lang="da-DK" dirty="0" err="1"/>
              <a:t>Your</a:t>
            </a:r>
            <a:r>
              <a:rPr lang="da-DK" dirty="0"/>
              <a:t> </a:t>
            </a:r>
            <a:r>
              <a:rPr lang="da-DK" dirty="0" err="1"/>
              <a:t>assignment</a:t>
            </a:r>
            <a:endParaRPr lang="da-DK" dirty="0"/>
          </a:p>
        </p:txBody>
      </p:sp>
      <p:sp>
        <p:nvSpPr>
          <p:cNvPr id="3" name="Pladsholder til indhold 2">
            <a:extLst>
              <a:ext uri="{FF2B5EF4-FFF2-40B4-BE49-F238E27FC236}">
                <a16:creationId xmlns:a16="http://schemas.microsoft.com/office/drawing/2014/main" id="{B163FE5D-EF84-D2D7-39F7-0CD148660152}"/>
              </a:ext>
            </a:extLst>
          </p:cNvPr>
          <p:cNvSpPr>
            <a:spLocks noGrp="1"/>
          </p:cNvSpPr>
          <p:nvPr>
            <p:ph idx="1"/>
          </p:nvPr>
        </p:nvSpPr>
        <p:spPr/>
        <p:txBody>
          <a:bodyPr>
            <a:normAutofit fontScale="70000" lnSpcReduction="20000"/>
          </a:bodyPr>
          <a:lstStyle/>
          <a:p>
            <a:r>
              <a:rPr lang="en-US" b="1" u="sng" dirty="0"/>
              <a:t>Manuscript for a speech – Disney and Its princesses.</a:t>
            </a:r>
            <a:endParaRPr lang="da-DK" b="1" dirty="0"/>
          </a:p>
          <a:p>
            <a:r>
              <a:rPr lang="en-US" b="1" dirty="0"/>
              <a:t>Scenario:</a:t>
            </a:r>
            <a:r>
              <a:rPr lang="en-US" dirty="0"/>
              <a:t> You are students at Harvard University, and you are going to conduct a speech at a student debate forum. Your task is to make a manuscript for that speech.</a:t>
            </a:r>
            <a:endParaRPr lang="da-DK" dirty="0"/>
          </a:p>
          <a:p>
            <a:r>
              <a:rPr lang="en-US" b="1" dirty="0"/>
              <a:t>Topic: </a:t>
            </a:r>
            <a:r>
              <a:rPr lang="en-US" dirty="0"/>
              <a:t>In your manuscript, you must comment on whether Disney has a problem with their princesses or not, and you must include both the negative and positive aspects of Disney princesses. </a:t>
            </a:r>
            <a:endParaRPr lang="da-DK" dirty="0"/>
          </a:p>
          <a:p>
            <a:r>
              <a:rPr lang="en-US" dirty="0"/>
              <a:t>Remember to include at least </a:t>
            </a:r>
            <a:r>
              <a:rPr lang="en-GB" dirty="0"/>
              <a:t>three rhetorical devices – highlight then with yellow. </a:t>
            </a:r>
            <a:endParaRPr lang="da-DK" dirty="0"/>
          </a:p>
          <a:p>
            <a:r>
              <a:rPr lang="en-GB" dirty="0"/>
              <a:t>You must use the following sources:</a:t>
            </a:r>
            <a:endParaRPr lang="da-DK" dirty="0"/>
          </a:p>
          <a:p>
            <a:pPr lvl="0"/>
            <a:r>
              <a:rPr lang="en-GB" dirty="0"/>
              <a:t>From Snow White to Moana: The Evolution of Disney Princesses [2,8 ns]</a:t>
            </a:r>
            <a:endParaRPr lang="da-DK" dirty="0"/>
          </a:p>
          <a:p>
            <a:pPr lvl="0"/>
            <a:r>
              <a:rPr lang="en-GB" dirty="0"/>
              <a:t>CBS News: Report: Disney still has a big princess problem [1,25]</a:t>
            </a:r>
            <a:endParaRPr lang="da-DK" dirty="0"/>
          </a:p>
          <a:p>
            <a:pPr lvl="0"/>
            <a:r>
              <a:rPr lang="en-GB" dirty="0"/>
              <a:t>Why children need better role models than Disney princesses | Mia Fisher | </a:t>
            </a:r>
            <a:r>
              <a:rPr lang="en-GB" dirty="0" err="1"/>
              <a:t>TEDxCCHS</a:t>
            </a:r>
            <a:r>
              <a:rPr lang="en-GB" dirty="0"/>
              <a:t> Youth [2,3 ns]</a:t>
            </a:r>
            <a:endParaRPr lang="da-DK" dirty="0"/>
          </a:p>
          <a:p>
            <a:pPr lvl="0"/>
            <a:r>
              <a:rPr lang="en-GB" dirty="0"/>
              <a:t>Disney Princesses create your world, </a:t>
            </a:r>
            <a:r>
              <a:rPr lang="en-US" dirty="0"/>
              <a:t>Disney Celebrates World Princess Week</a:t>
            </a:r>
            <a:endParaRPr lang="da-DK" dirty="0"/>
          </a:p>
          <a:p>
            <a:r>
              <a:rPr lang="en-US" dirty="0"/>
              <a:t> </a:t>
            </a:r>
            <a:r>
              <a:rPr lang="en-GB" u="sng" dirty="0">
                <a:hlinkClick r:id="rId2"/>
              </a:rPr>
              <a:t>https://thewaltdisneycompany.com/world-princess-week-2025/</a:t>
            </a:r>
            <a:r>
              <a:rPr lang="da-DK" dirty="0"/>
              <a:t> </a:t>
            </a:r>
          </a:p>
          <a:p>
            <a:endParaRPr lang="da-DK" dirty="0"/>
          </a:p>
        </p:txBody>
      </p:sp>
    </p:spTree>
    <p:extLst>
      <p:ext uri="{BB962C8B-B14F-4D97-AF65-F5344CB8AC3E}">
        <p14:creationId xmlns:p14="http://schemas.microsoft.com/office/powerpoint/2010/main" val="2456626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EC21945-4E4C-DC78-C2D5-F6FBA9EBD441}"/>
              </a:ext>
            </a:extLst>
          </p:cNvPr>
          <p:cNvSpPr>
            <a:spLocks noGrp="1"/>
          </p:cNvSpPr>
          <p:nvPr>
            <p:ph type="title"/>
          </p:nvPr>
        </p:nvSpPr>
        <p:spPr>
          <a:xfrm>
            <a:off x="838200" y="609600"/>
            <a:ext cx="3739341" cy="1330839"/>
          </a:xfrm>
        </p:spPr>
        <p:txBody>
          <a:bodyPr vert="horz" lIns="91440" tIns="45720" rIns="91440" bIns="45720" rtlCol="0" anchor="ctr">
            <a:normAutofit/>
          </a:bodyPr>
          <a:lstStyle/>
          <a:p>
            <a:r>
              <a:rPr lang="en-US" kern="1200">
                <a:solidFill>
                  <a:schemeClr val="tx1"/>
                </a:solidFill>
                <a:latin typeface="+mj-lt"/>
                <a:ea typeface="+mj-ea"/>
                <a:cs typeface="+mj-cs"/>
              </a:rPr>
              <a:t>The structure of a manuscript</a:t>
            </a:r>
          </a:p>
        </p:txBody>
      </p:sp>
      <p:sp>
        <p:nvSpPr>
          <p:cNvPr id="5" name="Rectangle 1">
            <a:extLst>
              <a:ext uri="{FF2B5EF4-FFF2-40B4-BE49-F238E27FC236}">
                <a16:creationId xmlns:a16="http://schemas.microsoft.com/office/drawing/2014/main" id="{7E19ACBA-1F0C-91E5-45A3-F500121A441A}"/>
              </a:ext>
            </a:extLst>
          </p:cNvPr>
          <p:cNvSpPr>
            <a:spLocks noChangeArrowheads="1"/>
          </p:cNvSpPr>
          <p:nvPr/>
        </p:nvSpPr>
        <p:spPr bwMode="auto">
          <a:xfrm>
            <a:off x="862366" y="2194102"/>
            <a:ext cx="3427001" cy="39085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r>
              <a:rPr kumimoji="0" lang="en-US" altLang="da-DK" sz="2000" b="1" i="0" u="none" strike="noStrike" cap="none" normalizeH="0" baseline="0">
                <a:ln>
                  <a:noFill/>
                </a:ln>
                <a:effectLst/>
                <a:latin typeface="+mn-lt"/>
              </a:rPr>
              <a:t>Eksempel på intro</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endParaRPr kumimoji="0" lang="en-US" altLang="da-DK" sz="2000" b="0" i="0" u="none" strike="noStrike" cap="none" normalizeH="0" baseline="0">
              <a:ln>
                <a:noFill/>
              </a:ln>
              <a:effectLst/>
              <a:latin typeface="+mn-lt"/>
            </a:endParaRPr>
          </a:p>
        </p:txBody>
      </p:sp>
      <p:graphicFrame>
        <p:nvGraphicFramePr>
          <p:cNvPr id="4" name="Pladsholder til indhold 3">
            <a:extLst>
              <a:ext uri="{FF2B5EF4-FFF2-40B4-BE49-F238E27FC236}">
                <a16:creationId xmlns:a16="http://schemas.microsoft.com/office/drawing/2014/main" id="{2387D902-6900-2E6F-0430-34C9EDE5C25A}"/>
              </a:ext>
            </a:extLst>
          </p:cNvPr>
          <p:cNvGraphicFramePr>
            <a:graphicFrameLocks noGrp="1"/>
          </p:cNvGraphicFramePr>
          <p:nvPr>
            <p:ph idx="1"/>
            <p:extLst>
              <p:ext uri="{D42A27DB-BD31-4B8C-83A1-F6EECF244321}">
                <p14:modId xmlns:p14="http://schemas.microsoft.com/office/powerpoint/2010/main" val="1720229933"/>
              </p:ext>
            </p:extLst>
          </p:nvPr>
        </p:nvGraphicFramePr>
        <p:xfrm>
          <a:off x="5445457" y="845416"/>
          <a:ext cx="6155142" cy="5190910"/>
        </p:xfrm>
        <a:graphic>
          <a:graphicData uri="http://schemas.openxmlformats.org/drawingml/2006/table">
            <a:tbl>
              <a:tblPr>
                <a:tableStyleId>{8799B23B-EC83-4686-B30A-512413B5E67A}</a:tableStyleId>
              </a:tblPr>
              <a:tblGrid>
                <a:gridCol w="2899681">
                  <a:extLst>
                    <a:ext uri="{9D8B030D-6E8A-4147-A177-3AD203B41FA5}">
                      <a16:colId xmlns:a16="http://schemas.microsoft.com/office/drawing/2014/main" val="2414411833"/>
                    </a:ext>
                  </a:extLst>
                </a:gridCol>
                <a:gridCol w="3255461">
                  <a:extLst>
                    <a:ext uri="{9D8B030D-6E8A-4147-A177-3AD203B41FA5}">
                      <a16:colId xmlns:a16="http://schemas.microsoft.com/office/drawing/2014/main" val="136769102"/>
                    </a:ext>
                  </a:extLst>
                </a:gridCol>
              </a:tblGrid>
              <a:tr h="2595455">
                <a:tc>
                  <a:txBody>
                    <a:bodyPr/>
                    <a:lstStyle/>
                    <a:p>
                      <a:pPr algn="l" fontAlgn="t">
                        <a:buNone/>
                      </a:pPr>
                      <a:r>
                        <a:rPr lang="da-DK" sz="1500">
                          <a:effectLst/>
                        </a:rPr>
                        <a:t>Introducer dig selv og dit emne.</a:t>
                      </a:r>
                    </a:p>
                  </a:txBody>
                  <a:tcPr marL="76714" marR="76714" marT="38357" marB="38357"/>
                </a:tc>
                <a:tc>
                  <a:txBody>
                    <a:bodyPr/>
                    <a:lstStyle/>
                    <a:p>
                      <a:pPr algn="l" fontAlgn="t">
                        <a:buNone/>
                      </a:pPr>
                      <a:r>
                        <a:rPr lang="en-US" sz="1500">
                          <a:effectLst/>
                        </a:rPr>
                        <a:t>Good morning. My name is Samantha Rogers and I am a student at xxx college. I appreciate being invited here to give my take on xxx and ...</a:t>
                      </a:r>
                    </a:p>
                    <a:p>
                      <a:pPr algn="l" fontAlgn="t">
                        <a:buNone/>
                      </a:pPr>
                      <a:r>
                        <a:rPr lang="en-US" sz="1500">
                          <a:effectLst/>
                        </a:rPr>
                        <a:t>I am sure your views on sustainably manufactured products correspond to the results of recent opinion polls. We all express an interest in both protecting the environment and improving workers' conditions.</a:t>
                      </a:r>
                      <a:endParaRPr lang="en-US" sz="1500">
                        <a:effectLst/>
                        <a:latin typeface="Noto Sans" panose="020B0502040504020204" pitchFamily="34" charset="0"/>
                      </a:endParaRPr>
                    </a:p>
                  </a:txBody>
                  <a:tcPr marL="76714" marR="76714" marT="38357" marB="38357"/>
                </a:tc>
                <a:extLst>
                  <a:ext uri="{0D108BD9-81ED-4DB2-BD59-A6C34878D82A}">
                    <a16:rowId xmlns:a16="http://schemas.microsoft.com/office/drawing/2014/main" val="197525837"/>
                  </a:ext>
                </a:extLst>
              </a:tr>
              <a:tr h="2595455">
                <a:tc>
                  <a:txBody>
                    <a:bodyPr/>
                    <a:lstStyle/>
                    <a:p>
                      <a:pPr algn="l" fontAlgn="t">
                        <a:buNone/>
                      </a:pPr>
                      <a:r>
                        <a:rPr lang="da-DK" sz="1500">
                          <a:effectLst/>
                        </a:rPr>
                        <a:t>Forklar fokus</a:t>
                      </a:r>
                      <a:br>
                        <a:rPr lang="da-DK" sz="1500">
                          <a:effectLst/>
                        </a:rPr>
                      </a:br>
                      <a:r>
                        <a:rPr lang="da-DK" sz="1500">
                          <a:effectLst/>
                        </a:rPr>
                        <a:t>for talen.</a:t>
                      </a:r>
                    </a:p>
                  </a:txBody>
                  <a:tcPr marL="76714" marR="76714" marT="38357" marB="38357"/>
                </a:tc>
                <a:tc>
                  <a:txBody>
                    <a:bodyPr/>
                    <a:lstStyle/>
                    <a:p>
                      <a:pPr algn="l" fontAlgn="t">
                        <a:buNone/>
                      </a:pPr>
                      <a:r>
                        <a:rPr lang="en-US" sz="1500">
                          <a:effectLst/>
                        </a:rPr>
                        <a:t>This will also be the starting point of my presentation today. First, I am going to briefly outline … Then I will move on to a detailed analysis of xxx. And finally, I will try to discuss xxx and sum up xxx.</a:t>
                      </a:r>
                    </a:p>
                    <a:p>
                      <a:pPr algn="l" fontAlgn="t">
                        <a:buNone/>
                      </a:pPr>
                      <a:r>
                        <a:rPr lang="en-US" sz="1500">
                          <a:effectLst/>
                        </a:rPr>
                        <a:t>I will allow some 5-10 minutes for questions at the end of my presentation, so I would be grateful if you could hold any questions until then. Right, let us begin.</a:t>
                      </a:r>
                      <a:endParaRPr lang="en-US" sz="1500">
                        <a:effectLst/>
                        <a:latin typeface="Noto Sans" panose="020B0502040504020204" pitchFamily="34" charset="0"/>
                      </a:endParaRPr>
                    </a:p>
                  </a:txBody>
                  <a:tcPr marL="76714" marR="76714" marT="38357" marB="38357"/>
                </a:tc>
                <a:extLst>
                  <a:ext uri="{0D108BD9-81ED-4DB2-BD59-A6C34878D82A}">
                    <a16:rowId xmlns:a16="http://schemas.microsoft.com/office/drawing/2014/main" val="3988536029"/>
                  </a:ext>
                </a:extLst>
              </a:tr>
            </a:tbl>
          </a:graphicData>
        </a:graphic>
      </p:graphicFrame>
    </p:spTree>
    <p:extLst>
      <p:ext uri="{BB962C8B-B14F-4D97-AF65-F5344CB8AC3E}">
        <p14:creationId xmlns:p14="http://schemas.microsoft.com/office/powerpoint/2010/main" val="232470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5D50CD-58C8-70CE-0DD4-4111ECB90D3B}"/>
              </a:ext>
            </a:extLst>
          </p:cNvPr>
          <p:cNvSpPr>
            <a:spLocks noGrp="1"/>
          </p:cNvSpPr>
          <p:nvPr>
            <p:ph type="title"/>
          </p:nvPr>
        </p:nvSpPr>
        <p:spPr/>
        <p:txBody>
          <a:bodyPr/>
          <a:lstStyle/>
          <a:p>
            <a:r>
              <a:rPr lang="da-DK" dirty="0"/>
              <a:t>Body-delen</a:t>
            </a:r>
          </a:p>
        </p:txBody>
      </p:sp>
      <p:sp>
        <p:nvSpPr>
          <p:cNvPr id="3" name="Pladsholder til indhold 2">
            <a:extLst>
              <a:ext uri="{FF2B5EF4-FFF2-40B4-BE49-F238E27FC236}">
                <a16:creationId xmlns:a16="http://schemas.microsoft.com/office/drawing/2014/main" id="{E452F2B4-BE6A-142E-89C7-BE699E557678}"/>
              </a:ext>
            </a:extLst>
          </p:cNvPr>
          <p:cNvSpPr>
            <a:spLocks noGrp="1"/>
          </p:cNvSpPr>
          <p:nvPr>
            <p:ph idx="1"/>
          </p:nvPr>
        </p:nvSpPr>
        <p:spPr/>
        <p:txBody>
          <a:bodyPr/>
          <a:lstStyle/>
          <a:p>
            <a:r>
              <a:rPr lang="da-DK" dirty="0"/>
              <a:t>Det betyder, at du starter hvert afsnit med en </a:t>
            </a:r>
            <a:r>
              <a:rPr lang="da-DK" i="1" dirty="0" err="1"/>
              <a:t>topic</a:t>
            </a:r>
            <a:r>
              <a:rPr lang="da-DK" i="1" dirty="0"/>
              <a:t> </a:t>
            </a:r>
            <a:r>
              <a:rPr lang="da-DK" i="1" dirty="0" err="1"/>
              <a:t>sentence</a:t>
            </a:r>
            <a:r>
              <a:rPr lang="da-DK" dirty="0"/>
              <a:t>, dvs. en vigtig pointe, som du forklarer med et eller flere eksempler, eller en påstand, som du underbygger med en forklaring (se → </a:t>
            </a:r>
            <a:r>
              <a:rPr lang="da-DK" u="sng" dirty="0">
                <a:hlinkClick r:id="rId2"/>
              </a:rPr>
              <a:t>Sådan strukturerer du et </a:t>
            </a:r>
            <a:r>
              <a:rPr lang="da-DK" u="sng" dirty="0" err="1">
                <a:hlinkClick r:id="rId2"/>
              </a:rPr>
              <a:t>argumentative</a:t>
            </a:r>
            <a:r>
              <a:rPr lang="da-DK" u="sng" dirty="0">
                <a:hlinkClick r:id="rId2"/>
              </a:rPr>
              <a:t> essay</a:t>
            </a:r>
            <a:r>
              <a:rPr lang="da-DK" dirty="0"/>
              <a:t> og </a:t>
            </a:r>
            <a:r>
              <a:rPr lang="da-DK" u="sng" dirty="0">
                <a:hlinkClick r:id="rId3"/>
              </a:rPr>
              <a:t>Nyttige vendinger</a:t>
            </a:r>
            <a:r>
              <a:rPr lang="da-DK" dirty="0"/>
              <a:t>).</a:t>
            </a:r>
          </a:p>
        </p:txBody>
      </p:sp>
    </p:spTree>
    <p:extLst>
      <p:ext uri="{BB962C8B-B14F-4D97-AF65-F5344CB8AC3E}">
        <p14:creationId xmlns:p14="http://schemas.microsoft.com/office/powerpoint/2010/main" val="2670145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C8CDC74-4001-6F5F-66DF-FDC85B0CEC56}"/>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Pee structure</a:t>
            </a:r>
          </a:p>
        </p:txBody>
      </p:sp>
      <p:graphicFrame>
        <p:nvGraphicFramePr>
          <p:cNvPr id="4" name="Pladsholder til indhold 3">
            <a:extLst>
              <a:ext uri="{FF2B5EF4-FFF2-40B4-BE49-F238E27FC236}">
                <a16:creationId xmlns:a16="http://schemas.microsoft.com/office/drawing/2014/main" id="{17B71FAC-6C36-3964-0DC1-A368C485E2BD}"/>
              </a:ext>
            </a:extLst>
          </p:cNvPr>
          <p:cNvGraphicFramePr>
            <a:graphicFrameLocks noGrp="1"/>
          </p:cNvGraphicFramePr>
          <p:nvPr>
            <p:ph idx="1"/>
            <p:extLst>
              <p:ext uri="{D42A27DB-BD31-4B8C-83A1-F6EECF244321}">
                <p14:modId xmlns:p14="http://schemas.microsoft.com/office/powerpoint/2010/main" val="4055101622"/>
              </p:ext>
            </p:extLst>
          </p:nvPr>
        </p:nvGraphicFramePr>
        <p:xfrm>
          <a:off x="4038600" y="1478856"/>
          <a:ext cx="7188200" cy="3896900"/>
        </p:xfrm>
        <a:graphic>
          <a:graphicData uri="http://schemas.openxmlformats.org/drawingml/2006/table">
            <a:tbl>
              <a:tblPr>
                <a:solidFill>
                  <a:schemeClr val="tx1">
                    <a:lumMod val="65000"/>
                    <a:lumOff val="35000"/>
                  </a:schemeClr>
                </a:solidFill>
              </a:tblPr>
              <a:tblGrid>
                <a:gridCol w="2540892">
                  <a:extLst>
                    <a:ext uri="{9D8B030D-6E8A-4147-A177-3AD203B41FA5}">
                      <a16:colId xmlns:a16="http://schemas.microsoft.com/office/drawing/2014/main" val="1277070777"/>
                    </a:ext>
                  </a:extLst>
                </a:gridCol>
                <a:gridCol w="4647308">
                  <a:extLst>
                    <a:ext uri="{9D8B030D-6E8A-4147-A177-3AD203B41FA5}">
                      <a16:colId xmlns:a16="http://schemas.microsoft.com/office/drawing/2014/main" val="1852651134"/>
                    </a:ext>
                  </a:extLst>
                </a:gridCol>
              </a:tblGrid>
              <a:tr h="957131">
                <a:tc>
                  <a:txBody>
                    <a:bodyPr/>
                    <a:lstStyle/>
                    <a:p>
                      <a:pPr algn="l" fontAlgn="t">
                        <a:buNone/>
                      </a:pPr>
                      <a:r>
                        <a:rPr lang="da-DK" sz="1300" b="1" cap="none" spc="0">
                          <a:solidFill>
                            <a:schemeClr val="bg1"/>
                          </a:solidFill>
                          <a:effectLst/>
                        </a:rPr>
                        <a:t>Point</a:t>
                      </a:r>
                    </a:p>
                  </a:txBody>
                  <a:tcPr marL="58096" marR="58096" marT="29048" marB="76913">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1300" cap="none" spc="0">
                          <a:solidFill>
                            <a:schemeClr val="bg1"/>
                          </a:solidFill>
                          <a:effectLst/>
                        </a:rPr>
                        <a:t>This leads me on to the next point on my agenda, the importance of taking CSR into account. American companies have every interest in paying attention to some of the issues that occupy the minds of their customers.</a:t>
                      </a:r>
                    </a:p>
                  </a:txBody>
                  <a:tcPr marL="58096" marR="58096" marT="29048" marB="76913">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1441451308"/>
                  </a:ext>
                </a:extLst>
              </a:tr>
              <a:tr h="1982638">
                <a:tc>
                  <a:txBody>
                    <a:bodyPr/>
                    <a:lstStyle/>
                    <a:p>
                      <a:pPr algn="l" fontAlgn="t">
                        <a:buNone/>
                      </a:pPr>
                      <a:r>
                        <a:rPr lang="da-DK" sz="1300" b="1" cap="none" spc="0">
                          <a:solidFill>
                            <a:schemeClr val="bg1"/>
                          </a:solidFill>
                          <a:effectLst/>
                        </a:rPr>
                        <a:t>Evidence</a:t>
                      </a:r>
                    </a:p>
                  </a:txBody>
                  <a:tcPr marL="58096" marR="58096" marT="29048" marB="76913">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1300" cap="none" spc="0">
                          <a:solidFill>
                            <a:schemeClr val="bg1"/>
                          </a:solidFill>
                          <a:effectLst/>
                        </a:rPr>
                        <a:t>A recent survey conducted in the US reveals that more than 70% of Americans believe companies should get involved in social issues. More importantly, 3 in 4 Americans are willing to avoid buying products that do not match their preferences, and almost 9 in 10 Americans are prepared to buy a product from a company that shares their beliefs(Cone Communications). However, this may of course vary depending on the target group </a:t>
                      </a:r>
                      <a:r>
                        <a:rPr lang="en-US" sz="1300" i="1" cap="none" spc="0">
                          <a:solidFill>
                            <a:schemeClr val="bg1"/>
                          </a:solidFill>
                          <a:effectLst/>
                        </a:rPr>
                        <a:t>(Washington Examiner, 2018).</a:t>
                      </a:r>
                      <a:endParaRPr lang="en-US" sz="1300" cap="none" spc="0">
                        <a:solidFill>
                          <a:schemeClr val="bg1"/>
                        </a:solidFill>
                        <a:effectLst/>
                      </a:endParaRPr>
                    </a:p>
                  </a:txBody>
                  <a:tcPr marL="58096" marR="58096" marT="29048" marB="76913">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2791802041"/>
                  </a:ext>
                </a:extLst>
              </a:tr>
              <a:tr h="957131">
                <a:tc>
                  <a:txBody>
                    <a:bodyPr/>
                    <a:lstStyle/>
                    <a:p>
                      <a:pPr algn="l" fontAlgn="t">
                        <a:buNone/>
                      </a:pPr>
                      <a:r>
                        <a:rPr lang="da-DK" sz="1300" b="1" cap="none" spc="0">
                          <a:solidFill>
                            <a:schemeClr val="bg1"/>
                          </a:solidFill>
                          <a:effectLst/>
                        </a:rPr>
                        <a:t>Explanation</a:t>
                      </a:r>
                    </a:p>
                  </a:txBody>
                  <a:tcPr marL="58096" marR="58096" marT="29048" marB="76913">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tc>
                  <a:txBody>
                    <a:bodyPr/>
                    <a:lstStyle/>
                    <a:p>
                      <a:pPr algn="l" fontAlgn="t">
                        <a:buNone/>
                      </a:pPr>
                      <a:r>
                        <a:rPr lang="en-US" sz="1300" cap="none" spc="0">
                          <a:solidFill>
                            <a:schemeClr val="bg1"/>
                          </a:solidFill>
                          <a:effectLst/>
                        </a:rPr>
                        <a:t>Consequently, it would be fair to say that there is a huge potential in the market for environmental and sustainable products and companies are well advised to listen to take their target consumers' preferences into account.</a:t>
                      </a:r>
                    </a:p>
                  </a:txBody>
                  <a:tcPr marL="58096" marR="58096" marT="29048" marB="76913">
                    <a:lnL w="12700" cmpd="sng">
                      <a:noFill/>
                      <a:prstDash val="solid"/>
                    </a:lnL>
                    <a:lnR w="12700" cmpd="sng">
                      <a:noFill/>
                      <a:prstDash val="solid"/>
                    </a:lnR>
                    <a:lnT w="12700" cmpd="sng">
                      <a:noFill/>
                      <a:prstDash val="solid"/>
                    </a:lnT>
                    <a:lnB w="12700" cmpd="sng">
                      <a:noFill/>
                      <a:prstDash val="solid"/>
                    </a:lnB>
                    <a:solidFill>
                      <a:schemeClr val="tx1">
                        <a:lumMod val="65000"/>
                        <a:lumOff val="35000"/>
                      </a:schemeClr>
                    </a:solidFill>
                  </a:tcPr>
                </a:tc>
                <a:extLst>
                  <a:ext uri="{0D108BD9-81ED-4DB2-BD59-A6C34878D82A}">
                    <a16:rowId xmlns:a16="http://schemas.microsoft.com/office/drawing/2014/main" val="628816835"/>
                  </a:ext>
                </a:extLst>
              </a:tr>
            </a:tbl>
          </a:graphicData>
        </a:graphic>
      </p:graphicFrame>
    </p:spTree>
    <p:extLst>
      <p:ext uri="{BB962C8B-B14F-4D97-AF65-F5344CB8AC3E}">
        <p14:creationId xmlns:p14="http://schemas.microsoft.com/office/powerpoint/2010/main" val="3630895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697351C-68E8-A797-0621-5EAA057BE0AA}"/>
              </a:ext>
            </a:extLst>
          </p:cNvPr>
          <p:cNvSpPr>
            <a:spLocks noGrp="1"/>
          </p:cNvSpPr>
          <p:nvPr>
            <p:ph type="title"/>
          </p:nvPr>
        </p:nvSpPr>
        <p:spPr>
          <a:xfrm>
            <a:off x="761803" y="350196"/>
            <a:ext cx="4646904" cy="1624520"/>
          </a:xfrm>
        </p:spPr>
        <p:txBody>
          <a:bodyPr anchor="ctr">
            <a:normAutofit/>
          </a:bodyPr>
          <a:lstStyle/>
          <a:p>
            <a:r>
              <a:rPr lang="da-DK" sz="4000"/>
              <a:t>Retoriske virkemidler</a:t>
            </a:r>
          </a:p>
        </p:txBody>
      </p:sp>
      <p:sp>
        <p:nvSpPr>
          <p:cNvPr id="3" name="Pladsholder til indhold 2">
            <a:extLst>
              <a:ext uri="{FF2B5EF4-FFF2-40B4-BE49-F238E27FC236}">
                <a16:creationId xmlns:a16="http://schemas.microsoft.com/office/drawing/2014/main" id="{0479FC54-0D2A-0C42-A333-761E24F3C3E8}"/>
              </a:ext>
            </a:extLst>
          </p:cNvPr>
          <p:cNvSpPr>
            <a:spLocks noGrp="1"/>
          </p:cNvSpPr>
          <p:nvPr>
            <p:ph idx="1"/>
          </p:nvPr>
        </p:nvSpPr>
        <p:spPr>
          <a:xfrm>
            <a:off x="761802" y="2743200"/>
            <a:ext cx="4646905" cy="3613149"/>
          </a:xfrm>
        </p:spPr>
        <p:txBody>
          <a:bodyPr anchor="ctr">
            <a:normAutofit/>
          </a:bodyPr>
          <a:lstStyle/>
          <a:p>
            <a:r>
              <a:rPr lang="da-DK" sz="2000"/>
              <a:t>Brug retoriske/sproglige virkemidler til at holde publikums opmærksomhed, så det bliver let at følge dine argumenter og huske dem.</a:t>
            </a:r>
          </a:p>
          <a:p>
            <a:endParaRPr lang="da-DK" sz="2000"/>
          </a:p>
          <a:p>
            <a:pPr marL="0" indent="0">
              <a:buNone/>
            </a:pPr>
            <a:endParaRPr lang="en-US" sz="2000" i="1"/>
          </a:p>
        </p:txBody>
      </p:sp>
      <p:pic>
        <p:nvPicPr>
          <p:cNvPr id="5" name="Picture 4" descr="Jeg har forbindelse til Sun">
            <a:extLst>
              <a:ext uri="{FF2B5EF4-FFF2-40B4-BE49-F238E27FC236}">
                <a16:creationId xmlns:a16="http://schemas.microsoft.com/office/drawing/2014/main" id="{47220367-6FA7-D6CD-7C53-E1EA67778BFF}"/>
              </a:ext>
            </a:extLst>
          </p:cNvPr>
          <p:cNvPicPr>
            <a:picLocks noChangeAspect="1"/>
          </p:cNvPicPr>
          <p:nvPr/>
        </p:nvPicPr>
        <p:blipFill>
          <a:blip r:embed="rId2"/>
          <a:srcRect l="29382" r="10997" b="2"/>
          <a:stretch>
            <a:fillRect/>
          </a:stretch>
        </p:blipFill>
        <p:spPr>
          <a:xfrm>
            <a:off x="6096000" y="1"/>
            <a:ext cx="6102825" cy="6858000"/>
          </a:xfrm>
          <a:prstGeom prst="rect">
            <a:avLst/>
          </a:prstGeom>
        </p:spPr>
      </p:pic>
    </p:spTree>
    <p:extLst>
      <p:ext uri="{BB962C8B-B14F-4D97-AF65-F5344CB8AC3E}">
        <p14:creationId xmlns:p14="http://schemas.microsoft.com/office/powerpoint/2010/main" val="499990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C76DF56-ACCE-3E27-3E36-9CF6266356BF}"/>
              </a:ext>
            </a:extLst>
          </p:cNvPr>
          <p:cNvSpPr>
            <a:spLocks noGrp="1"/>
          </p:cNvSpPr>
          <p:nvPr>
            <p:ph type="title"/>
          </p:nvPr>
        </p:nvSpPr>
        <p:spPr>
          <a:xfrm>
            <a:off x="586478" y="1683756"/>
            <a:ext cx="3115265" cy="2396359"/>
          </a:xfrm>
        </p:spPr>
        <p:txBody>
          <a:bodyPr anchor="b">
            <a:normAutofit/>
          </a:bodyPr>
          <a:lstStyle/>
          <a:p>
            <a:pPr algn="r"/>
            <a:r>
              <a:rPr lang="da-DK" sz="4000" dirty="0">
                <a:solidFill>
                  <a:srgbClr val="FFFFFF"/>
                </a:solidFill>
              </a:rPr>
              <a:t>Eksempler på retoriske virkemidler</a:t>
            </a:r>
          </a:p>
        </p:txBody>
      </p:sp>
      <p:graphicFrame>
        <p:nvGraphicFramePr>
          <p:cNvPr id="5" name="Pladsholder til indhold 2">
            <a:extLst>
              <a:ext uri="{FF2B5EF4-FFF2-40B4-BE49-F238E27FC236}">
                <a16:creationId xmlns:a16="http://schemas.microsoft.com/office/drawing/2014/main" id="{68B9CEBD-5D68-7EA0-4BCF-375E2C84BDF1}"/>
              </a:ext>
            </a:extLst>
          </p:cNvPr>
          <p:cNvGraphicFramePr>
            <a:graphicFrameLocks noGrp="1"/>
          </p:cNvGraphicFramePr>
          <p:nvPr>
            <p:ph idx="1"/>
            <p:extLst>
              <p:ext uri="{D42A27DB-BD31-4B8C-83A1-F6EECF244321}">
                <p14:modId xmlns:p14="http://schemas.microsoft.com/office/powerpoint/2010/main" val="394284165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443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CA712BE-A4A4-E835-1129-854A89EB91DB}"/>
              </a:ext>
            </a:extLst>
          </p:cNvPr>
          <p:cNvSpPr>
            <a:spLocks noGrp="1"/>
          </p:cNvSpPr>
          <p:nvPr>
            <p:ph type="title"/>
          </p:nvPr>
        </p:nvSpPr>
        <p:spPr>
          <a:xfrm>
            <a:off x="586478" y="1683756"/>
            <a:ext cx="3115265" cy="2396359"/>
          </a:xfrm>
        </p:spPr>
        <p:txBody>
          <a:bodyPr anchor="b">
            <a:normAutofit/>
          </a:bodyPr>
          <a:lstStyle/>
          <a:p>
            <a:pPr algn="r"/>
            <a:r>
              <a:rPr lang="da-DK" sz="2500">
                <a:solidFill>
                  <a:srgbClr val="FFFFFF"/>
                </a:solidFill>
              </a:rPr>
              <a:t>Konklusion/afslutning</a:t>
            </a:r>
          </a:p>
        </p:txBody>
      </p:sp>
      <p:graphicFrame>
        <p:nvGraphicFramePr>
          <p:cNvPr id="4" name="Pladsholder til indhold 3">
            <a:extLst>
              <a:ext uri="{FF2B5EF4-FFF2-40B4-BE49-F238E27FC236}">
                <a16:creationId xmlns:a16="http://schemas.microsoft.com/office/drawing/2014/main" id="{E18BCE36-0259-8C4E-7263-4186F8ED1351}"/>
              </a:ext>
            </a:extLst>
          </p:cNvPr>
          <p:cNvGraphicFramePr>
            <a:graphicFrameLocks noGrp="1"/>
          </p:cNvGraphicFramePr>
          <p:nvPr>
            <p:ph idx="1"/>
            <p:extLst>
              <p:ext uri="{D42A27DB-BD31-4B8C-83A1-F6EECF244321}">
                <p14:modId xmlns:p14="http://schemas.microsoft.com/office/powerpoint/2010/main" val="1908217697"/>
              </p:ext>
            </p:extLst>
          </p:nvPr>
        </p:nvGraphicFramePr>
        <p:xfrm>
          <a:off x="5231276" y="750440"/>
          <a:ext cx="6014386" cy="5469532"/>
        </p:xfrm>
        <a:graphic>
          <a:graphicData uri="http://schemas.openxmlformats.org/drawingml/2006/table">
            <a:tbl>
              <a:tblPr/>
              <a:tblGrid>
                <a:gridCol w="2767244">
                  <a:extLst>
                    <a:ext uri="{9D8B030D-6E8A-4147-A177-3AD203B41FA5}">
                      <a16:colId xmlns:a16="http://schemas.microsoft.com/office/drawing/2014/main" val="4100482404"/>
                    </a:ext>
                  </a:extLst>
                </a:gridCol>
                <a:gridCol w="3247142">
                  <a:extLst>
                    <a:ext uri="{9D8B030D-6E8A-4147-A177-3AD203B41FA5}">
                      <a16:colId xmlns:a16="http://schemas.microsoft.com/office/drawing/2014/main" val="798753733"/>
                    </a:ext>
                  </a:extLst>
                </a:gridCol>
              </a:tblGrid>
              <a:tr h="2831984">
                <a:tc>
                  <a:txBody>
                    <a:bodyPr/>
                    <a:lstStyle/>
                    <a:p>
                      <a:pPr algn="l" fontAlgn="t">
                        <a:buNone/>
                      </a:pPr>
                      <a:r>
                        <a:rPr lang="da-DK" sz="1400" b="1">
                          <a:effectLst/>
                        </a:rPr>
                        <a:t>Opsummering af væsentligste pointer.</a:t>
                      </a:r>
                    </a:p>
                  </a:txBody>
                  <a:tcPr marL="67765" marR="67765" marT="33883" marB="33883">
                    <a:lnL>
                      <a:noFill/>
                    </a:lnL>
                    <a:lnR>
                      <a:noFill/>
                    </a:lnR>
                    <a:lnT>
                      <a:noFill/>
                    </a:lnT>
                    <a:lnB>
                      <a:noFill/>
                    </a:lnB>
                    <a:solidFill>
                      <a:srgbClr val="F8F8F8"/>
                    </a:solidFill>
                  </a:tcPr>
                </a:tc>
                <a:tc>
                  <a:txBody>
                    <a:bodyPr/>
                    <a:lstStyle/>
                    <a:p>
                      <a:pPr algn="l" fontAlgn="t">
                        <a:buNone/>
                      </a:pPr>
                      <a:r>
                        <a:rPr lang="en-US" sz="1400">
                          <a:effectLst/>
                        </a:rPr>
                        <a:t>And this brings me to the end of my presentation. Allow me to briefly summarize the key points. As I told you at the beginning, I was going to highlight the importance of CSR as part of any large company's effort to reach out to consumers with a growing consumer mindset. As we have learned, numerous surveys prove this to be true. Moreover, in the discussion of pros and cons of CSR, there seem to be an overwhelming amount of arguments in favour of adopting CSR.</a:t>
                      </a:r>
                    </a:p>
                  </a:txBody>
                  <a:tcPr marL="67765" marR="67765" marT="33883" marB="33883">
                    <a:lnL>
                      <a:noFill/>
                    </a:lnL>
                    <a:lnR>
                      <a:noFill/>
                    </a:lnR>
                    <a:lnT>
                      <a:noFill/>
                    </a:lnT>
                    <a:lnB>
                      <a:noFill/>
                    </a:lnB>
                    <a:solidFill>
                      <a:srgbClr val="FFFFFF"/>
                    </a:solidFill>
                  </a:tcPr>
                </a:tc>
                <a:extLst>
                  <a:ext uri="{0D108BD9-81ED-4DB2-BD59-A6C34878D82A}">
                    <a16:rowId xmlns:a16="http://schemas.microsoft.com/office/drawing/2014/main" val="1477362580"/>
                  </a:ext>
                </a:extLst>
              </a:tr>
              <a:tr h="2621937">
                <a:tc>
                  <a:txBody>
                    <a:bodyPr/>
                    <a:lstStyle/>
                    <a:p>
                      <a:pPr algn="l" fontAlgn="t">
                        <a:buNone/>
                      </a:pPr>
                      <a:r>
                        <a:rPr lang="da-DK" sz="1400" b="1">
                          <a:effectLst/>
                        </a:rPr>
                        <a:t>Konklusion på spørgsmål fra indledning. Afrunding af talen.</a:t>
                      </a:r>
                    </a:p>
                  </a:txBody>
                  <a:tcPr marL="67765" marR="67765" marT="33883" marB="33883">
                    <a:lnL>
                      <a:noFill/>
                    </a:lnL>
                    <a:lnR>
                      <a:noFill/>
                    </a:lnR>
                    <a:lnT>
                      <a:noFill/>
                    </a:lnT>
                    <a:lnB>
                      <a:noFill/>
                    </a:lnB>
                    <a:solidFill>
                      <a:srgbClr val="F8F8F8"/>
                    </a:solidFill>
                  </a:tcPr>
                </a:tc>
                <a:tc>
                  <a:txBody>
                    <a:bodyPr/>
                    <a:lstStyle/>
                    <a:p>
                      <a:pPr algn="l" fontAlgn="t">
                        <a:buNone/>
                      </a:pPr>
                      <a:r>
                        <a:rPr lang="en-US" sz="1400">
                          <a:effectLst/>
                          <a:latin typeface="Noto Sans" panose="020B0502040504020204" pitchFamily="34" charset="0"/>
                        </a:rPr>
                        <a:t>So, to answer the question I asked you at the beginning of my presentation, I think you will agree that the answer to this is that CSR must be seen as an investment in the future.</a:t>
                      </a:r>
                    </a:p>
                    <a:p>
                      <a:pPr algn="l" fontAlgn="t">
                        <a:buNone/>
                      </a:pPr>
                      <a:r>
                        <a:rPr lang="en-US" sz="1400">
                          <a:effectLst/>
                          <a:latin typeface="Noto Sans" panose="020B0502040504020204" pitchFamily="34" charset="0"/>
                        </a:rPr>
                        <a:t>Let these be my final words. I believe we still have 5 minutes remaining and I would be happy to answer any questions relating to what I have been talking about. Thank you for your attention.</a:t>
                      </a:r>
                    </a:p>
                  </a:txBody>
                  <a:tcPr marL="67765" marR="67765" marT="33883" marB="33883">
                    <a:lnL>
                      <a:noFill/>
                    </a:lnL>
                    <a:lnR>
                      <a:noFill/>
                    </a:lnR>
                    <a:lnT>
                      <a:noFill/>
                    </a:lnT>
                    <a:lnB>
                      <a:noFill/>
                    </a:lnB>
                    <a:solidFill>
                      <a:srgbClr val="FFFFFF"/>
                    </a:solidFill>
                  </a:tcPr>
                </a:tc>
                <a:extLst>
                  <a:ext uri="{0D108BD9-81ED-4DB2-BD59-A6C34878D82A}">
                    <a16:rowId xmlns:a16="http://schemas.microsoft.com/office/drawing/2014/main" val="131946869"/>
                  </a:ext>
                </a:extLst>
              </a:tr>
            </a:tbl>
          </a:graphicData>
        </a:graphic>
      </p:graphicFrame>
    </p:spTree>
    <p:extLst>
      <p:ext uri="{BB962C8B-B14F-4D97-AF65-F5344CB8AC3E}">
        <p14:creationId xmlns:p14="http://schemas.microsoft.com/office/powerpoint/2010/main" val="246886132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TotalTime>
  <Words>1008</Words>
  <Application>Microsoft Office PowerPoint</Application>
  <PresentationFormat>Widescreen</PresentationFormat>
  <Paragraphs>63</Paragraphs>
  <Slides>11</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11</vt:i4>
      </vt:variant>
    </vt:vector>
  </HeadingPairs>
  <TitlesOfParts>
    <vt:vector size="16" baseType="lpstr">
      <vt:lpstr>Aptos</vt:lpstr>
      <vt:lpstr>Aptos Display</vt:lpstr>
      <vt:lpstr>Arial</vt:lpstr>
      <vt:lpstr>Noto Sans</vt:lpstr>
      <vt:lpstr>Office-tema</vt:lpstr>
      <vt:lpstr>Manuscript</vt:lpstr>
      <vt:lpstr>Homework:</vt:lpstr>
      <vt:lpstr>Your assignment</vt:lpstr>
      <vt:lpstr>The structure of a manuscript</vt:lpstr>
      <vt:lpstr>Body-delen</vt:lpstr>
      <vt:lpstr>Pee structure</vt:lpstr>
      <vt:lpstr>Retoriske virkemidler</vt:lpstr>
      <vt:lpstr>Eksempler på retoriske virkemidler</vt:lpstr>
      <vt:lpstr>Konklusion/afslutning</vt:lpstr>
      <vt:lpstr>Why children need better role models than Disney princesses | Mia Fisher | TEDxCCHS Youth </vt:lpstr>
      <vt:lpstr>Toulmin’s model of argumentation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3</cp:revision>
  <dcterms:created xsi:type="dcterms:W3CDTF">2025-09-11T12:25:50Z</dcterms:created>
  <dcterms:modified xsi:type="dcterms:W3CDTF">2025-09-12T07:17:50Z</dcterms:modified>
</cp:coreProperties>
</file>