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58" r:id="rId10"/>
    <p:sldId id="267" r:id="rId11"/>
    <p:sldId id="270" r:id="rId12"/>
    <p:sldId id="259" r:id="rId13"/>
    <p:sldId id="268" r:id="rId14"/>
    <p:sldId id="269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>
        <p:scale>
          <a:sx n="71" d="100"/>
          <a:sy n="71" d="100"/>
        </p:scale>
        <p:origin x="3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app.minlaering.dk/bog/1/kapitel/37995/sektion/40827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app.minlaering.dk/bog/1/kapitel/37995/sektion/40827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539F60-6525-4D15-BE8A-0E11039B9AF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08E1660-F8DE-4750-AB07-2B4FB0B790AA}">
      <dgm:prSet/>
      <dgm:spPr/>
      <dgm:t>
        <a:bodyPr/>
        <a:lstStyle/>
        <a:p>
          <a:r>
            <a:rPr lang="da-DK"/>
            <a:t>Futurum</a:t>
          </a:r>
          <a:endParaRPr lang="en-US"/>
        </a:p>
      </dgm:t>
    </dgm:pt>
    <dgm:pt modelId="{1D3A9C4A-BEDC-44A9-B2EB-3C291DD0A883}" type="parTrans" cxnId="{E2FFB458-DBEE-4683-8113-2F6BFA50F79C}">
      <dgm:prSet/>
      <dgm:spPr/>
      <dgm:t>
        <a:bodyPr/>
        <a:lstStyle/>
        <a:p>
          <a:endParaRPr lang="en-US"/>
        </a:p>
      </dgm:t>
    </dgm:pt>
    <dgm:pt modelId="{FC55E0D8-4749-4950-97FE-B57EBEB4BD27}" type="sibTrans" cxnId="{E2FFB458-DBEE-4683-8113-2F6BFA50F79C}">
      <dgm:prSet/>
      <dgm:spPr/>
      <dgm:t>
        <a:bodyPr/>
        <a:lstStyle/>
        <a:p>
          <a:endParaRPr lang="en-US"/>
        </a:p>
      </dgm:t>
    </dgm:pt>
    <dgm:pt modelId="{7A4B53A6-B3CA-42F1-A150-F2B43E088FCD}">
      <dgm:prSet/>
      <dgm:spPr/>
      <dgm:t>
        <a:bodyPr/>
        <a:lstStyle/>
        <a:p>
          <a:r>
            <a:rPr lang="da-DK" b="1"/>
            <a:t>Funktion</a:t>
          </a:r>
          <a:r>
            <a:rPr lang="da-DK" i="1"/>
            <a:t>:</a:t>
          </a:r>
          <a:r>
            <a:rPr lang="da-DK"/>
            <a:t> </a:t>
          </a:r>
          <a:r>
            <a:rPr lang="da-DK">
              <a:hlinkClick xmlns:r="http://schemas.openxmlformats.org/officeDocument/2006/relationships" r:id="rId1"/>
            </a:rPr>
            <a:t>Futurum</a:t>
          </a:r>
          <a:r>
            <a:rPr lang="da-DK"/>
            <a:t> anvendes til at beskrive noget, der vil ske i fremtiden.</a:t>
          </a:r>
          <a:endParaRPr lang="en-US"/>
        </a:p>
      </dgm:t>
    </dgm:pt>
    <dgm:pt modelId="{C6902A47-5777-441C-9C45-FE32746926BE}" type="parTrans" cxnId="{00BD4EDD-C88A-47E4-A0F5-8557CB5C10CD}">
      <dgm:prSet/>
      <dgm:spPr/>
      <dgm:t>
        <a:bodyPr/>
        <a:lstStyle/>
        <a:p>
          <a:endParaRPr lang="en-US"/>
        </a:p>
      </dgm:t>
    </dgm:pt>
    <dgm:pt modelId="{6182623A-E996-4AF9-BEDE-BCFBEF494D53}" type="sibTrans" cxnId="{00BD4EDD-C88A-47E4-A0F5-8557CB5C10CD}">
      <dgm:prSet/>
      <dgm:spPr/>
      <dgm:t>
        <a:bodyPr/>
        <a:lstStyle/>
        <a:p>
          <a:endParaRPr lang="en-US"/>
        </a:p>
      </dgm:t>
    </dgm:pt>
    <dgm:pt modelId="{661F4F99-61E7-4B69-8EE5-DD59203F5140}">
      <dgm:prSet/>
      <dgm:spPr/>
      <dgm:t>
        <a:bodyPr/>
        <a:lstStyle/>
        <a:p>
          <a:r>
            <a:rPr lang="da-DK" b="1"/>
            <a:t>Former</a:t>
          </a:r>
          <a:r>
            <a:rPr lang="da-DK" i="1"/>
            <a:t>:</a:t>
          </a:r>
          <a:r>
            <a:rPr lang="da-DK"/>
            <a:t> </a:t>
          </a:r>
          <a:r>
            <a:rPr lang="da-DK">
              <a:hlinkClick xmlns:r="http://schemas.openxmlformats.org/officeDocument/2006/relationships" r:id="rId1"/>
            </a:rPr>
            <a:t>Futurum</a:t>
          </a:r>
          <a:r>
            <a:rPr lang="da-DK"/>
            <a:t> kan dannes på flere måder, afhængigt af indhold og tidsaspekt:</a:t>
          </a:r>
          <a:endParaRPr lang="en-US"/>
        </a:p>
      </dgm:t>
    </dgm:pt>
    <dgm:pt modelId="{B51DA6AB-86A5-404E-B6BA-02240A474BBE}" type="parTrans" cxnId="{018AC14C-3BD5-4D22-B5A8-5427FE98BC37}">
      <dgm:prSet/>
      <dgm:spPr/>
      <dgm:t>
        <a:bodyPr/>
        <a:lstStyle/>
        <a:p>
          <a:endParaRPr lang="en-US"/>
        </a:p>
      </dgm:t>
    </dgm:pt>
    <dgm:pt modelId="{EAF2E515-CC93-45DB-8749-062F8DA6A284}" type="sibTrans" cxnId="{018AC14C-3BD5-4D22-B5A8-5427FE98BC37}">
      <dgm:prSet/>
      <dgm:spPr/>
      <dgm:t>
        <a:bodyPr/>
        <a:lstStyle/>
        <a:p>
          <a:endParaRPr lang="en-US"/>
        </a:p>
      </dgm:t>
    </dgm:pt>
    <dgm:pt modelId="{75E41073-F243-4A5B-8744-922CD916A7A3}" type="pres">
      <dgm:prSet presAssocID="{64539F60-6525-4D15-BE8A-0E11039B9AF7}" presName="linear" presStyleCnt="0">
        <dgm:presLayoutVars>
          <dgm:animLvl val="lvl"/>
          <dgm:resizeHandles val="exact"/>
        </dgm:presLayoutVars>
      </dgm:prSet>
      <dgm:spPr/>
    </dgm:pt>
    <dgm:pt modelId="{333591B3-27EC-4DBE-BE53-622A32964C73}" type="pres">
      <dgm:prSet presAssocID="{308E1660-F8DE-4750-AB07-2B4FB0B790A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F18A7B5-0C10-4D2C-898C-736D3B9DBC07}" type="pres">
      <dgm:prSet presAssocID="{FC55E0D8-4749-4950-97FE-B57EBEB4BD27}" presName="spacer" presStyleCnt="0"/>
      <dgm:spPr/>
    </dgm:pt>
    <dgm:pt modelId="{F57972E7-9344-4A67-AA8D-869834D0C9C5}" type="pres">
      <dgm:prSet presAssocID="{7A4B53A6-B3CA-42F1-A150-F2B43E088FC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C678A6D-2D07-4738-95BD-1DC15D4B3EEB}" type="pres">
      <dgm:prSet presAssocID="{6182623A-E996-4AF9-BEDE-BCFBEF494D53}" presName="spacer" presStyleCnt="0"/>
      <dgm:spPr/>
    </dgm:pt>
    <dgm:pt modelId="{B2B4897E-621D-4FBF-838B-0779105C990F}" type="pres">
      <dgm:prSet presAssocID="{661F4F99-61E7-4B69-8EE5-DD59203F514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6837045-F251-485C-B8C2-6E07E7466608}" type="presOf" srcId="{7A4B53A6-B3CA-42F1-A150-F2B43E088FCD}" destId="{F57972E7-9344-4A67-AA8D-869834D0C9C5}" srcOrd="0" destOrd="0" presId="urn:microsoft.com/office/officeart/2005/8/layout/vList2"/>
    <dgm:cxn modelId="{A7C37E65-2BA9-4E92-83B8-03542F686187}" type="presOf" srcId="{661F4F99-61E7-4B69-8EE5-DD59203F5140}" destId="{B2B4897E-621D-4FBF-838B-0779105C990F}" srcOrd="0" destOrd="0" presId="urn:microsoft.com/office/officeart/2005/8/layout/vList2"/>
    <dgm:cxn modelId="{018AC14C-3BD5-4D22-B5A8-5427FE98BC37}" srcId="{64539F60-6525-4D15-BE8A-0E11039B9AF7}" destId="{661F4F99-61E7-4B69-8EE5-DD59203F5140}" srcOrd="2" destOrd="0" parTransId="{B51DA6AB-86A5-404E-B6BA-02240A474BBE}" sibTransId="{EAF2E515-CC93-45DB-8749-062F8DA6A284}"/>
    <dgm:cxn modelId="{E2FFB458-DBEE-4683-8113-2F6BFA50F79C}" srcId="{64539F60-6525-4D15-BE8A-0E11039B9AF7}" destId="{308E1660-F8DE-4750-AB07-2B4FB0B790AA}" srcOrd="0" destOrd="0" parTransId="{1D3A9C4A-BEDC-44A9-B2EB-3C291DD0A883}" sibTransId="{FC55E0D8-4749-4950-97FE-B57EBEB4BD27}"/>
    <dgm:cxn modelId="{D4361B99-89F5-495D-9808-B1C6DEB49955}" type="presOf" srcId="{308E1660-F8DE-4750-AB07-2B4FB0B790AA}" destId="{333591B3-27EC-4DBE-BE53-622A32964C73}" srcOrd="0" destOrd="0" presId="urn:microsoft.com/office/officeart/2005/8/layout/vList2"/>
    <dgm:cxn modelId="{0D001BC2-1E45-48F0-88FF-E09357AFDECF}" type="presOf" srcId="{64539F60-6525-4D15-BE8A-0E11039B9AF7}" destId="{75E41073-F243-4A5B-8744-922CD916A7A3}" srcOrd="0" destOrd="0" presId="urn:microsoft.com/office/officeart/2005/8/layout/vList2"/>
    <dgm:cxn modelId="{00BD4EDD-C88A-47E4-A0F5-8557CB5C10CD}" srcId="{64539F60-6525-4D15-BE8A-0E11039B9AF7}" destId="{7A4B53A6-B3CA-42F1-A150-F2B43E088FCD}" srcOrd="1" destOrd="0" parTransId="{C6902A47-5777-441C-9C45-FE32746926BE}" sibTransId="{6182623A-E996-4AF9-BEDE-BCFBEF494D53}"/>
    <dgm:cxn modelId="{B469E9B7-583A-46DA-852B-D2AC40C697B3}" type="presParOf" srcId="{75E41073-F243-4A5B-8744-922CD916A7A3}" destId="{333591B3-27EC-4DBE-BE53-622A32964C73}" srcOrd="0" destOrd="0" presId="urn:microsoft.com/office/officeart/2005/8/layout/vList2"/>
    <dgm:cxn modelId="{48444037-921C-4AD5-91CB-292DF75C1495}" type="presParOf" srcId="{75E41073-F243-4A5B-8744-922CD916A7A3}" destId="{7F18A7B5-0C10-4D2C-898C-736D3B9DBC07}" srcOrd="1" destOrd="0" presId="urn:microsoft.com/office/officeart/2005/8/layout/vList2"/>
    <dgm:cxn modelId="{A5F1D6E6-BE9E-4CCB-9A4B-8A12A0421DAA}" type="presParOf" srcId="{75E41073-F243-4A5B-8744-922CD916A7A3}" destId="{F57972E7-9344-4A67-AA8D-869834D0C9C5}" srcOrd="2" destOrd="0" presId="urn:microsoft.com/office/officeart/2005/8/layout/vList2"/>
    <dgm:cxn modelId="{41B9775F-5550-4DF3-B226-685B32D12A44}" type="presParOf" srcId="{75E41073-F243-4A5B-8744-922CD916A7A3}" destId="{2C678A6D-2D07-4738-95BD-1DC15D4B3EEB}" srcOrd="3" destOrd="0" presId="urn:microsoft.com/office/officeart/2005/8/layout/vList2"/>
    <dgm:cxn modelId="{4000B807-7870-4F28-82B6-599386B45D12}" type="presParOf" srcId="{75E41073-F243-4A5B-8744-922CD916A7A3}" destId="{B2B4897E-621D-4FBF-838B-0779105C990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591B3-27EC-4DBE-BE53-622A32964C73}">
      <dsp:nvSpPr>
        <dsp:cNvPr id="0" name=""/>
        <dsp:cNvSpPr/>
      </dsp:nvSpPr>
      <dsp:spPr>
        <a:xfrm>
          <a:off x="0" y="67043"/>
          <a:ext cx="6666833" cy="17137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100" kern="1200"/>
            <a:t>Futurum</a:t>
          </a:r>
          <a:endParaRPr lang="en-US" sz="3100" kern="1200"/>
        </a:p>
      </dsp:txBody>
      <dsp:txXfrm>
        <a:off x="83659" y="150702"/>
        <a:ext cx="6499515" cy="1546439"/>
      </dsp:txXfrm>
    </dsp:sp>
    <dsp:sp modelId="{F57972E7-9344-4A67-AA8D-869834D0C9C5}">
      <dsp:nvSpPr>
        <dsp:cNvPr id="0" name=""/>
        <dsp:cNvSpPr/>
      </dsp:nvSpPr>
      <dsp:spPr>
        <a:xfrm>
          <a:off x="0" y="1870081"/>
          <a:ext cx="6666833" cy="1713757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100" b="1" kern="1200"/>
            <a:t>Funktion</a:t>
          </a:r>
          <a:r>
            <a:rPr lang="da-DK" sz="3100" i="1" kern="1200"/>
            <a:t>:</a:t>
          </a:r>
          <a:r>
            <a:rPr lang="da-DK" sz="3100" kern="1200"/>
            <a:t> </a:t>
          </a:r>
          <a:r>
            <a:rPr lang="da-DK" sz="3100" kern="1200">
              <a:hlinkClick xmlns:r="http://schemas.openxmlformats.org/officeDocument/2006/relationships" r:id="rId1"/>
            </a:rPr>
            <a:t>Futurum</a:t>
          </a:r>
          <a:r>
            <a:rPr lang="da-DK" sz="3100" kern="1200"/>
            <a:t> anvendes til at beskrive noget, der vil ske i fremtiden.</a:t>
          </a:r>
          <a:endParaRPr lang="en-US" sz="3100" kern="1200"/>
        </a:p>
      </dsp:txBody>
      <dsp:txXfrm>
        <a:off x="83659" y="1953740"/>
        <a:ext cx="6499515" cy="1546439"/>
      </dsp:txXfrm>
    </dsp:sp>
    <dsp:sp modelId="{B2B4897E-621D-4FBF-838B-0779105C990F}">
      <dsp:nvSpPr>
        <dsp:cNvPr id="0" name=""/>
        <dsp:cNvSpPr/>
      </dsp:nvSpPr>
      <dsp:spPr>
        <a:xfrm>
          <a:off x="0" y="3673118"/>
          <a:ext cx="6666833" cy="1713757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100" b="1" kern="1200"/>
            <a:t>Former</a:t>
          </a:r>
          <a:r>
            <a:rPr lang="da-DK" sz="3100" i="1" kern="1200"/>
            <a:t>:</a:t>
          </a:r>
          <a:r>
            <a:rPr lang="da-DK" sz="3100" kern="1200"/>
            <a:t> </a:t>
          </a:r>
          <a:r>
            <a:rPr lang="da-DK" sz="3100" kern="1200">
              <a:hlinkClick xmlns:r="http://schemas.openxmlformats.org/officeDocument/2006/relationships" r:id="rId1"/>
            </a:rPr>
            <a:t>Futurum</a:t>
          </a:r>
          <a:r>
            <a:rPr lang="da-DK" sz="3100" kern="1200"/>
            <a:t> kan dannes på flere måder, afhængigt af indhold og tidsaspekt:</a:t>
          </a:r>
          <a:endParaRPr lang="en-US" sz="3100" kern="1200"/>
        </a:p>
      </dsp:txBody>
      <dsp:txXfrm>
        <a:off x="83659" y="3756777"/>
        <a:ext cx="6499515" cy="1546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69A148-E86D-D401-0616-1C8F1403B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EFEA3C0-38B3-4662-D03A-D2978433D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392F287-C001-3FDE-2D39-31CB62C5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895D960-BCCF-7DB8-EEE8-990F1D892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25A401E-5665-F5F8-B22D-6E1EEAC2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6188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C59973-14A0-4A0A-3600-BDDF83BC4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C911E65-0F4B-3BD4-4093-44FCD1B05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A488F0B-EEA2-1C76-AC78-4CC204FB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99634D-CBE0-772A-C27B-4E4C972B2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E085FA-EF0F-D03F-ED1A-0C8F9CD6E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164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7BE4ED3-8F7E-9D9B-2B3A-12DDA13211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FB6CE04-1772-2F3C-4BFC-7C958C3E0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35A4358-1A18-FFB2-EC95-39BF2FAB2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8C1D271-4621-6BAD-262A-4CF9E0E8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9FA31B-0324-C838-8FAD-97CECEB2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900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1B8ED-E3C0-6405-8DEC-F2074FF7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5BDA48-07E1-03AE-559F-BB66FEDE5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72FA2D3-2F06-F04D-785B-41E65E9AF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07475D6-6B6F-0D5E-EDAA-0FC02530C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DD88E27-51F6-C8DF-955E-94021CB54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786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9912A1-971E-8C4B-158A-EEEA1014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00CD2E3-7EBD-E873-06CA-2146B0D86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2B30B4-B96F-EA70-6564-9F93011E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5CB44F-9DAB-4904-D567-3EEDD6FF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8421D83-3529-181E-B0F9-6BBB6C2F8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211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E89877-DC48-2148-42C6-E68A04F70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E70C12-0CA8-C76C-9A4D-402DE4F72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46AB012-E704-31B5-9053-341E0E4ED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C9C44B8-F931-25EE-98A2-35C2BA26F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4B4C393-4EAE-B904-5A2F-FA041B270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C5BDD03-F3E8-7790-00A3-FFD43D55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445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5B19B8-D035-624A-D1B6-4B3180285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681E30-13D2-2AF0-A4B4-1558A19AA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7C294EE-DC3F-0467-60F8-DBD13EA82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898EF8E-4878-43BF-9746-BFE531234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2293879-A03E-8A97-B527-42E6E3D51D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46D4A54-BC72-83DC-6141-423678D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92BACFA-A598-673F-0100-C416DBA4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7C77314-CAAE-74BF-0192-F25FED85E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25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0C61C5-9741-B2CD-2686-79E725C9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307D12-1789-5BF4-E1DB-5E13B08EE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B21B2C4-E32D-E891-8570-624FF584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B5AF488-459F-9AB3-E8F5-678FEF17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5643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53C3974-9AD1-9705-E7E6-2977D407D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CD61BF0-FBA6-361E-B2A4-64718AC3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59A67FA-20A3-D4EE-A8CF-A90A0820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131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B8B77-0A3F-3FA1-B61B-4307F4FD4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11EDBB-10C8-7B1A-E14B-D091A3E24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7410C67-AB8F-799C-09D6-CB12C8130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27BD2E-C921-0388-8CC2-6F83FB968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810D73-3AF3-68E5-6B8A-57895BC90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E682C4D-35A7-2705-7912-405F1CD7B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82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27089-EC6D-B0B6-86E9-0045B7851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9D9EEAB-5F1B-F139-6001-6B732B49B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FA12F50-D422-C256-BFD1-923CC7C17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EAD1BB-9AF7-85BD-47C0-FDFFF561F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30BC373-497B-D7F3-7BD7-26354C85E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58D6C27-89A2-0A5A-0DA3-B09302DCF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820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5CA20A1-3D9B-B9AB-79F5-D8352FBC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B4B2E34-A0A4-589D-BAB9-52AA05079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B08998C-F290-5328-DB91-C7070971F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D4635-AAC1-457F-8367-629743873CBC}" type="datetimeFigureOut">
              <a:rPr lang="da-DK" smtClean="0"/>
              <a:t>15-09-2025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638BFF-C505-86B0-E3EF-E0CB024AD1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BADFBA-0724-49F3-EF50-1DC91F92B6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476155-3141-4DE0-AED3-6F8829540D2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727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591/sektion/2822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37995/sektion/40827#_4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37995/sektion/40827#_4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37995/sektion/40827#_4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37995/sektion/40827#_4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37995/sektion/40827#_4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786/sektion/49137#_21" TargetMode="External"/><Relationship Id="rId2" Type="http://schemas.openxmlformats.org/officeDocument/2006/relationships/hyperlink" Target="https://app.minlaering.dk/bog/1/kapitel/48786/sektion/49137#_1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pp.minlaering.dk/bog/1/kapitel/48786/sektion/49137#_75" TargetMode="External"/><Relationship Id="rId4" Type="http://schemas.openxmlformats.org/officeDocument/2006/relationships/hyperlink" Target="https://app.minlaering.dk/bog/1/kapitel/48786/sektion/49137#_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16278A-1B9F-0145-4779-B16FACD8F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Exam</a:t>
            </a:r>
            <a:r>
              <a:rPr lang="da-DK" dirty="0"/>
              <a:t> </a:t>
            </a:r>
            <a:r>
              <a:rPr lang="da-DK" dirty="0" err="1"/>
              <a:t>grammar</a:t>
            </a:r>
            <a:r>
              <a:rPr lang="da-DK" dirty="0"/>
              <a:t> </a:t>
            </a:r>
            <a:r>
              <a:rPr lang="da-DK" dirty="0" err="1"/>
              <a:t>email</a:t>
            </a:r>
            <a:r>
              <a:rPr lang="da-DK" dirty="0"/>
              <a:t> maj 2023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7300311-DAF2-DA5A-8B36-7D437ADFC7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3938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A74A19-EFE9-B740-BD35-FDFFE96B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Possessive pronominer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EAD841C2-FF4F-BCD1-C00F-E6686F13E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6282" y="1825625"/>
            <a:ext cx="7459436" cy="4351338"/>
          </a:xfrm>
        </p:spPr>
      </p:pic>
    </p:spTree>
    <p:extLst>
      <p:ext uri="{BB962C8B-B14F-4D97-AF65-F5344CB8AC3E}">
        <p14:creationId xmlns:p14="http://schemas.microsoft.com/office/powerpoint/2010/main" val="1505376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404132-623F-B26F-A547-D896A557A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Adverbier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A9BA8E-5806-067A-C8DF-0DE4384C2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Adverbialleddet angiver typisk tid, sted, måde, grad og frekvens. Når man skal finde et adverbialled i sætningen, kan det derfor være en god idé at spørge sig selv hvor, hvordan, hvornår, i hvilken grad eller hvor ofte det, som er beskrevet i sætningen, sker.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r>
              <a:rPr lang="da-DK" dirty="0">
                <a:solidFill>
                  <a:schemeClr val="bg1"/>
                </a:solidFill>
              </a:rPr>
              <a:t>Adverbialleddet angiver typisk tid, sted, måde, grad og frekvens. Når man skal finde et adverbialled i sætningen, kan det derfor være en god idé at spørge sig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13137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ånd-kompas">
            <a:extLst>
              <a:ext uri="{FF2B5EF4-FFF2-40B4-BE49-F238E27FC236}">
                <a16:creationId xmlns:a16="http://schemas.microsoft.com/office/drawing/2014/main" id="{D0B0280F-C999-BE65-21CD-EF1BD95E6B0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051"/>
          <a:stretch/>
        </p:blipFill>
        <p:spPr>
          <a:xfrm>
            <a:off x="20" y="-7619"/>
            <a:ext cx="12191979" cy="6887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7620"/>
            <a:ext cx="5566593" cy="6887364"/>
          </a:xfrm>
          <a:prstGeom prst="rect">
            <a:avLst/>
          </a:prstGeom>
          <a:gradFill flip="none" rotWithShape="1">
            <a:gsLst>
              <a:gs pos="21000">
                <a:srgbClr val="000000">
                  <a:alpha val="6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067CD3-146F-6228-E362-39AA720C2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863442" y="855815"/>
            <a:ext cx="6887365" cy="516047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alpha val="91000"/>
                </a:schemeClr>
              </a:gs>
              <a:gs pos="83000">
                <a:schemeClr val="accent5">
                  <a:alpha val="0"/>
                </a:schemeClr>
              </a:gs>
            </a:gsLst>
            <a:lin ang="51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7E5C-A0F8-E9FA-56DB-31A257FD4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7648"/>
            <a:ext cx="2079513" cy="6865647"/>
          </a:xfrm>
          <a:prstGeom prst="rect">
            <a:avLst/>
          </a:prstGeom>
          <a:gradFill flip="none" rotWithShape="1">
            <a:gsLst>
              <a:gs pos="5000">
                <a:schemeClr val="accent5"/>
              </a:gs>
              <a:gs pos="49000">
                <a:schemeClr val="accent5">
                  <a:alpha val="0"/>
                </a:schemeClr>
              </a:gs>
            </a:gsLst>
            <a:lin ang="21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3F70A3C-4474-2A39-470C-FD55A8837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706777" y="3068761"/>
            <a:ext cx="4504659" cy="378923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60000">
                <a:schemeClr val="accent5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C3F7D4-9613-0E1F-901C-98FE831DE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8774557" y="-6485"/>
            <a:ext cx="3427160" cy="6879745"/>
          </a:xfrm>
          <a:prstGeom prst="rect">
            <a:avLst/>
          </a:prstGeom>
          <a:gradFill flip="none" rotWithShape="1">
            <a:gsLst>
              <a:gs pos="5000">
                <a:schemeClr val="accent2"/>
              </a:gs>
              <a:gs pos="49000">
                <a:schemeClr val="accent5">
                  <a:lumMod val="60000"/>
                  <a:lumOff val="40000"/>
                  <a:alpha val="0"/>
                </a:schemeClr>
              </a:gs>
            </a:gsLst>
            <a:lin ang="1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D5167C-AF48-26F0-7A9F-3F7643374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64705" y="-1061856"/>
            <a:ext cx="3682024" cy="12211438"/>
          </a:xfrm>
          <a:prstGeom prst="rect">
            <a:avLst/>
          </a:prstGeom>
          <a:gradFill>
            <a:gsLst>
              <a:gs pos="0">
                <a:schemeClr val="accent5"/>
              </a:gs>
              <a:gs pos="65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B30A01-FCA8-86A5-A840-C32A3BE2E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6" y="-7639"/>
            <a:ext cx="4879823" cy="6887373"/>
          </a:xfrm>
          <a:prstGeom prst="rect">
            <a:avLst/>
          </a:prstGeom>
          <a:gradFill>
            <a:gsLst>
              <a:gs pos="0">
                <a:schemeClr val="accent2">
                  <a:alpha val="70000"/>
                </a:schemeClr>
              </a:gs>
              <a:gs pos="44000">
                <a:schemeClr val="accent5">
                  <a:lumMod val="60000"/>
                  <a:lumOff val="40000"/>
                  <a:alpha val="0"/>
                </a:schemeClr>
              </a:gs>
            </a:gsLst>
            <a:lin ang="9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73AF60-1E9C-F8E1-DEBB-5BE83C3D0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9028" y="2155188"/>
            <a:ext cx="4160233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Et langt adverbialled der udtrykker tid</a:t>
            </a:r>
          </a:p>
        </p:txBody>
      </p:sp>
    </p:spTree>
    <p:extLst>
      <p:ext uri="{BB962C8B-B14F-4D97-AF65-F5344CB8AC3E}">
        <p14:creationId xmlns:p14="http://schemas.microsoft.com/office/powerpoint/2010/main" val="2227287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DF09432-EF9C-3C57-F51D-7FAA1408E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da-DK" sz="4800" dirty="0"/>
              <a:t>Tidsadverbialled</a:t>
            </a:r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4AB8D2-6BD8-A0E9-D1E7-4651559F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da-DK" sz="2000" dirty="0"/>
              <a:t>Siger noget om, ’hvornår’ noget sker,</a:t>
            </a:r>
          </a:p>
          <a:p>
            <a:pPr marL="0" indent="0">
              <a:buNone/>
            </a:pPr>
            <a:r>
              <a:rPr lang="da-DK" sz="2000" dirty="0"/>
              <a:t>Tidsadverbialled placeres oftest sidst i sætningen. De kan dog også placeres først i sætningen, typisk efterfulgt af et komma for at lægge tryk/fokus på udsagnet: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endParaRPr lang="da-DK" sz="2000" dirty="0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109EBC51-1A2E-417C-345E-D6FE1AC61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950864"/>
              </p:ext>
            </p:extLst>
          </p:nvPr>
        </p:nvGraphicFramePr>
        <p:xfrm>
          <a:off x="5911532" y="2608918"/>
          <a:ext cx="5150278" cy="3464919"/>
        </p:xfrm>
        <a:graphic>
          <a:graphicData uri="http://schemas.openxmlformats.org/drawingml/2006/table">
            <a:tbl>
              <a:tblPr/>
              <a:tblGrid>
                <a:gridCol w="1832803">
                  <a:extLst>
                    <a:ext uri="{9D8B030D-6E8A-4147-A177-3AD203B41FA5}">
                      <a16:colId xmlns:a16="http://schemas.microsoft.com/office/drawing/2014/main" val="162996145"/>
                    </a:ext>
                  </a:extLst>
                </a:gridCol>
                <a:gridCol w="3317475">
                  <a:extLst>
                    <a:ext uri="{9D8B030D-6E8A-4147-A177-3AD203B41FA5}">
                      <a16:colId xmlns:a16="http://schemas.microsoft.com/office/drawing/2014/main" val="2295058532"/>
                    </a:ext>
                  </a:extLst>
                </a:gridCol>
              </a:tblGrid>
              <a:tr h="1154973">
                <a:tc>
                  <a:txBody>
                    <a:bodyPr/>
                    <a:lstStyle/>
                    <a:p>
                      <a:r>
                        <a:rPr lang="da-DK" sz="2400" b="1">
                          <a:effectLst/>
                        </a:rPr>
                        <a:t>Eksempler:</a:t>
                      </a:r>
                      <a:endParaRPr lang="da-DK" sz="24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dirty="0">
                          <a:effectLst/>
                        </a:rPr>
                        <a:t>The police arrived </a:t>
                      </a:r>
                      <a:r>
                        <a:rPr lang="en-US" sz="2400" b="1" i="1" dirty="0">
                          <a:effectLst/>
                        </a:rPr>
                        <a:t>immediately</a:t>
                      </a:r>
                      <a:r>
                        <a:rPr lang="en-US" sz="2400" i="1" dirty="0">
                          <a:effectLst/>
                        </a:rPr>
                        <a:t>.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tidsadverbium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958563"/>
                  </a:ext>
                </a:extLst>
              </a:tr>
              <a:tr h="1154973">
                <a:tc>
                  <a:txBody>
                    <a:bodyPr/>
                    <a:lstStyle/>
                    <a:p>
                      <a:r>
                        <a:rPr lang="da-DK" sz="2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dirty="0">
                          <a:effectLst/>
                        </a:rPr>
                        <a:t>I went to London </a:t>
                      </a:r>
                      <a:r>
                        <a:rPr lang="en-US" sz="2400" b="1" i="1" dirty="0">
                          <a:effectLst/>
                        </a:rPr>
                        <a:t>last week</a:t>
                      </a:r>
                      <a:r>
                        <a:rPr lang="en-US" sz="2400" i="1" dirty="0">
                          <a:effectLst/>
                        </a:rPr>
                        <a:t>.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kort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tidsadverbialled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12902"/>
                  </a:ext>
                </a:extLst>
              </a:tr>
              <a:tr h="1154973">
                <a:tc>
                  <a:txBody>
                    <a:bodyPr/>
                    <a:lstStyle/>
                    <a:p>
                      <a:r>
                        <a:rPr lang="da-DK" sz="24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1" dirty="0">
                          <a:effectLst/>
                        </a:rPr>
                        <a:t>Some</a:t>
                      </a:r>
                      <a:r>
                        <a:rPr lang="en-US" sz="2400" i="1" dirty="0">
                          <a:effectLst/>
                        </a:rPr>
                        <a:t> </a:t>
                      </a:r>
                      <a:r>
                        <a:rPr lang="en-US" sz="2400" b="1" i="1" dirty="0">
                          <a:effectLst/>
                        </a:rPr>
                        <a:t>day</a:t>
                      </a:r>
                      <a:r>
                        <a:rPr lang="en-US" sz="2400" i="1" dirty="0">
                          <a:effectLst/>
                        </a:rPr>
                        <a:t>, I will visit New York as well.</a:t>
                      </a:r>
                      <a:r>
                        <a:rPr lang="en-US" sz="2400" dirty="0">
                          <a:effectLst/>
                        </a:rPr>
                        <a:t> (</a:t>
                      </a:r>
                      <a:r>
                        <a:rPr lang="en-US" sz="2400" dirty="0" err="1">
                          <a:effectLst/>
                        </a:rPr>
                        <a:t>kort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tidsadverbialled</a:t>
                      </a:r>
                      <a:r>
                        <a:rPr lang="en-US" sz="2400" dirty="0">
                          <a:effectLst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0779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102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5B0307-334A-9732-A054-6E96A947D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Adverbialled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BEA1F6-15A5-CE21-B574-2FB28BB61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https://app.minlaering.dk/bog/1/kapitel/48591/sektion/28222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5451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480BFA-72A3-2D94-EF4E-01BB4A82B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4000">
                <a:solidFill>
                  <a:srgbClr val="FFFFFF"/>
                </a:solidFill>
              </a:rPr>
              <a:t>Verballed i futurum</a:t>
            </a:r>
          </a:p>
        </p:txBody>
      </p:sp>
      <p:graphicFrame>
        <p:nvGraphicFramePr>
          <p:cNvPr id="8" name="Pladsholder til indhold 5">
            <a:extLst>
              <a:ext uri="{FF2B5EF4-FFF2-40B4-BE49-F238E27FC236}">
                <a16:creationId xmlns:a16="http://schemas.microsoft.com/office/drawing/2014/main" id="{31CB42E9-EE2B-C030-268E-85C68A82A6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85845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040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0A8826E-3EB8-4847-3A27-A3006A5AE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Nær fremtid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CFDA7151-6C40-27C1-3775-76F3B537CD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4901381"/>
              </p:ext>
            </p:extLst>
          </p:nvPr>
        </p:nvGraphicFramePr>
        <p:xfrm>
          <a:off x="2361682" y="2884625"/>
          <a:ext cx="7492577" cy="2648712"/>
        </p:xfrm>
        <a:graphic>
          <a:graphicData uri="http://schemas.openxmlformats.org/drawingml/2006/table">
            <a:tbl>
              <a:tblPr/>
              <a:tblGrid>
                <a:gridCol w="2780030">
                  <a:extLst>
                    <a:ext uri="{9D8B030D-6E8A-4147-A177-3AD203B41FA5}">
                      <a16:colId xmlns:a16="http://schemas.microsoft.com/office/drawing/2014/main" val="752320894"/>
                    </a:ext>
                  </a:extLst>
                </a:gridCol>
                <a:gridCol w="4712547">
                  <a:extLst>
                    <a:ext uri="{9D8B030D-6E8A-4147-A177-3AD203B41FA5}">
                      <a16:colId xmlns:a16="http://schemas.microsoft.com/office/drawing/2014/main" val="3027850807"/>
                    </a:ext>
                  </a:extLst>
                </a:gridCol>
              </a:tblGrid>
              <a:tr h="1575816">
                <a:tc>
                  <a:txBody>
                    <a:bodyPr/>
                    <a:lstStyle/>
                    <a:p>
                      <a:r>
                        <a:rPr lang="en-US" sz="3300" b="1">
                          <a:effectLst/>
                        </a:rPr>
                        <a:t>1.</a:t>
                      </a:r>
                      <a:r>
                        <a:rPr lang="en-US" sz="3300" i="1">
                          <a:effectLst/>
                        </a:rPr>
                        <a:t> to be going to</a:t>
                      </a:r>
                      <a:r>
                        <a:rPr lang="en-US" sz="3300">
                          <a:effectLst/>
                        </a:rPr>
                        <a:t> + </a:t>
                      </a:r>
                      <a:r>
                        <a:rPr lang="en-US" sz="3300">
                          <a:effectLst/>
                          <a:hlinkClick r:id="rId2"/>
                        </a:rPr>
                        <a:t>infinitiv</a:t>
                      </a:r>
                      <a:r>
                        <a:rPr lang="en-US" sz="3300">
                          <a:effectLst/>
                        </a:rPr>
                        <a:t>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Om nær fremtid (om en hensigt eller noget uundgåeligt)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967733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i="1">
                          <a:effectLst/>
                        </a:rPr>
                        <a:t>I </a:t>
                      </a:r>
                      <a:r>
                        <a:rPr lang="en-US" sz="3300" b="1" i="1">
                          <a:effectLst/>
                        </a:rPr>
                        <a:t>am going</a:t>
                      </a:r>
                      <a:r>
                        <a:rPr lang="en-US" sz="3300" i="1">
                          <a:effectLst/>
                        </a:rPr>
                        <a:t> </a:t>
                      </a:r>
                      <a:r>
                        <a:rPr lang="en-US" sz="3300" b="1" i="1">
                          <a:effectLst/>
                        </a:rPr>
                        <a:t>to</a:t>
                      </a:r>
                      <a:r>
                        <a:rPr lang="en-US" sz="3300" i="1">
                          <a:effectLst/>
                        </a:rPr>
                        <a:t> </a:t>
                      </a:r>
                      <a:r>
                        <a:rPr lang="en-US" sz="3300" i="1" u="sng">
                          <a:effectLst/>
                        </a:rPr>
                        <a:t>finish</a:t>
                      </a:r>
                      <a:r>
                        <a:rPr lang="en-US" sz="3300" i="1">
                          <a:effectLst/>
                        </a:rPr>
                        <a:t> this assignment today.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89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877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DE96CD7-D3A2-5854-8E75-30FA193A1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Meget nær fremtid</a:t>
            </a:r>
          </a:p>
        </p:txBody>
      </p:sp>
      <p:graphicFrame>
        <p:nvGraphicFramePr>
          <p:cNvPr id="7" name="Pladsholder til indhold 6">
            <a:extLst>
              <a:ext uri="{FF2B5EF4-FFF2-40B4-BE49-F238E27FC236}">
                <a16:creationId xmlns:a16="http://schemas.microsoft.com/office/drawing/2014/main" id="{EE7D9165-916F-59A7-C636-03C89EC9FE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032833"/>
              </p:ext>
            </p:extLst>
          </p:nvPr>
        </p:nvGraphicFramePr>
        <p:xfrm>
          <a:off x="2745857" y="2884625"/>
          <a:ext cx="6724227" cy="2648712"/>
        </p:xfrm>
        <a:graphic>
          <a:graphicData uri="http://schemas.openxmlformats.org/drawingml/2006/table">
            <a:tbl>
              <a:tblPr/>
              <a:tblGrid>
                <a:gridCol w="2570480">
                  <a:extLst>
                    <a:ext uri="{9D8B030D-6E8A-4147-A177-3AD203B41FA5}">
                      <a16:colId xmlns:a16="http://schemas.microsoft.com/office/drawing/2014/main" val="169359015"/>
                    </a:ext>
                  </a:extLst>
                </a:gridCol>
                <a:gridCol w="4153747">
                  <a:extLst>
                    <a:ext uri="{9D8B030D-6E8A-4147-A177-3AD203B41FA5}">
                      <a16:colId xmlns:a16="http://schemas.microsoft.com/office/drawing/2014/main" val="1169502964"/>
                    </a:ext>
                  </a:extLst>
                </a:gridCol>
              </a:tblGrid>
              <a:tr h="1575816">
                <a:tc>
                  <a:txBody>
                    <a:bodyPr/>
                    <a:lstStyle/>
                    <a:p>
                      <a:r>
                        <a:rPr lang="en-US" sz="3300" b="1">
                          <a:effectLst/>
                        </a:rPr>
                        <a:t>.</a:t>
                      </a:r>
                      <a:r>
                        <a:rPr lang="en-US" sz="3300">
                          <a:effectLst/>
                        </a:rPr>
                        <a:t> </a:t>
                      </a:r>
                      <a:r>
                        <a:rPr lang="en-US" sz="3300" i="1">
                          <a:effectLst/>
                        </a:rPr>
                        <a:t>to be about to</a:t>
                      </a:r>
                      <a:r>
                        <a:rPr lang="en-US" sz="3300">
                          <a:effectLst/>
                        </a:rPr>
                        <a:t> + </a:t>
                      </a:r>
                      <a:r>
                        <a:rPr lang="en-US" sz="3300">
                          <a:effectLst/>
                          <a:hlinkClick r:id="rId2"/>
                        </a:rPr>
                        <a:t>infinitiv</a:t>
                      </a:r>
                      <a:r>
                        <a:rPr lang="en-US" sz="3300">
                          <a:effectLst/>
                        </a:rPr>
                        <a:t>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Om meget nær fremtid (noget, der er lige ved at ske)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036655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i="1">
                          <a:effectLst/>
                        </a:rPr>
                        <a:t>Hurry up, the train </a:t>
                      </a:r>
                      <a:r>
                        <a:rPr lang="en-US" sz="3300" b="1" i="1">
                          <a:effectLst/>
                        </a:rPr>
                        <a:t>is about to</a:t>
                      </a:r>
                      <a:r>
                        <a:rPr lang="en-US" sz="3300" i="1">
                          <a:effectLst/>
                        </a:rPr>
                        <a:t> </a:t>
                      </a:r>
                      <a:r>
                        <a:rPr lang="en-US" sz="3300" i="1" u="sng">
                          <a:effectLst/>
                        </a:rPr>
                        <a:t>leave</a:t>
                      </a:r>
                      <a:r>
                        <a:rPr lang="en-US" sz="3300" i="1">
                          <a:effectLst/>
                        </a:rPr>
                        <a:t>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815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913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AD9676-092D-6170-5FCD-BB7CAA01E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Om noget planlagt eller skæbnebestemt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01120B16-6523-E99C-2F63-691CDB206F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617336"/>
              </p:ext>
            </p:extLst>
          </p:nvPr>
        </p:nvGraphicFramePr>
        <p:xfrm>
          <a:off x="2588695" y="2599637"/>
          <a:ext cx="7038552" cy="3218688"/>
        </p:xfrm>
        <a:graphic>
          <a:graphicData uri="http://schemas.openxmlformats.org/drawingml/2006/table">
            <a:tbl>
              <a:tblPr/>
              <a:tblGrid>
                <a:gridCol w="2232872">
                  <a:extLst>
                    <a:ext uri="{9D8B030D-6E8A-4147-A177-3AD203B41FA5}">
                      <a16:colId xmlns:a16="http://schemas.microsoft.com/office/drawing/2014/main" val="1710085161"/>
                    </a:ext>
                  </a:extLst>
                </a:gridCol>
                <a:gridCol w="4805680">
                  <a:extLst>
                    <a:ext uri="{9D8B030D-6E8A-4147-A177-3AD203B41FA5}">
                      <a16:colId xmlns:a16="http://schemas.microsoft.com/office/drawing/2014/main" val="2382727647"/>
                    </a:ext>
                  </a:extLst>
                </a:gridCol>
              </a:tblGrid>
              <a:tr h="1072896">
                <a:tc>
                  <a:txBody>
                    <a:bodyPr/>
                    <a:lstStyle/>
                    <a:p>
                      <a:r>
                        <a:rPr lang="da-DK" sz="3300" b="1">
                          <a:effectLst/>
                        </a:rPr>
                        <a:t>. </a:t>
                      </a:r>
                      <a:r>
                        <a:rPr lang="da-DK" sz="3300" i="1">
                          <a:effectLst/>
                        </a:rPr>
                        <a:t>to be to</a:t>
                      </a:r>
                      <a:r>
                        <a:rPr lang="da-DK" sz="3300">
                          <a:effectLst/>
                        </a:rPr>
                        <a:t> + </a:t>
                      </a:r>
                      <a:r>
                        <a:rPr lang="da-DK" sz="3300">
                          <a:effectLst/>
                          <a:hlinkClick r:id="rId2"/>
                        </a:rPr>
                        <a:t>infinitiv</a:t>
                      </a:r>
                      <a:r>
                        <a:rPr lang="da-DK" sz="3300">
                          <a:effectLst/>
                        </a:rPr>
                        <a:t>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Om noget aftalt, planlagt eller skæbnebestemt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335972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i="1">
                          <a:effectLst/>
                        </a:rPr>
                        <a:t>She </a:t>
                      </a:r>
                      <a:r>
                        <a:rPr lang="en-US" sz="3300" b="1" i="1">
                          <a:effectLst/>
                        </a:rPr>
                        <a:t>is</a:t>
                      </a:r>
                      <a:r>
                        <a:rPr lang="en-US" sz="3300" i="1">
                          <a:effectLst/>
                        </a:rPr>
                        <a:t> </a:t>
                      </a:r>
                      <a:r>
                        <a:rPr lang="en-US" sz="3300" b="1" i="1">
                          <a:effectLst/>
                        </a:rPr>
                        <a:t>to</a:t>
                      </a:r>
                      <a:r>
                        <a:rPr lang="en-US" sz="3300" i="1">
                          <a:effectLst/>
                        </a:rPr>
                        <a:t> </a:t>
                      </a:r>
                      <a:r>
                        <a:rPr lang="en-US" sz="3300" i="1" u="sng">
                          <a:effectLst/>
                        </a:rPr>
                        <a:t>see</a:t>
                      </a:r>
                      <a:r>
                        <a:rPr lang="en-US" sz="3300" i="1">
                          <a:effectLst/>
                        </a:rPr>
                        <a:t> a psychologist tomorrow.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447981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i="1">
                          <a:effectLst/>
                        </a:rPr>
                        <a:t>He </a:t>
                      </a:r>
                      <a:r>
                        <a:rPr lang="en-US" sz="3300" b="1" i="1">
                          <a:effectLst/>
                        </a:rPr>
                        <a:t>is</a:t>
                      </a:r>
                      <a:r>
                        <a:rPr lang="en-US" sz="3300" i="1">
                          <a:effectLst/>
                        </a:rPr>
                        <a:t> never </a:t>
                      </a:r>
                      <a:r>
                        <a:rPr lang="en-US" sz="3300" b="1" i="1">
                          <a:effectLst/>
                        </a:rPr>
                        <a:t>to</a:t>
                      </a:r>
                      <a:r>
                        <a:rPr lang="en-US" sz="3300" i="1">
                          <a:effectLst/>
                        </a:rPr>
                        <a:t> </a:t>
                      </a:r>
                      <a:r>
                        <a:rPr lang="en-US" sz="3300" i="1" u="sng">
                          <a:effectLst/>
                        </a:rPr>
                        <a:t>see</a:t>
                      </a:r>
                      <a:r>
                        <a:rPr lang="en-US" sz="3300" i="1">
                          <a:effectLst/>
                        </a:rPr>
                        <a:t> her again.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6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60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824878C-1062-EA9F-BE6D-6866073B6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 dirty="0">
                <a:solidFill>
                  <a:srgbClr val="FFFFFF"/>
                </a:solidFill>
              </a:rPr>
              <a:t> Ved Bevægelsesverber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7F9A2179-C2ED-AF6C-760D-70FB650135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210253"/>
              </p:ext>
            </p:extLst>
          </p:nvPr>
        </p:nvGraphicFramePr>
        <p:xfrm>
          <a:off x="644056" y="2426939"/>
          <a:ext cx="10927830" cy="3564087"/>
        </p:xfrm>
        <a:graphic>
          <a:graphicData uri="http://schemas.openxmlformats.org/drawingml/2006/table">
            <a:tbl>
              <a:tblPr/>
              <a:tblGrid>
                <a:gridCol w="4164290">
                  <a:extLst>
                    <a:ext uri="{9D8B030D-6E8A-4147-A177-3AD203B41FA5}">
                      <a16:colId xmlns:a16="http://schemas.microsoft.com/office/drawing/2014/main" val="3259219088"/>
                    </a:ext>
                  </a:extLst>
                </a:gridCol>
                <a:gridCol w="6763540">
                  <a:extLst>
                    <a:ext uri="{9D8B030D-6E8A-4147-A177-3AD203B41FA5}">
                      <a16:colId xmlns:a16="http://schemas.microsoft.com/office/drawing/2014/main" val="1131213016"/>
                    </a:ext>
                  </a:extLst>
                </a:gridCol>
              </a:tblGrid>
              <a:tr h="991746">
                <a:tc>
                  <a:txBody>
                    <a:bodyPr/>
                    <a:lstStyle/>
                    <a:p>
                      <a:r>
                        <a:rPr lang="da-DK" sz="3100" b="1">
                          <a:effectLst/>
                        </a:rPr>
                        <a:t>4.</a:t>
                      </a:r>
                      <a:r>
                        <a:rPr lang="da-DK" sz="3100" b="1" i="1">
                          <a:effectLst/>
                        </a:rPr>
                        <a:t> </a:t>
                      </a:r>
                      <a:r>
                        <a:rPr lang="da-DK" sz="3100" i="1">
                          <a:effectLst/>
                        </a:rPr>
                        <a:t>to be</a:t>
                      </a:r>
                      <a:r>
                        <a:rPr lang="da-DK" sz="3100">
                          <a:effectLst/>
                        </a:rPr>
                        <a:t> + ing-form: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Ved bevægelsesverber samt enkelte andre verber om noget arrangeret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098657"/>
                  </a:ext>
                </a:extLst>
              </a:tr>
              <a:tr h="526865"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100" i="1">
                          <a:effectLst/>
                        </a:rPr>
                        <a:t>I </a:t>
                      </a:r>
                      <a:r>
                        <a:rPr lang="da-DK" sz="3100" b="1" i="1">
                          <a:effectLst/>
                        </a:rPr>
                        <a:t>am</a:t>
                      </a:r>
                      <a:r>
                        <a:rPr lang="da-DK" sz="3100" i="1">
                          <a:effectLst/>
                        </a:rPr>
                        <a:t> </a:t>
                      </a:r>
                      <a:r>
                        <a:rPr lang="da-DK" sz="3100" i="1" u="sng">
                          <a:effectLst/>
                        </a:rPr>
                        <a:t>leaving</a:t>
                      </a:r>
                      <a:r>
                        <a:rPr lang="da-DK" sz="3100" i="1">
                          <a:effectLst/>
                        </a:rPr>
                        <a:t> tonight.</a:t>
                      </a:r>
                      <a:endParaRPr lang="da-DK" sz="31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785910"/>
                  </a:ext>
                </a:extLst>
              </a:tr>
              <a:tr h="526865"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542315"/>
                  </a:ext>
                </a:extLst>
              </a:tr>
              <a:tr h="991746"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Ved verber, der beskriver indtagelse af mad/drikke (</a:t>
                      </a:r>
                      <a:r>
                        <a:rPr lang="da-DK" sz="3100" i="1">
                          <a:effectLst/>
                        </a:rPr>
                        <a:t>eat/dine/drink/have</a:t>
                      </a:r>
                      <a:r>
                        <a:rPr lang="da-DK" sz="3100">
                          <a:effectLst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996940"/>
                  </a:ext>
                </a:extLst>
              </a:tr>
              <a:tr h="526865"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i="1">
                          <a:effectLst/>
                        </a:rPr>
                        <a:t>Are we </a:t>
                      </a:r>
                      <a:r>
                        <a:rPr lang="en-US" sz="3100" b="1" i="1">
                          <a:effectLst/>
                        </a:rPr>
                        <a:t>dining</a:t>
                      </a:r>
                      <a:r>
                        <a:rPr lang="en-US" sz="3100" i="1">
                          <a:effectLst/>
                        </a:rPr>
                        <a:t> out tonight?</a:t>
                      </a:r>
                      <a:endParaRPr lang="en-US" sz="31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8813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53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0D43462-CCB6-A951-ADBB-C5F1B7FF3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Ved trussel/stærk vilje og i alm. tale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FFB40C8F-3056-BB8A-4CAA-E06FF3E312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447811"/>
              </p:ext>
            </p:extLst>
          </p:nvPr>
        </p:nvGraphicFramePr>
        <p:xfrm>
          <a:off x="2868095" y="2851097"/>
          <a:ext cx="6479753" cy="2715768"/>
        </p:xfrm>
        <a:graphic>
          <a:graphicData uri="http://schemas.openxmlformats.org/drawingml/2006/table">
            <a:tbl>
              <a:tblPr/>
              <a:tblGrid>
                <a:gridCol w="1650789">
                  <a:extLst>
                    <a:ext uri="{9D8B030D-6E8A-4147-A177-3AD203B41FA5}">
                      <a16:colId xmlns:a16="http://schemas.microsoft.com/office/drawing/2014/main" val="2774578224"/>
                    </a:ext>
                  </a:extLst>
                </a:gridCol>
                <a:gridCol w="4828964">
                  <a:extLst>
                    <a:ext uri="{9D8B030D-6E8A-4147-A177-3AD203B41FA5}">
                      <a16:colId xmlns:a16="http://schemas.microsoft.com/office/drawing/2014/main" val="2057385343"/>
                    </a:ext>
                  </a:extLst>
                </a:gridCol>
              </a:tblGrid>
              <a:tr h="1575816">
                <a:tc>
                  <a:txBody>
                    <a:bodyPr/>
                    <a:lstStyle/>
                    <a:p>
                      <a:r>
                        <a:rPr lang="da-DK" sz="3300" b="1">
                          <a:effectLst/>
                        </a:rPr>
                        <a:t>5.</a:t>
                      </a:r>
                      <a:r>
                        <a:rPr lang="da-DK" sz="3300">
                          <a:effectLst/>
                        </a:rPr>
                        <a:t> </a:t>
                      </a:r>
                      <a:r>
                        <a:rPr lang="da-DK" sz="3300" i="1">
                          <a:effectLst/>
                        </a:rPr>
                        <a:t>will</a:t>
                      </a:r>
                      <a:r>
                        <a:rPr lang="da-DK" sz="3300">
                          <a:effectLst/>
                        </a:rPr>
                        <a:t> + </a:t>
                      </a:r>
                      <a:r>
                        <a:rPr lang="da-DK" sz="3300">
                          <a:effectLst/>
                          <a:hlinkClick r:id="rId2"/>
                        </a:rPr>
                        <a:t>infinitiv</a:t>
                      </a:r>
                      <a:r>
                        <a:rPr lang="da-DK" sz="3300">
                          <a:effectLst/>
                        </a:rPr>
                        <a:t>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Bruges både i almindelig tale og ved trussel/stærk vilje/løfte i 1. person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043051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b="1" i="1">
                          <a:effectLst/>
                        </a:rPr>
                        <a:t>Will</a:t>
                      </a:r>
                      <a:r>
                        <a:rPr lang="en-US" sz="3300" i="1">
                          <a:effectLst/>
                        </a:rPr>
                        <a:t> you take me home?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769787"/>
                  </a:ext>
                </a:extLst>
              </a:tr>
              <a:tr h="569976">
                <a:tc>
                  <a:txBody>
                    <a:bodyPr/>
                    <a:lstStyle/>
                    <a:p>
                      <a:r>
                        <a:rPr lang="da-DK" sz="33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300" i="1">
                          <a:effectLst/>
                        </a:rPr>
                        <a:t>I </a:t>
                      </a:r>
                      <a:r>
                        <a:rPr lang="en-US" sz="3300" b="1" i="1">
                          <a:effectLst/>
                        </a:rPr>
                        <a:t>will</a:t>
                      </a:r>
                      <a:r>
                        <a:rPr lang="en-US" sz="3300" i="1">
                          <a:effectLst/>
                        </a:rPr>
                        <a:t> call you tomorrow.</a:t>
                      </a:r>
                      <a:endParaRPr lang="en-US" sz="3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418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38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A3799C-9E78-9CB0-150D-53560394E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Når ingen af de andre muligheder er passende.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0FDEF05E-6956-6EB0-1703-9BDA0CE3AC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8604988"/>
              </p:ext>
            </p:extLst>
          </p:nvPr>
        </p:nvGraphicFramePr>
        <p:xfrm>
          <a:off x="644056" y="2448790"/>
          <a:ext cx="10927830" cy="3520383"/>
        </p:xfrm>
        <a:graphic>
          <a:graphicData uri="http://schemas.openxmlformats.org/drawingml/2006/table">
            <a:tbl>
              <a:tblPr/>
              <a:tblGrid>
                <a:gridCol w="4056122">
                  <a:extLst>
                    <a:ext uri="{9D8B030D-6E8A-4147-A177-3AD203B41FA5}">
                      <a16:colId xmlns:a16="http://schemas.microsoft.com/office/drawing/2014/main" val="489513281"/>
                    </a:ext>
                  </a:extLst>
                </a:gridCol>
                <a:gridCol w="6871708">
                  <a:extLst>
                    <a:ext uri="{9D8B030D-6E8A-4147-A177-3AD203B41FA5}">
                      <a16:colId xmlns:a16="http://schemas.microsoft.com/office/drawing/2014/main" val="2181512961"/>
                    </a:ext>
                  </a:extLst>
                </a:gridCol>
              </a:tblGrid>
              <a:tr h="2442067">
                <a:tc>
                  <a:txBody>
                    <a:bodyPr/>
                    <a:lstStyle/>
                    <a:p>
                      <a:r>
                        <a:rPr lang="da-DK" sz="3100" b="1">
                          <a:effectLst/>
                        </a:rPr>
                        <a:t>.</a:t>
                      </a:r>
                      <a:r>
                        <a:rPr lang="da-DK" sz="3100">
                          <a:effectLst/>
                        </a:rPr>
                        <a:t> </a:t>
                      </a:r>
                      <a:r>
                        <a:rPr lang="da-DK" sz="3100" i="1">
                          <a:effectLst/>
                        </a:rPr>
                        <a:t>shall</a:t>
                      </a:r>
                      <a:r>
                        <a:rPr lang="da-DK" sz="3100">
                          <a:effectLst/>
                        </a:rPr>
                        <a:t> + </a:t>
                      </a:r>
                      <a:r>
                        <a:rPr lang="da-DK" sz="3100">
                          <a:effectLst/>
                          <a:hlinkClick r:id="rId2"/>
                        </a:rPr>
                        <a:t>infinitiv</a:t>
                      </a:r>
                      <a:r>
                        <a:rPr lang="da-DK" sz="3100">
                          <a:effectLst/>
                        </a:rPr>
                        <a:t>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Bruges i 1. person (</a:t>
                      </a:r>
                      <a:r>
                        <a:rPr lang="da-DK" sz="3100" i="1">
                          <a:effectLst/>
                        </a:rPr>
                        <a:t>I</a:t>
                      </a:r>
                      <a:r>
                        <a:rPr lang="da-DK" sz="3100">
                          <a:effectLst/>
                        </a:rPr>
                        <a:t>/</a:t>
                      </a:r>
                      <a:r>
                        <a:rPr lang="da-DK" sz="3100" i="1">
                          <a:effectLst/>
                        </a:rPr>
                        <a:t>we</a:t>
                      </a:r>
                      <a:r>
                        <a:rPr lang="da-DK" sz="3100">
                          <a:effectLst/>
                        </a:rPr>
                        <a:t>), når ingen af de ovenstående muligheder synes passende, samt ved formelt sprog. I 2. og 3. person udtrykker </a:t>
                      </a:r>
                      <a:r>
                        <a:rPr lang="da-DK" sz="3100" i="1">
                          <a:effectLst/>
                        </a:rPr>
                        <a:t>shall </a:t>
                      </a:r>
                      <a:r>
                        <a:rPr lang="da-DK" sz="3100">
                          <a:effectLst/>
                        </a:rPr>
                        <a:t>stærk vilje/trussel/løfte.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930011"/>
                  </a:ext>
                </a:extLst>
              </a:tr>
              <a:tr h="539158"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3100" i="1">
                          <a:effectLst/>
                        </a:rPr>
                        <a:t>We </a:t>
                      </a:r>
                      <a:r>
                        <a:rPr lang="da-DK" sz="3100" b="1" i="1">
                          <a:effectLst/>
                        </a:rPr>
                        <a:t>shall</a:t>
                      </a:r>
                      <a:r>
                        <a:rPr lang="da-DK" sz="3100" i="1">
                          <a:effectLst/>
                        </a:rPr>
                        <a:t> overcome.</a:t>
                      </a:r>
                      <a:endParaRPr lang="da-DK" sz="31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265010"/>
                  </a:ext>
                </a:extLst>
              </a:tr>
              <a:tr h="539158">
                <a:tc>
                  <a:txBody>
                    <a:bodyPr/>
                    <a:lstStyle/>
                    <a:p>
                      <a:r>
                        <a:rPr lang="da-DK" sz="310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100" i="1">
                          <a:effectLst/>
                        </a:rPr>
                        <a:t>He </a:t>
                      </a:r>
                      <a:r>
                        <a:rPr lang="en-US" sz="3100" b="1" i="1">
                          <a:effectLst/>
                        </a:rPr>
                        <a:t>shall</a:t>
                      </a:r>
                      <a:r>
                        <a:rPr lang="en-US" sz="3100" i="1">
                          <a:effectLst/>
                        </a:rPr>
                        <a:t> never touch my robot dog!</a:t>
                      </a:r>
                      <a:endParaRPr lang="en-US" sz="31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896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1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1570E8-253F-D111-F506-175A11BD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da-DK" sz="4800" dirty="0"/>
              <a:t>Possessivt </a:t>
            </a:r>
            <a:r>
              <a:rPr lang="da-DK" sz="4800" dirty="0" err="1"/>
              <a:t>pronomin</a:t>
            </a:r>
            <a:endParaRPr lang="da-DK" sz="48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8CA184-0F99-60CD-339F-F1A87696D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da-DK" sz="2000" dirty="0"/>
              <a:t>betegner et ejendoms- eller tilhørsforhold og bøjes i person, tal og køn. Formen afhænger af, hvor det possessive pronomen er placeret. Enten står de foran et </a:t>
            </a:r>
            <a:r>
              <a:rPr lang="da-DK" sz="2000" dirty="0">
                <a:hlinkClick r:id="rId2"/>
              </a:rPr>
              <a:t>substantiv</a:t>
            </a:r>
            <a:r>
              <a:rPr lang="da-DK" sz="2000" dirty="0"/>
              <a:t> og udfylder et </a:t>
            </a:r>
            <a:r>
              <a:rPr lang="da-DK" sz="2000" dirty="0">
                <a:hlinkClick r:id="rId3"/>
              </a:rPr>
              <a:t>adjektivs</a:t>
            </a:r>
            <a:r>
              <a:rPr lang="da-DK" sz="2000" dirty="0"/>
              <a:t> funktion - dvs. de står </a:t>
            </a:r>
            <a:r>
              <a:rPr lang="da-DK" sz="2000" dirty="0">
                <a:hlinkClick r:id="rId4"/>
              </a:rPr>
              <a:t>adjektivisk</a:t>
            </a:r>
            <a:r>
              <a:rPr lang="da-DK" sz="2000" dirty="0"/>
              <a:t>. Ellers står de alene – i stedet for et </a:t>
            </a:r>
            <a:r>
              <a:rPr lang="da-DK" sz="2000" dirty="0">
                <a:hlinkClick r:id="rId2"/>
              </a:rPr>
              <a:t>substantiv</a:t>
            </a:r>
            <a:r>
              <a:rPr lang="da-DK" sz="2000" dirty="0"/>
              <a:t> – dvs. de står </a:t>
            </a:r>
            <a:r>
              <a:rPr lang="da-DK" sz="2000" dirty="0">
                <a:hlinkClick r:id="rId5"/>
              </a:rPr>
              <a:t>substantivisk</a:t>
            </a:r>
            <a:r>
              <a:rPr lang="da-DK" sz="2000" dirty="0"/>
              <a:t>.</a:t>
            </a:r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  <a:p>
            <a:endParaRPr lang="da-DK" sz="2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726B5B2-CA4D-A4F4-65C5-77BF8DEE9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573512"/>
              </p:ext>
            </p:extLst>
          </p:nvPr>
        </p:nvGraphicFramePr>
        <p:xfrm>
          <a:off x="5911532" y="3147764"/>
          <a:ext cx="5150278" cy="2387226"/>
        </p:xfrm>
        <a:graphic>
          <a:graphicData uri="http://schemas.openxmlformats.org/drawingml/2006/table">
            <a:tbl>
              <a:tblPr>
                <a:solidFill>
                  <a:schemeClr val="tx1">
                    <a:lumMod val="75000"/>
                    <a:lumOff val="25000"/>
                  </a:schemeClr>
                </a:solidFill>
              </a:tblPr>
              <a:tblGrid>
                <a:gridCol w="1657972">
                  <a:extLst>
                    <a:ext uri="{9D8B030D-6E8A-4147-A177-3AD203B41FA5}">
                      <a16:colId xmlns:a16="http://schemas.microsoft.com/office/drawing/2014/main" val="3942287494"/>
                    </a:ext>
                  </a:extLst>
                </a:gridCol>
                <a:gridCol w="1150934">
                  <a:extLst>
                    <a:ext uri="{9D8B030D-6E8A-4147-A177-3AD203B41FA5}">
                      <a16:colId xmlns:a16="http://schemas.microsoft.com/office/drawing/2014/main" val="1642163063"/>
                    </a:ext>
                  </a:extLst>
                </a:gridCol>
                <a:gridCol w="2341372">
                  <a:extLst>
                    <a:ext uri="{9D8B030D-6E8A-4147-A177-3AD203B41FA5}">
                      <a16:colId xmlns:a16="http://schemas.microsoft.com/office/drawing/2014/main" val="4265196274"/>
                    </a:ext>
                  </a:extLst>
                </a:gridCol>
              </a:tblGrid>
              <a:tr h="1193613">
                <a:tc>
                  <a:txBody>
                    <a:bodyPr/>
                    <a:lstStyle/>
                    <a:p>
                      <a:r>
                        <a:rPr lang="da-DK" sz="1900" b="1" cap="none" spc="0">
                          <a:solidFill>
                            <a:schemeClr val="bg1"/>
                          </a:solidFill>
                          <a:effectLst/>
                        </a:rPr>
                        <a:t>Eksempler:</a:t>
                      </a:r>
                      <a:endParaRPr lang="da-DK" sz="1900" cap="none" spc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65074" marR="0" marT="126980" marB="126980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900" i="1" cap="none" spc="0">
                          <a:solidFill>
                            <a:schemeClr val="bg1"/>
                          </a:solidFill>
                          <a:effectLst/>
                        </a:rPr>
                        <a:t>This is </a:t>
                      </a:r>
                      <a:r>
                        <a:rPr lang="da-DK" sz="1900" b="1" i="1" cap="none" spc="0">
                          <a:solidFill>
                            <a:schemeClr val="bg1"/>
                          </a:solidFill>
                          <a:effectLst/>
                        </a:rPr>
                        <a:t>my</a:t>
                      </a:r>
                      <a:r>
                        <a:rPr lang="da-DK" sz="1900" i="1" cap="none" spc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da-DK" sz="1900" i="1" u="sng" cap="none" spc="0">
                          <a:solidFill>
                            <a:schemeClr val="bg1"/>
                          </a:solidFill>
                          <a:effectLst/>
                        </a:rPr>
                        <a:t>bicycle</a:t>
                      </a:r>
                      <a:r>
                        <a:rPr lang="da-DK" sz="1900" i="1" cap="none" spc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da-DK" sz="1900" cap="none" spc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65074" marR="0" marT="126980" marB="12698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Adjektivisk</a:t>
                      </a:r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</a:rPr>
                        <a:t> (står foran </a:t>
                      </a:r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substantivet</a:t>
                      </a:r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da-DK" sz="1900" i="1" cap="none" spc="0">
                          <a:solidFill>
                            <a:schemeClr val="bg1"/>
                          </a:solidFill>
                          <a:effectLst/>
                        </a:rPr>
                        <a:t>bicycle</a:t>
                      </a:r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65074" marR="0" marT="126980" marB="12698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106008"/>
                  </a:ext>
                </a:extLst>
              </a:tr>
              <a:tr h="1193613">
                <a:tc>
                  <a:txBody>
                    <a:bodyPr/>
                    <a:lstStyle/>
                    <a:p>
                      <a:r>
                        <a:rPr lang="da-DK" sz="1900" cap="none" spc="0">
                          <a:solidFill>
                            <a:schemeClr val="bg1"/>
                          </a:solidFill>
                        </a:rPr>
                        <a:t> </a:t>
                      </a:r>
                    </a:p>
                  </a:txBody>
                  <a:tcPr marL="165074" marR="0" marT="126980" marB="126980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900" i="1" cap="none" spc="0">
                          <a:solidFill>
                            <a:schemeClr val="bg1"/>
                          </a:solidFill>
                          <a:effectLst/>
                        </a:rPr>
                        <a:t>This bicycle is </a:t>
                      </a:r>
                      <a:r>
                        <a:rPr lang="da-DK" sz="1900" b="1" i="1" cap="none" spc="0">
                          <a:solidFill>
                            <a:schemeClr val="bg1"/>
                          </a:solidFill>
                          <a:effectLst/>
                        </a:rPr>
                        <a:t>mine</a:t>
                      </a:r>
                      <a:r>
                        <a:rPr lang="da-DK" sz="1900" i="1" cap="none" spc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da-DK" sz="1900" cap="none" spc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65074" marR="0" marT="126980" marB="12698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Substantivisk</a:t>
                      </a:r>
                      <a:r>
                        <a:rPr lang="da-DK" sz="1900" cap="none" spc="0">
                          <a:solidFill>
                            <a:schemeClr val="bg1"/>
                          </a:solidFill>
                          <a:effectLst/>
                        </a:rPr>
                        <a:t> (står alene)</a:t>
                      </a:r>
                    </a:p>
                  </a:txBody>
                  <a:tcPr marL="165074" marR="0" marT="126980" marB="12698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35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457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594</Words>
  <Application>Microsoft Office PowerPoint</Application>
  <PresentationFormat>Widescreen</PresentationFormat>
  <Paragraphs>74</Paragraphs>
  <Slides>14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Office-tema</vt:lpstr>
      <vt:lpstr>Exam grammar email maj 2023</vt:lpstr>
      <vt:lpstr>Verballed i futurum</vt:lpstr>
      <vt:lpstr>Nær fremtid</vt:lpstr>
      <vt:lpstr>Meget nær fremtid</vt:lpstr>
      <vt:lpstr>Om noget planlagt eller skæbnebestemt</vt:lpstr>
      <vt:lpstr> Ved Bevægelsesverber</vt:lpstr>
      <vt:lpstr>Ved trussel/stærk vilje og i alm. tale</vt:lpstr>
      <vt:lpstr>Når ingen af de andre muligheder er passende.</vt:lpstr>
      <vt:lpstr>Possessivt pronomin</vt:lpstr>
      <vt:lpstr>Possessive pronominer</vt:lpstr>
      <vt:lpstr>Adverbier</vt:lpstr>
      <vt:lpstr>Et langt adverbialled der udtrykker tid</vt:lpstr>
      <vt:lpstr>Tidsadverbialled</vt:lpstr>
      <vt:lpstr>Adverbialled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Seis Flyvholm (MASF - Underviser - U/NORD)</dc:creator>
  <cp:lastModifiedBy>Maria Seis Flyvholm (MASF - Underviser - U/NORD)</cp:lastModifiedBy>
  <cp:revision>4</cp:revision>
  <dcterms:created xsi:type="dcterms:W3CDTF">2024-12-02T11:47:05Z</dcterms:created>
  <dcterms:modified xsi:type="dcterms:W3CDTF">2025-09-15T11:52:20Z</dcterms:modified>
</cp:coreProperties>
</file>