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4" r:id="rId9"/>
    <p:sldId id="268" r:id="rId10"/>
    <p:sldId id="270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75" d="100"/>
          <a:sy n="75" d="100"/>
        </p:scale>
        <p:origin x="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35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99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7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5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2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9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38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12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0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05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8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71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786/sektion/4913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42/kapitel/56687/sektion/56702#_427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42/kapitel/56687/sektion/5670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5A8BEB-FA63-64F9-BCC3-ADA8CB1E3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929" y="639097"/>
            <a:ext cx="6253317" cy="3686015"/>
          </a:xfrm>
        </p:spPr>
        <p:txBody>
          <a:bodyPr>
            <a:normAutofit/>
          </a:bodyPr>
          <a:lstStyle/>
          <a:p>
            <a:r>
              <a:rPr lang="da-DK" dirty="0" err="1"/>
              <a:t>Email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4436142-07F9-72D4-FBA4-3E99D78C1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899" y="4672739"/>
            <a:ext cx="6269347" cy="1021498"/>
          </a:xfrm>
        </p:spPr>
        <p:txBody>
          <a:bodyPr>
            <a:normAutofit/>
          </a:bodyPr>
          <a:lstStyle/>
          <a:p>
            <a:endParaRPr lang="da-DK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4179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mplop berwarna">
            <a:extLst>
              <a:ext uri="{FF2B5EF4-FFF2-40B4-BE49-F238E27FC236}">
                <a16:creationId xmlns:a16="http://schemas.microsoft.com/office/drawing/2014/main" id="{27F5E9CD-7318-E3D4-2229-5A74E78D81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76" r="26607" b="-2"/>
          <a:stretch/>
        </p:blipFill>
        <p:spPr>
          <a:xfrm>
            <a:off x="7556686" y="1"/>
            <a:ext cx="463531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8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3DAA4E-F568-3E4C-1465-E2DF4F2F6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045171-B74D-3378-AE87-4E0FC9CD7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>
                <a:hlinkClick r:id="rId2"/>
              </a:rPr>
              <a:t>https://app.minlaering.dk/bog/1/kapitel/48786/sektion/49137</a:t>
            </a:r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230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4D2B67-79BA-BD98-994C-9D058CAF9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</a:t>
            </a:r>
            <a:r>
              <a:rPr lang="da-DK" dirty="0" err="1"/>
              <a:t>structure</a:t>
            </a:r>
            <a:r>
              <a:rPr lang="da-DK" dirty="0"/>
              <a:t> of an </a:t>
            </a:r>
            <a:r>
              <a:rPr lang="da-DK" dirty="0" err="1"/>
              <a:t>email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6A52CB-F72D-3B57-A50E-F2F736DEB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1. </a:t>
            </a:r>
            <a:r>
              <a:rPr lang="en-US" dirty="0"/>
              <a:t>Header</a:t>
            </a:r>
            <a:br>
              <a:rPr lang="en-US" dirty="0"/>
            </a:br>
            <a:r>
              <a:rPr lang="en-US" b="1" dirty="0"/>
              <a:t>2.</a:t>
            </a:r>
            <a:r>
              <a:rPr lang="en-US" dirty="0"/>
              <a:t> Opening greeting</a:t>
            </a:r>
            <a:br>
              <a:rPr lang="en-US" dirty="0"/>
            </a:br>
            <a:r>
              <a:rPr lang="en-US" b="1" dirty="0"/>
              <a:t>3.</a:t>
            </a:r>
            <a:r>
              <a:rPr lang="en-US" dirty="0"/>
              <a:t> Body text</a:t>
            </a:r>
            <a:br>
              <a:rPr lang="en-US" dirty="0"/>
            </a:br>
            <a:r>
              <a:rPr lang="en-US" b="1" dirty="0"/>
              <a:t>4.</a:t>
            </a:r>
            <a:r>
              <a:rPr lang="en-US" dirty="0"/>
              <a:t> Closing greeting</a:t>
            </a:r>
            <a:br>
              <a:rPr lang="en-US" dirty="0"/>
            </a:br>
            <a:r>
              <a:rPr lang="en-US" b="1" dirty="0"/>
              <a:t>5.</a:t>
            </a:r>
            <a:r>
              <a:rPr lang="en-US" dirty="0"/>
              <a:t> Contact information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839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BB5690-BC67-FCC6-A99C-0E68429E6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da-DK"/>
              <a:t>The Header</a:t>
            </a:r>
          </a:p>
        </p:txBody>
      </p:sp>
      <p:pic>
        <p:nvPicPr>
          <p:cNvPr id="12" name="Picture 11" descr="Writing an appointment on a paper agenda">
            <a:extLst>
              <a:ext uri="{FF2B5EF4-FFF2-40B4-BE49-F238E27FC236}">
                <a16:creationId xmlns:a16="http://schemas.microsoft.com/office/drawing/2014/main" id="{0B7D40D2-DCCA-8950-5E29-1E3D334AA0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237"/>
          <a:stretch/>
        </p:blipFill>
        <p:spPr>
          <a:xfrm>
            <a:off x="20" y="10"/>
            <a:ext cx="4580077" cy="6400784"/>
          </a:xfrm>
          <a:prstGeom prst="rect">
            <a:avLst/>
          </a:prstGeom>
        </p:spPr>
      </p:pic>
      <p:cxnSp>
        <p:nvCxnSpPr>
          <p:cNvPr id="18" name="!!Straight Connector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E74CB3-7707-E4DB-4559-BDED7A060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3760891"/>
          </a:xfrm>
        </p:spPr>
        <p:txBody>
          <a:bodyPr>
            <a:normAutofit/>
          </a:bodyPr>
          <a:lstStyle/>
          <a:p>
            <a:r>
              <a:rPr lang="en-US"/>
              <a:t>To: [Receiver's email]</a:t>
            </a:r>
            <a:br>
              <a:rPr lang="en-US"/>
            </a:br>
            <a:r>
              <a:rPr lang="en-US"/>
              <a:t>From: [Sender's email]</a:t>
            </a:r>
            <a:br>
              <a:rPr lang="en-US"/>
            </a:br>
            <a:r>
              <a:rPr lang="en-US"/>
              <a:t>Date: [Date]</a:t>
            </a:r>
            <a:br>
              <a:rPr lang="en-US"/>
            </a:br>
            <a:r>
              <a:rPr lang="en-US"/>
              <a:t>Subject: [Topic]</a:t>
            </a:r>
            <a:endParaRPr lang="da-DK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B60310-C5C3-46A0-A452-2A0B00843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0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AB2C6D-ECE0-068D-C2D0-3B45B0B0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16835"/>
            <a:ext cx="5977937" cy="1666501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Dates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81D851-1389-4837-315A-75163E5D6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546224"/>
            <a:ext cx="5977938" cy="334274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In British English, the date is written as Day-Month-Year (14 March 2019 or 24 October 2019).</a:t>
            </a:r>
          </a:p>
          <a:p>
            <a:r>
              <a:rPr lang="en-US" dirty="0">
                <a:solidFill>
                  <a:srgbClr val="FFFFFF"/>
                </a:solidFill>
              </a:rPr>
              <a:t>In American English, the date is written as Month-Day-Year (January 21, 2016).</a:t>
            </a:r>
          </a:p>
          <a:p>
            <a:endParaRPr lang="da-DK" dirty="0">
              <a:solidFill>
                <a:srgbClr val="FFFFFF"/>
              </a:solidFill>
            </a:endParaRPr>
          </a:p>
        </p:txBody>
      </p:sp>
      <p:pic>
        <p:nvPicPr>
          <p:cNvPr id="5" name="Picture 4" descr="Calendar on table">
            <a:extLst>
              <a:ext uri="{FF2B5EF4-FFF2-40B4-BE49-F238E27FC236}">
                <a16:creationId xmlns:a16="http://schemas.microsoft.com/office/drawing/2014/main" id="{298C2B43-70F4-FF94-1D14-643B7D8F88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27" r="44794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953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ED15B-9944-7933-BF39-497274F5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64957"/>
          </a:xfrm>
        </p:spPr>
        <p:txBody>
          <a:bodyPr/>
          <a:lstStyle/>
          <a:p>
            <a:r>
              <a:rPr lang="da-DK" dirty="0" err="1"/>
              <a:t>Opening</a:t>
            </a:r>
            <a:r>
              <a:rPr lang="da-DK" dirty="0"/>
              <a:t> </a:t>
            </a:r>
            <a:r>
              <a:rPr lang="da-DK" dirty="0" err="1"/>
              <a:t>greeting</a:t>
            </a:r>
            <a:endParaRPr lang="da-DK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114FC832-E8FD-D0CF-5FEB-0AB68315E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903581"/>
              </p:ext>
            </p:extLst>
          </p:nvPr>
        </p:nvGraphicFramePr>
        <p:xfrm>
          <a:off x="1096963" y="1051560"/>
          <a:ext cx="100584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325103513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432296661"/>
                    </a:ext>
                  </a:extLst>
                </a:gridCol>
              </a:tblGrid>
              <a:tr h="345362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2970"/>
                  </a:ext>
                </a:extLst>
              </a:tr>
              <a:tr h="1640469">
                <a:tc>
                  <a:txBody>
                    <a:bodyPr/>
                    <a:lstStyle/>
                    <a:p>
                      <a:r>
                        <a:rPr lang="en-US" dirty="0"/>
                        <a:t>You know the receiver's name/sex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Dear</a:t>
                      </a:r>
                    </a:p>
                    <a:p>
                      <a:r>
                        <a:rPr lang="en-US" dirty="0" err="1"/>
                        <a:t>Mr</a:t>
                      </a:r>
                      <a:r>
                        <a:rPr lang="en-US" dirty="0"/>
                        <a:t> (surname), → Man, regardless of marital status</a:t>
                      </a:r>
                    </a:p>
                    <a:p>
                      <a:r>
                        <a:rPr lang="en-US" dirty="0" err="1"/>
                        <a:t>Ms</a:t>
                      </a:r>
                      <a:r>
                        <a:rPr lang="en-US" dirty="0"/>
                        <a:t> (surname), → Woman, both married and unmarried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428875"/>
                  </a:ext>
                </a:extLst>
              </a:tr>
              <a:tr h="2417533">
                <a:tc>
                  <a:txBody>
                    <a:bodyPr/>
                    <a:lstStyle/>
                    <a:p>
                      <a:r>
                        <a:rPr lang="en-US" dirty="0"/>
                        <a:t>You know the receiver's name/sex/civil status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Dear</a:t>
                      </a:r>
                    </a:p>
                    <a:p>
                      <a:r>
                        <a:rPr lang="en-US" dirty="0" err="1"/>
                        <a:t>Mr</a:t>
                      </a:r>
                      <a:r>
                        <a:rPr lang="en-US" dirty="0"/>
                        <a:t> (surname), → Man, regardless of marital status</a:t>
                      </a:r>
                    </a:p>
                    <a:p>
                      <a:r>
                        <a:rPr lang="en-US" dirty="0" err="1"/>
                        <a:t>Mrs</a:t>
                      </a:r>
                      <a:r>
                        <a:rPr lang="en-US" dirty="0"/>
                        <a:t> (surname), → Woman, married</a:t>
                      </a:r>
                    </a:p>
                    <a:p>
                      <a:r>
                        <a:rPr lang="en-US" dirty="0"/>
                        <a:t>Miss (surname), → Woman, unmarried</a:t>
                      </a:r>
                    </a:p>
                    <a:p>
                      <a:r>
                        <a:rPr lang="en-US" dirty="0" err="1"/>
                        <a:t>Ms</a:t>
                      </a:r>
                      <a:r>
                        <a:rPr lang="en-US" dirty="0"/>
                        <a:t> (surname), → Woman, both married and unmarried. Used if the receiver's civil status should not be expressed in the email.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553178"/>
                  </a:ext>
                </a:extLst>
              </a:tr>
              <a:tr h="863405">
                <a:tc>
                  <a:txBody>
                    <a:bodyPr/>
                    <a:lstStyle/>
                    <a:p>
                      <a:r>
                        <a:rPr lang="en-US" dirty="0"/>
                        <a:t>You do not know the receiver's name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Dear Sirs,/Sir,/Madam,/Sir or Madam,</a:t>
                      </a:r>
                    </a:p>
                    <a:p>
                      <a:r>
                        <a:rPr lang="en-US" dirty="0"/>
                        <a:t>To whom it may concern,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476540"/>
                  </a:ext>
                </a:extLst>
              </a:tr>
              <a:tr h="345362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076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753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9BCA08-32FC-296E-05BB-DCA1BC265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Body </a:t>
            </a:r>
            <a:r>
              <a:rPr lang="da-DK" dirty="0" err="1"/>
              <a:t>text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80C449-76E3-D221-544C-29F28EE66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Body text</a:t>
            </a:r>
          </a:p>
          <a:p>
            <a:r>
              <a:rPr lang="en-US" dirty="0"/>
              <a:t>If this is this the first email you send to the receiver, it would be a good idea to start the body text of your email by </a:t>
            </a:r>
            <a:r>
              <a:rPr lang="en-US" b="1" dirty="0"/>
              <a:t>introducing yourself and stating your business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/>
              <a:t>You should also remember to include all </a:t>
            </a:r>
            <a:r>
              <a:rPr lang="en-US" b="1" dirty="0"/>
              <a:t>details</a:t>
            </a:r>
            <a:r>
              <a:rPr lang="en-US" dirty="0"/>
              <a:t> in your body text and inquire about the </a:t>
            </a:r>
            <a:r>
              <a:rPr lang="en-US" b="1" dirty="0"/>
              <a:t>information</a:t>
            </a:r>
            <a:r>
              <a:rPr lang="en-US" dirty="0"/>
              <a:t> you want the receiver to give you.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Avoid using </a:t>
            </a:r>
            <a:r>
              <a:rPr lang="en-US" b="1" dirty="0">
                <a:hlinkClick r:id="rId2"/>
              </a:rPr>
              <a:t>abbreviations</a:t>
            </a:r>
            <a:r>
              <a:rPr lang="en-US" dirty="0"/>
              <a:t> unless you are sure that your receiver is familiar with their meaning.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 an exam situation, you should be aware that there might be specific requirements for the content of your email.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3221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ABA2B-DA8D-DCCC-7923-35E10744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Closing</a:t>
            </a:r>
            <a:r>
              <a:rPr lang="da-DK" dirty="0"/>
              <a:t> </a:t>
            </a:r>
            <a:r>
              <a:rPr lang="da-DK" dirty="0" err="1"/>
              <a:t>greeting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0D45D0-F886-970B-6ABB-FA60EF458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Closing greeting</a:t>
            </a:r>
          </a:p>
          <a:p>
            <a:r>
              <a:rPr lang="en-US" dirty="0"/>
              <a:t>Always end your email with a polite greeting, especially if you do not have a close relationship with the receiver.</a:t>
            </a:r>
          </a:p>
          <a:p>
            <a:r>
              <a:rPr lang="en-US" dirty="0"/>
              <a:t>Remember a comma after the closing greeting.</a:t>
            </a:r>
          </a:p>
          <a:p>
            <a:r>
              <a:rPr lang="en-US" b="1" dirty="0"/>
              <a:t>Examples of closing greetings:</a:t>
            </a:r>
            <a:endParaRPr lang="en-US" dirty="0"/>
          </a:p>
          <a:p>
            <a:r>
              <a:rPr lang="en-US" dirty="0"/>
              <a:t>Yours sincerely, Yours faithfully, Best regards, Regards,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99822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C1CE04-7C26-8D01-5F01-0CD557227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783" y="516835"/>
            <a:ext cx="5977937" cy="1666501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Assignment</a:t>
            </a:r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19DF4C85-D239-8406-0D70-F4B87C8E14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658" r="2763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00864" y="2353592"/>
            <a:ext cx="5669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CDD71C4-4743-9989-B89A-79A68DA53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84" y="2546224"/>
            <a:ext cx="5977938" cy="3342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 err="1">
                <a:solidFill>
                  <a:srgbClr val="FFFFFF"/>
                </a:solidFill>
              </a:rPr>
              <a:t>You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work</a:t>
            </a:r>
            <a:r>
              <a:rPr lang="da-DK" dirty="0">
                <a:solidFill>
                  <a:srgbClr val="FFFFFF"/>
                </a:solidFill>
              </a:rPr>
              <a:t> as a </a:t>
            </a:r>
            <a:r>
              <a:rPr lang="da-DK" dirty="0" err="1">
                <a:solidFill>
                  <a:srgbClr val="FFFFFF"/>
                </a:solidFill>
              </a:rPr>
              <a:t>personal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assistant</a:t>
            </a:r>
            <a:r>
              <a:rPr lang="da-DK" dirty="0">
                <a:solidFill>
                  <a:srgbClr val="FFFFFF"/>
                </a:solidFill>
              </a:rPr>
              <a:t> for the American </a:t>
            </a:r>
            <a:r>
              <a:rPr lang="da-DK" dirty="0" err="1">
                <a:solidFill>
                  <a:srgbClr val="FFFFFF"/>
                </a:solidFill>
              </a:rPr>
              <a:t>ambassador</a:t>
            </a:r>
            <a:r>
              <a:rPr lang="da-DK" dirty="0">
                <a:solidFill>
                  <a:srgbClr val="FFFFFF"/>
                </a:solidFill>
              </a:rPr>
              <a:t> in Denmark and </a:t>
            </a:r>
            <a:r>
              <a:rPr lang="da-DK" dirty="0" err="1">
                <a:solidFill>
                  <a:srgbClr val="FFFFFF"/>
                </a:solidFill>
              </a:rPr>
              <a:t>you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write</a:t>
            </a:r>
            <a:r>
              <a:rPr lang="da-DK" dirty="0">
                <a:solidFill>
                  <a:srgbClr val="FFFFFF"/>
                </a:solidFill>
              </a:rPr>
              <a:t> to </a:t>
            </a:r>
            <a:r>
              <a:rPr lang="da-DK" dirty="0" err="1">
                <a:solidFill>
                  <a:srgbClr val="FFFFFF"/>
                </a:solidFill>
              </a:rPr>
              <a:t>me</a:t>
            </a:r>
            <a:r>
              <a:rPr lang="da-DK" dirty="0">
                <a:solidFill>
                  <a:srgbClr val="FFFFFF"/>
                </a:solidFill>
              </a:rPr>
              <a:t> Maria Seis Flyvholm and ask </a:t>
            </a:r>
            <a:r>
              <a:rPr lang="da-DK" dirty="0" err="1">
                <a:solidFill>
                  <a:srgbClr val="FFFFFF"/>
                </a:solidFill>
              </a:rPr>
              <a:t>me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whether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U/Nord</a:t>
            </a:r>
            <a:r>
              <a:rPr lang="da-DK" dirty="0">
                <a:solidFill>
                  <a:srgbClr val="FFFFFF"/>
                </a:solidFill>
              </a:rPr>
              <a:t> Lyngby </a:t>
            </a:r>
            <a:r>
              <a:rPr lang="da-DK" dirty="0" err="1">
                <a:solidFill>
                  <a:srgbClr val="FFFFFF"/>
                </a:solidFill>
              </a:rPr>
              <a:t>would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be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interested</a:t>
            </a:r>
            <a:r>
              <a:rPr lang="da-DK" dirty="0">
                <a:solidFill>
                  <a:srgbClr val="FFFFFF"/>
                </a:solidFill>
              </a:rPr>
              <a:t> in a </a:t>
            </a:r>
            <a:r>
              <a:rPr lang="da-DK" dirty="0" err="1">
                <a:solidFill>
                  <a:srgbClr val="FFFFFF"/>
                </a:solidFill>
              </a:rPr>
              <a:t>lecture</a:t>
            </a:r>
            <a:r>
              <a:rPr lang="da-DK" dirty="0">
                <a:solidFill>
                  <a:srgbClr val="FFFFFF"/>
                </a:solidFill>
              </a:rPr>
              <a:t> from the </a:t>
            </a:r>
            <a:r>
              <a:rPr lang="da-DK" dirty="0" err="1">
                <a:solidFill>
                  <a:srgbClr val="FFFFFF"/>
                </a:solidFill>
              </a:rPr>
              <a:t>ambassador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about</a:t>
            </a:r>
            <a:r>
              <a:rPr lang="da-DK" dirty="0">
                <a:solidFill>
                  <a:srgbClr val="FFFFFF"/>
                </a:solidFill>
              </a:rPr>
              <a:t> American society.</a:t>
            </a:r>
          </a:p>
          <a:p>
            <a:pPr marL="0" indent="0">
              <a:buNone/>
            </a:pPr>
            <a:endParaRPr lang="da-DK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rgbClr val="FFFFFF"/>
                </a:solidFill>
              </a:rPr>
              <a:t>Try to </a:t>
            </a:r>
            <a:r>
              <a:rPr lang="da-DK" dirty="0" err="1">
                <a:solidFill>
                  <a:srgbClr val="FFFFFF"/>
                </a:solidFill>
              </a:rPr>
              <a:t>write</a:t>
            </a:r>
            <a:r>
              <a:rPr lang="da-DK" dirty="0">
                <a:solidFill>
                  <a:srgbClr val="FFFFFF"/>
                </a:solidFill>
              </a:rPr>
              <a:t> the header to </a:t>
            </a:r>
            <a:r>
              <a:rPr lang="da-DK" dirty="0" err="1">
                <a:solidFill>
                  <a:srgbClr val="FFFFFF"/>
                </a:solidFill>
              </a:rPr>
              <a:t>this</a:t>
            </a:r>
            <a:r>
              <a:rPr lang="da-DK" dirty="0">
                <a:solidFill>
                  <a:srgbClr val="FFFFFF"/>
                </a:solidFill>
              </a:rPr>
              <a:t> </a:t>
            </a:r>
            <a:r>
              <a:rPr lang="da-DK" dirty="0" err="1">
                <a:solidFill>
                  <a:srgbClr val="FFFFFF"/>
                </a:solidFill>
              </a:rPr>
              <a:t>email</a:t>
            </a:r>
            <a:r>
              <a:rPr lang="da-DK" dirty="0">
                <a:solidFill>
                  <a:srgbClr val="FFFFFF"/>
                </a:solidFill>
              </a:rPr>
              <a:t> and the </a:t>
            </a:r>
            <a:r>
              <a:rPr lang="da-DK" dirty="0" err="1">
                <a:solidFill>
                  <a:srgbClr val="FFFFFF"/>
                </a:solidFill>
              </a:rPr>
              <a:t>opening</a:t>
            </a:r>
            <a:r>
              <a:rPr lang="da-DK" dirty="0">
                <a:solidFill>
                  <a:srgbClr val="FFFFFF"/>
                </a:solidFill>
              </a:rPr>
              <a:t> as </a:t>
            </a:r>
            <a:r>
              <a:rPr lang="da-DK" dirty="0" err="1">
                <a:solidFill>
                  <a:srgbClr val="FFFFFF"/>
                </a:solidFill>
              </a:rPr>
              <a:t>well</a:t>
            </a:r>
            <a:r>
              <a:rPr lang="da-DK" dirty="0">
                <a:solidFill>
                  <a:srgbClr val="FFFFFF"/>
                </a:solidFill>
              </a:rPr>
              <a:t> as the </a:t>
            </a:r>
            <a:r>
              <a:rPr lang="da-DK" dirty="0" err="1">
                <a:solidFill>
                  <a:srgbClr val="FFFFFF"/>
                </a:solidFill>
              </a:rPr>
              <a:t>closing</a:t>
            </a:r>
            <a:r>
              <a:rPr lang="da-DK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76497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055B1-7B33-9F73-941D-B7E01531A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More information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ADF4A9-E4F9-E823-D194-A1456C2A0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https://app.minlaering.dk/bog/42/kapitel/56687/sektion/56702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4434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413224"/>
      </a:dk2>
      <a:lt2>
        <a:srgbClr val="E8E4E2"/>
      </a:lt2>
      <a:accent1>
        <a:srgbClr val="72AACA"/>
      </a:accent1>
      <a:accent2>
        <a:srgbClr val="61AEAA"/>
      </a:accent2>
      <a:accent3>
        <a:srgbClr val="71B092"/>
      </a:accent3>
      <a:accent4>
        <a:srgbClr val="64B46D"/>
      </a:accent4>
      <a:accent5>
        <a:srgbClr val="83AD71"/>
      </a:accent5>
      <a:accent6>
        <a:srgbClr val="95AA5E"/>
      </a:accent6>
      <a:hlink>
        <a:srgbClr val="A7775B"/>
      </a:hlink>
      <a:folHlink>
        <a:srgbClr val="7F7F7F"/>
      </a:folHlink>
    </a:clrScheme>
    <a:fontScheme name="Retrospect">
      <a:majorFont>
        <a:latin typeface="Univers Condense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Univer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466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Calibri</vt:lpstr>
      <vt:lpstr>Univers</vt:lpstr>
      <vt:lpstr>Univers Condensed</vt:lpstr>
      <vt:lpstr>RetrospectVTI</vt:lpstr>
      <vt:lpstr>Email</vt:lpstr>
      <vt:lpstr>The structure of an email</vt:lpstr>
      <vt:lpstr>The Header</vt:lpstr>
      <vt:lpstr>Dates</vt:lpstr>
      <vt:lpstr>Opening greeting</vt:lpstr>
      <vt:lpstr>Body text</vt:lpstr>
      <vt:lpstr>Closing greeting</vt:lpstr>
      <vt:lpstr>Assignment</vt:lpstr>
      <vt:lpstr>More information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</dc:title>
  <dc:creator>Maria Seis Flyvholm (MASF - Underviser - U/NORD)</dc:creator>
  <cp:lastModifiedBy>Maria Seis Flyvholm (MASF - Underviser - U/NORD)</cp:lastModifiedBy>
  <cp:revision>4</cp:revision>
  <dcterms:created xsi:type="dcterms:W3CDTF">2023-10-02T09:36:20Z</dcterms:created>
  <dcterms:modified xsi:type="dcterms:W3CDTF">2025-09-18T12:30:20Z</dcterms:modified>
</cp:coreProperties>
</file>