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59" r:id="rId5"/>
    <p:sldId id="260" r:id="rId6"/>
    <p:sldId id="261" r:id="rId7"/>
    <p:sldId id="262" r:id="rId8"/>
    <p:sldId id="264" r:id="rId9"/>
  </p:sldIdLst>
  <p:sldSz cx="12192000" cy="6858000"/>
  <p:notesSz cx="7010400" cy="92964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89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58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92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06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30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102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6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07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23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3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9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15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riteon.systime.dk/?id=15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tlantic.com/video/index/555659/inside-juvenile-detention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theenglishhandbook.systime.dk/?id=c81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C34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921442-0689-368D-AAF2-388772FF8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869" y="640080"/>
            <a:ext cx="3659246" cy="2862699"/>
          </a:xfrm>
        </p:spPr>
        <p:txBody>
          <a:bodyPr>
            <a:normAutofit/>
          </a:bodyPr>
          <a:lstStyle/>
          <a:p>
            <a:r>
              <a:rPr lang="da-DK" sz="4400" dirty="0" err="1">
                <a:solidFill>
                  <a:srgbClr val="FFFFFF"/>
                </a:solidFill>
              </a:rPr>
              <a:t>Punching</a:t>
            </a:r>
            <a:r>
              <a:rPr lang="da-DK" sz="4400" dirty="0">
                <a:solidFill>
                  <a:srgbClr val="FFFFFF"/>
                </a:solidFill>
              </a:rPr>
              <a:t> the Air pages 106-127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A524616-154A-567B-143F-103129488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869" y="3824516"/>
            <a:ext cx="3659246" cy="2393403"/>
          </a:xfrm>
        </p:spPr>
        <p:txBody>
          <a:bodyPr>
            <a:normAutofit/>
          </a:bodyPr>
          <a:lstStyle/>
          <a:p>
            <a:endParaRPr lang="da-DK" sz="1500">
              <a:solidFill>
                <a:srgbClr val="FFFFFF"/>
              </a:solidFill>
            </a:endParaRPr>
          </a:p>
          <a:p>
            <a:endParaRPr lang="da-DK" sz="1500">
              <a:solidFill>
                <a:srgbClr val="FFFFFF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Video 3" descr="Book Turning A Page">
            <a:extLst>
              <a:ext uri="{FF2B5EF4-FFF2-40B4-BE49-F238E27FC236}">
                <a16:creationId xmlns:a16="http://schemas.microsoft.com/office/drawing/2014/main" id="{EA4885A5-E601-3203-8074-6BD57C1A68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5282335" y="1668981"/>
            <a:ext cx="6275667" cy="352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4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hicken wire close-up">
            <a:extLst>
              <a:ext uri="{FF2B5EF4-FFF2-40B4-BE49-F238E27FC236}">
                <a16:creationId xmlns:a16="http://schemas.microsoft.com/office/drawing/2014/main" id="{B716B22D-89D7-FBAB-FE3D-B9DB591781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34" b="1496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E67825-DD03-53F8-0370-3963E575B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5600" dirty="0">
                <a:solidFill>
                  <a:schemeClr val="bg1"/>
                </a:solidFill>
              </a:rPr>
              <a:t>How is Amal’s encounter with the juvenile detention center described? (pages 96-106)</a:t>
            </a:r>
            <a:br>
              <a:rPr lang="en-US" sz="5600" dirty="0">
                <a:solidFill>
                  <a:schemeClr val="bg1"/>
                </a:solidFill>
              </a:rPr>
            </a:br>
            <a:br>
              <a:rPr lang="en-US" sz="5600" dirty="0">
                <a:solidFill>
                  <a:schemeClr val="bg1"/>
                </a:solidFill>
              </a:rPr>
            </a:br>
            <a:endParaRPr lang="en-US" sz="56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45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793F34-86D0-ADCC-E761-57AFBA79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Use</a:t>
            </a:r>
            <a:r>
              <a:rPr lang="da-DK" dirty="0"/>
              <a:t> the </a:t>
            </a:r>
            <a:r>
              <a:rPr lang="da-DK" dirty="0" err="1"/>
              <a:t>pee</a:t>
            </a:r>
            <a:r>
              <a:rPr lang="da-DK" dirty="0"/>
              <a:t> </a:t>
            </a:r>
            <a:r>
              <a:rPr lang="da-DK" dirty="0" err="1"/>
              <a:t>structure</a:t>
            </a:r>
            <a:br>
              <a:rPr lang="da-DK" dirty="0"/>
            </a:br>
            <a:r>
              <a:rPr lang="da-DK" dirty="0">
                <a:hlinkClick r:id="rId2"/>
              </a:rPr>
              <a:t>https://writeon.systime.dk/?id=158</a:t>
            </a:r>
            <a:r>
              <a:rPr lang="da-DK" dirty="0"/>
              <a:t> 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CAA1408-DFFF-71F3-DFEA-641BD30817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7337" y="2108200"/>
            <a:ext cx="5237651" cy="376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6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Red alarm light with people on the background">
            <a:extLst>
              <a:ext uri="{FF2B5EF4-FFF2-40B4-BE49-F238E27FC236}">
                <a16:creationId xmlns:a16="http://schemas.microsoft.com/office/drawing/2014/main" id="{C73E8C77-2ABC-898F-538B-C8A6010F1E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9D5780-4F4E-702E-FD52-38E366BBC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An inside look at life at juvenile detention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33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amera lens with reflections on wooden table">
            <a:extLst>
              <a:ext uri="{FF2B5EF4-FFF2-40B4-BE49-F238E27FC236}">
                <a16:creationId xmlns:a16="http://schemas.microsoft.com/office/drawing/2014/main" id="{A36FA242-22EF-9E88-2E1D-9954ABBED5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62F607-8A62-74A1-6156-8489F199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How is life in a juvenile detention center described in the video?</a:t>
            </a:r>
            <a:r>
              <a:rPr lang="da-DK" sz="3200" dirty="0">
                <a:hlinkClick r:id="rId3"/>
              </a:rPr>
              <a:t> https://www.theatlantic.com/video/index/555659/inside-juvenile-detention/</a:t>
            </a:r>
            <a:r>
              <a:rPr lang="da-DK" sz="3200" dirty="0"/>
              <a:t> 10.41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55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4CFD47-5B35-6648-53F8-A8A856699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FFFFFF"/>
                </a:solidFill>
              </a:rPr>
              <a:t>Read pages 106-127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5681DD4-230D-C95C-2093-EC4480755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448259" cy="3342747"/>
          </a:xfrm>
        </p:spPr>
        <p:txBody>
          <a:bodyPr>
            <a:normAutofit fontScale="92500" lnSpcReduction="20000"/>
          </a:bodyPr>
          <a:lstStyle/>
          <a:p>
            <a:r>
              <a:rPr lang="da-DK" sz="1800" dirty="0">
                <a:solidFill>
                  <a:srgbClr val="FFFFFF"/>
                </a:solidFill>
              </a:rPr>
              <a:t>How </a:t>
            </a:r>
            <a:r>
              <a:rPr lang="da-DK" sz="1800" dirty="0" err="1">
                <a:solidFill>
                  <a:srgbClr val="FFFFFF"/>
                </a:solidFill>
              </a:rPr>
              <a:t>would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you</a:t>
            </a:r>
            <a:r>
              <a:rPr lang="da-DK" sz="1800" dirty="0">
                <a:solidFill>
                  <a:srgbClr val="FFFFFF"/>
                </a:solidFill>
              </a:rPr>
              <a:t> at </a:t>
            </a:r>
            <a:r>
              <a:rPr lang="da-DK" sz="1800" dirty="0" err="1">
                <a:solidFill>
                  <a:srgbClr val="FFFFFF"/>
                </a:solidFill>
              </a:rPr>
              <a:t>this</a:t>
            </a:r>
            <a:r>
              <a:rPr lang="da-DK" sz="1800" dirty="0">
                <a:solidFill>
                  <a:srgbClr val="FFFFFF"/>
                </a:solidFill>
              </a:rPr>
              <a:t> stage </a:t>
            </a:r>
            <a:r>
              <a:rPr lang="da-DK" sz="1800" dirty="0" err="1">
                <a:solidFill>
                  <a:srgbClr val="FFFFFF"/>
                </a:solidFill>
              </a:rPr>
              <a:t>characterize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our</a:t>
            </a:r>
            <a:r>
              <a:rPr lang="da-DK" sz="1800" dirty="0">
                <a:solidFill>
                  <a:srgbClr val="FFFFFF"/>
                </a:solidFill>
              </a:rPr>
              <a:t> protagonist Amal?</a:t>
            </a:r>
          </a:p>
          <a:p>
            <a:endParaRPr lang="da-DK" sz="1800" dirty="0">
              <a:solidFill>
                <a:srgbClr val="FFFFFF"/>
              </a:solidFill>
            </a:endParaRPr>
          </a:p>
          <a:p>
            <a:r>
              <a:rPr lang="da-DK" sz="1800" dirty="0">
                <a:solidFill>
                  <a:srgbClr val="FFFFFF"/>
                </a:solidFill>
              </a:rPr>
              <a:t>(</a:t>
            </a:r>
            <a:r>
              <a:rPr lang="da-DK" sz="1800" dirty="0" err="1">
                <a:solidFill>
                  <a:srgbClr val="FFFFFF"/>
                </a:solidFill>
              </a:rPr>
              <a:t>external</a:t>
            </a:r>
            <a:r>
              <a:rPr lang="da-DK" sz="1800" dirty="0">
                <a:solidFill>
                  <a:srgbClr val="FFFFFF"/>
                </a:solidFill>
              </a:rPr>
              <a:t>, </a:t>
            </a:r>
            <a:r>
              <a:rPr lang="da-DK" sz="1800" dirty="0" err="1">
                <a:solidFill>
                  <a:srgbClr val="FFFFFF"/>
                </a:solidFill>
              </a:rPr>
              <a:t>internal</a:t>
            </a:r>
            <a:r>
              <a:rPr lang="da-DK" sz="1800" dirty="0">
                <a:solidFill>
                  <a:srgbClr val="FFFFFF"/>
                </a:solidFill>
              </a:rPr>
              <a:t>, social and </a:t>
            </a:r>
            <a:r>
              <a:rPr lang="da-DK" sz="1800" dirty="0" err="1">
                <a:solidFill>
                  <a:srgbClr val="FFFFFF"/>
                </a:solidFill>
              </a:rPr>
              <a:t>personal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characteristics</a:t>
            </a:r>
            <a:r>
              <a:rPr lang="da-DK" sz="1800" dirty="0">
                <a:solidFill>
                  <a:srgbClr val="FFFFFF"/>
                </a:solidFill>
              </a:rPr>
              <a:t>, </a:t>
            </a:r>
            <a:r>
              <a:rPr lang="da-DK" sz="1800" dirty="0" err="1">
                <a:solidFill>
                  <a:srgbClr val="FFFFFF"/>
                </a:solidFill>
              </a:rPr>
              <a:t>flat</a:t>
            </a:r>
            <a:r>
              <a:rPr lang="da-DK" sz="1800" dirty="0">
                <a:solidFill>
                  <a:srgbClr val="FFFFFF"/>
                </a:solidFill>
              </a:rPr>
              <a:t> or </a:t>
            </a:r>
            <a:r>
              <a:rPr lang="da-DK" sz="1800" dirty="0" err="1">
                <a:solidFill>
                  <a:srgbClr val="FFFFFF"/>
                </a:solidFill>
              </a:rPr>
              <a:t>complex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character</a:t>
            </a:r>
            <a:r>
              <a:rPr lang="da-DK" sz="1800" dirty="0">
                <a:solidFill>
                  <a:srgbClr val="FFFFFF"/>
                </a:solidFill>
              </a:rPr>
              <a:t>?)</a:t>
            </a:r>
          </a:p>
          <a:p>
            <a:pPr marL="0" indent="0">
              <a:buNone/>
            </a:pPr>
            <a:r>
              <a:rPr lang="da-DK" sz="1800" b="0" i="0" u="sng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hlinkClick r:id="rId2"/>
              </a:rPr>
              <a:t>https://theenglishhandbook.systime.dk/?id=c814</a:t>
            </a:r>
            <a:r>
              <a:rPr lang="da-DK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. </a:t>
            </a:r>
          </a:p>
          <a:p>
            <a:pPr marL="0" indent="0">
              <a:buNone/>
            </a:pPr>
            <a:r>
              <a:rPr lang="da-DK" sz="1800" dirty="0">
                <a:solidFill>
                  <a:srgbClr val="FFFFFF"/>
                </a:solidFill>
                <a:latin typeface="Arial" panose="020B0604020202020204" pitchFamily="34" charset="0"/>
              </a:rPr>
              <a:t>https://app.minlaering.dk/bog/42/kapitel/66497/sektion/66498</a:t>
            </a:r>
          </a:p>
          <a:p>
            <a:endParaRPr lang="da-DK" sz="1800" b="0" i="0" u="none" strike="noStrike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endParaRPr lang="da-DK" sz="1800" b="0" i="0" u="none" strike="noStrike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endParaRPr lang="da-DK" sz="1800" dirty="0">
              <a:solidFill>
                <a:srgbClr val="FFFFFF"/>
              </a:solidFill>
            </a:endParaRPr>
          </a:p>
          <a:p>
            <a:endParaRPr lang="da-DK" sz="1800" dirty="0">
              <a:solidFill>
                <a:srgbClr val="FFFFFF"/>
              </a:solidFill>
            </a:endParaRPr>
          </a:p>
          <a:p>
            <a:endParaRPr lang="da-DK" sz="1800" dirty="0">
              <a:solidFill>
                <a:srgbClr val="FFFFFF"/>
              </a:solidFill>
            </a:endParaRPr>
          </a:p>
        </p:txBody>
      </p:sp>
      <p:pic>
        <p:nvPicPr>
          <p:cNvPr id="5" name="Picture 4" descr="Puzzle pieces">
            <a:extLst>
              <a:ext uri="{FF2B5EF4-FFF2-40B4-BE49-F238E27FC236}">
                <a16:creationId xmlns:a16="http://schemas.microsoft.com/office/drawing/2014/main" id="{AD3BA451-BC98-939C-8DDD-B75DE39BC6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63" r="9646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42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29BA45B-3B96-625E-4A5A-48D00906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da-DK" sz="4400">
                <a:solidFill>
                  <a:srgbClr val="FFFFFF"/>
                </a:solidFill>
              </a:rPr>
              <a:t>Antagonist?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16E45FA-76D3-A07F-3DCA-85FED0FBD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r>
              <a:rPr lang="da-DK" sz="2400" dirty="0" err="1"/>
              <a:t>Who</a:t>
            </a:r>
            <a:r>
              <a:rPr lang="da-DK" sz="2400" dirty="0"/>
              <a:t> is the antagonist to Amal?</a:t>
            </a:r>
          </a:p>
          <a:p>
            <a:endParaRPr lang="en-US" sz="2000" dirty="0"/>
          </a:p>
          <a:p>
            <a:r>
              <a:rPr lang="en-US" dirty="0"/>
              <a:t>Antagonist=</a:t>
            </a:r>
          </a:p>
          <a:p>
            <a:r>
              <a:rPr lang="en-US" sz="2000" dirty="0"/>
              <a:t>a person who strongly opposes somebody/something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738024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08CB54FC-0B2A-4107-9A70-958B90B7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F6CFA0-8DEC-F453-1F12-A8DA08E3A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da-DK"/>
              <a:t>Notes to your assigned feature</a:t>
            </a:r>
            <a:endParaRPr lang="da-DK" dirty="0"/>
          </a:p>
        </p:txBody>
      </p:sp>
      <p:pic>
        <p:nvPicPr>
          <p:cNvPr id="7" name="Graphic 6" descr="Brugere">
            <a:extLst>
              <a:ext uri="{FF2B5EF4-FFF2-40B4-BE49-F238E27FC236}">
                <a16:creationId xmlns:a16="http://schemas.microsoft.com/office/drawing/2014/main" id="{64087CB2-F8FB-E69F-7174-A28FA4906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192" y="711306"/>
            <a:ext cx="5115347" cy="5115347"/>
          </a:xfrm>
          <a:prstGeom prst="rect">
            <a:avLst/>
          </a:prstGeom>
        </p:spPr>
      </p:pic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7855A9B5-1710-4B19-B0F1-CDFDD4ED5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14044" y="2246569"/>
            <a:ext cx="4572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D6A3DB5-8700-03D1-8749-D1793061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407436"/>
            <a:ext cx="5127172" cy="3461658"/>
          </a:xfrm>
        </p:spPr>
        <p:txBody>
          <a:bodyPr>
            <a:normAutofit/>
          </a:bodyPr>
          <a:lstStyle/>
          <a:p>
            <a:r>
              <a:rPr lang="da-DK"/>
              <a:t>Take notes to your assigned feature in your groups.</a:t>
            </a:r>
            <a:endParaRPr lang="da-DK" dirty="0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9AA76026-5689-4584-8D93-D71D739E6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777838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RegularSeedRightStep">
      <a:dk1>
        <a:srgbClr val="000000"/>
      </a:dk1>
      <a:lt1>
        <a:srgbClr val="FFFFFF"/>
      </a:lt1>
      <a:dk2>
        <a:srgbClr val="3A3621"/>
      </a:dk2>
      <a:lt2>
        <a:srgbClr val="E2E8E8"/>
      </a:lt2>
      <a:accent1>
        <a:srgbClr val="C34D54"/>
      </a:accent1>
      <a:accent2>
        <a:srgbClr val="B1653B"/>
      </a:accent2>
      <a:accent3>
        <a:srgbClr val="BBA149"/>
      </a:accent3>
      <a:accent4>
        <a:srgbClr val="97AD39"/>
      </a:accent4>
      <a:accent5>
        <a:srgbClr val="72B346"/>
      </a:accent5>
      <a:accent6>
        <a:srgbClr val="3BB13D"/>
      </a:accent6>
      <a:hlink>
        <a:srgbClr val="30928C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170</Words>
  <Application>Microsoft Office PowerPoint</Application>
  <PresentationFormat>Widescreen</PresentationFormat>
  <Paragraphs>21</Paragraphs>
  <Slides>8</Slides>
  <Notes>0</Notes>
  <HiddenSlides>0</HiddenSlides>
  <MMClips>1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 Pro Cond Light</vt:lpstr>
      <vt:lpstr>Speak Pro</vt:lpstr>
      <vt:lpstr>RetrospectVTI</vt:lpstr>
      <vt:lpstr>Punching the Air pages 106-127</vt:lpstr>
      <vt:lpstr>How is Amal’s encounter with the juvenile detention center described? (pages 96-106)  </vt:lpstr>
      <vt:lpstr>Use the pee structure https://writeon.systime.dk/?id=158 </vt:lpstr>
      <vt:lpstr>An inside look at life at juvenile detention</vt:lpstr>
      <vt:lpstr>How is life in a juvenile detention center described in the video? https://www.theatlantic.com/video/index/555659/inside-juvenile-detention/ 10.41</vt:lpstr>
      <vt:lpstr>Read pages 106-127</vt:lpstr>
      <vt:lpstr>Antagonist?</vt:lpstr>
      <vt:lpstr>Notes to your assigned feature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Punching the Air pages 106-126</dc:title>
  <dc:creator>Maria Seis Flyvholm (MASF - Underviser - U/NORD)</dc:creator>
  <cp:lastModifiedBy>Maria Seis Flyvholm (MASF - Underviser - U/NORD)</cp:lastModifiedBy>
  <cp:revision>7</cp:revision>
  <cp:lastPrinted>2025-09-18T11:27:34Z</cp:lastPrinted>
  <dcterms:created xsi:type="dcterms:W3CDTF">2023-09-07T11:02:58Z</dcterms:created>
  <dcterms:modified xsi:type="dcterms:W3CDTF">2025-09-18T12:23:53Z</dcterms:modified>
</cp:coreProperties>
</file>