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3"/>
  </p:notesMasterIdLst>
  <p:sldIdLst>
    <p:sldId id="256" r:id="rId2"/>
    <p:sldId id="257" r:id="rId3"/>
    <p:sldId id="291" r:id="rId4"/>
    <p:sldId id="289" r:id="rId5"/>
    <p:sldId id="290" r:id="rId6"/>
    <p:sldId id="288" r:id="rId7"/>
    <p:sldId id="292" r:id="rId8"/>
    <p:sldId id="258" r:id="rId9"/>
    <p:sldId id="294" r:id="rId10"/>
    <p:sldId id="295" r:id="rId11"/>
    <p:sldId id="266" r:id="rId12"/>
    <p:sldId id="267" r:id="rId13"/>
    <p:sldId id="268" r:id="rId14"/>
    <p:sldId id="269" r:id="rId15"/>
    <p:sldId id="285" r:id="rId16"/>
    <p:sldId id="270" r:id="rId17"/>
    <p:sldId id="271" r:id="rId18"/>
    <p:sldId id="272" r:id="rId19"/>
    <p:sldId id="273" r:id="rId20"/>
    <p:sldId id="274" r:id="rId21"/>
    <p:sldId id="297" r:id="rId22"/>
    <p:sldId id="298" r:id="rId23"/>
    <p:sldId id="296" r:id="rId24"/>
    <p:sldId id="259" r:id="rId25"/>
    <p:sldId id="260" r:id="rId26"/>
    <p:sldId id="261" r:id="rId27"/>
    <p:sldId id="262" r:id="rId28"/>
    <p:sldId id="275" r:id="rId29"/>
    <p:sldId id="263" r:id="rId30"/>
    <p:sldId id="264" r:id="rId31"/>
    <p:sldId id="265" r:id="rId32"/>
    <p:sldId id="276" r:id="rId33"/>
    <p:sldId id="277" r:id="rId34"/>
    <p:sldId id="278" r:id="rId35"/>
    <p:sldId id="279" r:id="rId36"/>
    <p:sldId id="280" r:id="rId37"/>
    <p:sldId id="281" r:id="rId38"/>
    <p:sldId id="284" r:id="rId39"/>
    <p:sldId id="282" r:id="rId40"/>
    <p:sldId id="283" r:id="rId41"/>
    <p:sldId id="286" r:id="rId4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112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FC631-3307-408C-844B-193211AD11B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DC9B66-030A-4D88-974F-78DF3EDB40B8}">
      <dgm:prSet/>
      <dgm:spPr/>
      <dgm:t>
        <a:bodyPr/>
        <a:lstStyle/>
        <a:p>
          <a:r>
            <a:rPr lang="da-DK"/>
            <a:t>Opgave 1 </a:t>
          </a:r>
          <a:endParaRPr lang="en-US"/>
        </a:p>
      </dgm:t>
    </dgm:pt>
    <dgm:pt modelId="{C1CFF9D7-BBC5-418B-8BF9-1FC784B3BD52}" type="parTrans" cxnId="{2EFA8C73-80A3-49AE-9866-6B9D08B7B1A2}">
      <dgm:prSet/>
      <dgm:spPr/>
      <dgm:t>
        <a:bodyPr/>
        <a:lstStyle/>
        <a:p>
          <a:endParaRPr lang="en-US"/>
        </a:p>
      </dgm:t>
    </dgm:pt>
    <dgm:pt modelId="{B82ED116-2BEB-4724-A924-9EB9146B9C61}" type="sibTrans" cxnId="{2EFA8C73-80A3-49AE-9866-6B9D08B7B1A2}">
      <dgm:prSet/>
      <dgm:spPr/>
      <dgm:t>
        <a:bodyPr/>
        <a:lstStyle/>
        <a:p>
          <a:endParaRPr lang="en-US"/>
        </a:p>
      </dgm:t>
    </dgm:pt>
    <dgm:pt modelId="{888E8343-9771-4941-899C-7C9153773372}">
      <dgm:prSet/>
      <dgm:spPr/>
      <dgm:t>
        <a:bodyPr/>
        <a:lstStyle/>
        <a:p>
          <a:r>
            <a:rPr lang="da-DK"/>
            <a:t>Find subjekt og verballed i nedenstående sætninger</a:t>
          </a:r>
          <a:endParaRPr lang="en-US"/>
        </a:p>
      </dgm:t>
    </dgm:pt>
    <dgm:pt modelId="{7CA7D545-FF93-446B-8064-2468F2311E0A}" type="parTrans" cxnId="{84407D35-428C-4799-9B91-EEF64858506C}">
      <dgm:prSet/>
      <dgm:spPr/>
      <dgm:t>
        <a:bodyPr/>
        <a:lstStyle/>
        <a:p>
          <a:endParaRPr lang="en-US"/>
        </a:p>
      </dgm:t>
    </dgm:pt>
    <dgm:pt modelId="{947BBD85-9A33-4BA4-8EAF-0390A51D66D8}" type="sibTrans" cxnId="{84407D35-428C-4799-9B91-EEF64858506C}">
      <dgm:prSet/>
      <dgm:spPr/>
      <dgm:t>
        <a:bodyPr/>
        <a:lstStyle/>
        <a:p>
          <a:endParaRPr lang="en-US"/>
        </a:p>
      </dgm:t>
    </dgm:pt>
    <dgm:pt modelId="{2C879690-6747-4FCD-B01D-320411ED43F9}">
      <dgm:prSet/>
      <dgm:spPr/>
      <dgm:t>
        <a:bodyPr/>
        <a:lstStyle/>
        <a:p>
          <a:r>
            <a:rPr lang="da-DK"/>
            <a:t>He loves football</a:t>
          </a:r>
          <a:endParaRPr lang="en-US"/>
        </a:p>
      </dgm:t>
    </dgm:pt>
    <dgm:pt modelId="{4AB3C26A-DEAE-4CBB-9344-F074F90EF184}" type="parTrans" cxnId="{E8871AF2-6319-445B-85ED-3F4D0BDD4A81}">
      <dgm:prSet/>
      <dgm:spPr/>
      <dgm:t>
        <a:bodyPr/>
        <a:lstStyle/>
        <a:p>
          <a:endParaRPr lang="en-US"/>
        </a:p>
      </dgm:t>
    </dgm:pt>
    <dgm:pt modelId="{E4527868-C3EE-4E51-BEDE-C35C1289076A}" type="sibTrans" cxnId="{E8871AF2-6319-445B-85ED-3F4D0BDD4A81}">
      <dgm:prSet/>
      <dgm:spPr/>
      <dgm:t>
        <a:bodyPr/>
        <a:lstStyle/>
        <a:p>
          <a:endParaRPr lang="en-US"/>
        </a:p>
      </dgm:t>
    </dgm:pt>
    <dgm:pt modelId="{A23172D3-B874-409B-9FDD-3118FB944658}">
      <dgm:prSet/>
      <dgm:spPr/>
      <dgm:t>
        <a:bodyPr/>
        <a:lstStyle/>
        <a:p>
          <a:r>
            <a:rPr lang="da-DK"/>
            <a:t>She swam 60 lanes</a:t>
          </a:r>
          <a:endParaRPr lang="en-US"/>
        </a:p>
      </dgm:t>
    </dgm:pt>
    <dgm:pt modelId="{1AF864EA-0752-4D57-B2B5-8637ABDA927D}" type="parTrans" cxnId="{DA89C721-B562-48C9-89A4-2E90F4EB54DF}">
      <dgm:prSet/>
      <dgm:spPr/>
      <dgm:t>
        <a:bodyPr/>
        <a:lstStyle/>
        <a:p>
          <a:endParaRPr lang="en-US"/>
        </a:p>
      </dgm:t>
    </dgm:pt>
    <dgm:pt modelId="{91DDAE1D-1020-468B-9465-DD0A5CCF74BE}" type="sibTrans" cxnId="{DA89C721-B562-48C9-89A4-2E90F4EB54DF}">
      <dgm:prSet/>
      <dgm:spPr/>
      <dgm:t>
        <a:bodyPr/>
        <a:lstStyle/>
        <a:p>
          <a:endParaRPr lang="en-US"/>
        </a:p>
      </dgm:t>
    </dgm:pt>
    <dgm:pt modelId="{4019B2E6-3B99-4C50-9D22-F2BD4BAE27C4}">
      <dgm:prSet/>
      <dgm:spPr/>
      <dgm:t>
        <a:bodyPr/>
        <a:lstStyle/>
        <a:p>
          <a:r>
            <a:rPr lang="da-DK"/>
            <a:t>He give her a hug</a:t>
          </a:r>
          <a:endParaRPr lang="en-US"/>
        </a:p>
      </dgm:t>
    </dgm:pt>
    <dgm:pt modelId="{F8F10F1E-3A5A-4049-9842-EF17AF9BE16A}" type="parTrans" cxnId="{2F1DAC63-9ECD-49C5-9714-A2A7F0CFCFDA}">
      <dgm:prSet/>
      <dgm:spPr/>
      <dgm:t>
        <a:bodyPr/>
        <a:lstStyle/>
        <a:p>
          <a:endParaRPr lang="en-US"/>
        </a:p>
      </dgm:t>
    </dgm:pt>
    <dgm:pt modelId="{B18E6DBE-5FE3-4846-8D70-6F41DBAC081D}" type="sibTrans" cxnId="{2F1DAC63-9ECD-49C5-9714-A2A7F0CFCFDA}">
      <dgm:prSet/>
      <dgm:spPr/>
      <dgm:t>
        <a:bodyPr/>
        <a:lstStyle/>
        <a:p>
          <a:endParaRPr lang="en-US"/>
        </a:p>
      </dgm:t>
    </dgm:pt>
    <dgm:pt modelId="{02D05703-7597-46AD-9308-BD39903E073C}">
      <dgm:prSet/>
      <dgm:spPr/>
      <dgm:t>
        <a:bodyPr/>
        <a:lstStyle/>
        <a:p>
          <a:r>
            <a:rPr lang="da-DK"/>
            <a:t>Opgave 2</a:t>
          </a:r>
          <a:endParaRPr lang="en-US"/>
        </a:p>
      </dgm:t>
    </dgm:pt>
    <dgm:pt modelId="{B309F3DE-FFF2-4FFD-B29F-E9777422FEE1}" type="parTrans" cxnId="{89966519-1949-49EB-8B71-0EDF97A038E2}">
      <dgm:prSet/>
      <dgm:spPr/>
      <dgm:t>
        <a:bodyPr/>
        <a:lstStyle/>
        <a:p>
          <a:endParaRPr lang="en-US"/>
        </a:p>
      </dgm:t>
    </dgm:pt>
    <dgm:pt modelId="{E051F852-F5A2-4A90-A4E1-96B2E0C723C5}" type="sibTrans" cxnId="{89966519-1949-49EB-8B71-0EDF97A038E2}">
      <dgm:prSet/>
      <dgm:spPr/>
      <dgm:t>
        <a:bodyPr/>
        <a:lstStyle/>
        <a:p>
          <a:endParaRPr lang="en-US"/>
        </a:p>
      </dgm:t>
    </dgm:pt>
    <dgm:pt modelId="{870028B7-1D80-47D3-A327-3CD3BFB8111C}">
      <dgm:prSet/>
      <dgm:spPr/>
      <dgm:t>
        <a:bodyPr/>
        <a:lstStyle/>
        <a:p>
          <a:r>
            <a:rPr lang="da-DK"/>
            <a:t>Find kongruensfejlen i ovenstående sætninger</a:t>
          </a:r>
          <a:endParaRPr lang="en-US"/>
        </a:p>
      </dgm:t>
    </dgm:pt>
    <dgm:pt modelId="{02399C07-3A83-4E63-B2F9-4844E229A06A}" type="parTrans" cxnId="{5086BA49-79C8-453D-ADB3-31B0D0685E23}">
      <dgm:prSet/>
      <dgm:spPr/>
      <dgm:t>
        <a:bodyPr/>
        <a:lstStyle/>
        <a:p>
          <a:endParaRPr lang="en-US"/>
        </a:p>
      </dgm:t>
    </dgm:pt>
    <dgm:pt modelId="{2EA5B8C3-FF5F-40AE-9204-C51AD8C786DF}" type="sibTrans" cxnId="{5086BA49-79C8-453D-ADB3-31B0D0685E23}">
      <dgm:prSet/>
      <dgm:spPr/>
      <dgm:t>
        <a:bodyPr/>
        <a:lstStyle/>
        <a:p>
          <a:endParaRPr lang="en-US"/>
        </a:p>
      </dgm:t>
    </dgm:pt>
    <dgm:pt modelId="{60C162BF-E51B-406D-A9F3-FBF74881C618}" type="pres">
      <dgm:prSet presAssocID="{F78FC631-3307-408C-844B-193211AD11B0}" presName="linear" presStyleCnt="0">
        <dgm:presLayoutVars>
          <dgm:animLvl val="lvl"/>
          <dgm:resizeHandles val="exact"/>
        </dgm:presLayoutVars>
      </dgm:prSet>
      <dgm:spPr/>
    </dgm:pt>
    <dgm:pt modelId="{345FEA46-B60C-41E6-BC9C-14465D19BF70}" type="pres">
      <dgm:prSet presAssocID="{61DC9B66-030A-4D88-974F-78DF3EDB40B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23964D5-5BD9-4074-913B-1283F2C98B63}" type="pres">
      <dgm:prSet presAssocID="{B82ED116-2BEB-4724-A924-9EB9146B9C61}" presName="spacer" presStyleCnt="0"/>
      <dgm:spPr/>
    </dgm:pt>
    <dgm:pt modelId="{D767E18A-A210-4B1C-BB9D-BA40A66D0C31}" type="pres">
      <dgm:prSet presAssocID="{888E8343-9771-4941-899C-7C915377337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C74C0AB-D04B-4C44-A4A6-6AF28931A7C7}" type="pres">
      <dgm:prSet presAssocID="{947BBD85-9A33-4BA4-8EAF-0390A51D66D8}" presName="spacer" presStyleCnt="0"/>
      <dgm:spPr/>
    </dgm:pt>
    <dgm:pt modelId="{3164156C-D718-4061-9ED8-CEA6C7E43C71}" type="pres">
      <dgm:prSet presAssocID="{2C879690-6747-4FCD-B01D-320411ED43F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353AB3E-6115-4F3F-9578-445CCF746A07}" type="pres">
      <dgm:prSet presAssocID="{E4527868-C3EE-4E51-BEDE-C35C1289076A}" presName="spacer" presStyleCnt="0"/>
      <dgm:spPr/>
    </dgm:pt>
    <dgm:pt modelId="{ABE79485-274B-4B75-8788-BC369AC96048}" type="pres">
      <dgm:prSet presAssocID="{A23172D3-B874-409B-9FDD-3118FB94465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71AF787-D34C-468F-AE28-0C3EAE4E04ED}" type="pres">
      <dgm:prSet presAssocID="{91DDAE1D-1020-468B-9465-DD0A5CCF74BE}" presName="spacer" presStyleCnt="0"/>
      <dgm:spPr/>
    </dgm:pt>
    <dgm:pt modelId="{0590FFF2-95D1-429B-984B-05B1D0B6C2A2}" type="pres">
      <dgm:prSet presAssocID="{4019B2E6-3B99-4C50-9D22-F2BD4BAE27C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FAB83AC-BA4D-4F46-8614-5A34F23C8B5F}" type="pres">
      <dgm:prSet presAssocID="{B18E6DBE-5FE3-4846-8D70-6F41DBAC081D}" presName="spacer" presStyleCnt="0"/>
      <dgm:spPr/>
    </dgm:pt>
    <dgm:pt modelId="{60F4507A-B323-44E9-8227-E9B13F8D9850}" type="pres">
      <dgm:prSet presAssocID="{02D05703-7597-46AD-9308-BD39903E073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1241A3E-1099-4A81-AC68-2EC5E4A60219}" type="pres">
      <dgm:prSet presAssocID="{E051F852-F5A2-4A90-A4E1-96B2E0C723C5}" presName="spacer" presStyleCnt="0"/>
      <dgm:spPr/>
    </dgm:pt>
    <dgm:pt modelId="{96B50A96-6DCE-4BC6-8AC5-F5A20C74CF89}" type="pres">
      <dgm:prSet presAssocID="{870028B7-1D80-47D3-A327-3CD3BFB8111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7259705-B7A8-40CD-94B6-A76AEF7AE300}" type="presOf" srcId="{2C879690-6747-4FCD-B01D-320411ED43F9}" destId="{3164156C-D718-4061-9ED8-CEA6C7E43C71}" srcOrd="0" destOrd="0" presId="urn:microsoft.com/office/officeart/2005/8/layout/vList2"/>
    <dgm:cxn modelId="{CAC0FE0B-7629-4A60-A890-FBDEB9A35597}" type="presOf" srcId="{870028B7-1D80-47D3-A327-3CD3BFB8111C}" destId="{96B50A96-6DCE-4BC6-8AC5-F5A20C74CF89}" srcOrd="0" destOrd="0" presId="urn:microsoft.com/office/officeart/2005/8/layout/vList2"/>
    <dgm:cxn modelId="{17E7D412-7606-4BCD-8A2C-FBF961F7B6B8}" type="presOf" srcId="{02D05703-7597-46AD-9308-BD39903E073C}" destId="{60F4507A-B323-44E9-8227-E9B13F8D9850}" srcOrd="0" destOrd="0" presId="urn:microsoft.com/office/officeart/2005/8/layout/vList2"/>
    <dgm:cxn modelId="{89966519-1949-49EB-8B71-0EDF97A038E2}" srcId="{F78FC631-3307-408C-844B-193211AD11B0}" destId="{02D05703-7597-46AD-9308-BD39903E073C}" srcOrd="5" destOrd="0" parTransId="{B309F3DE-FFF2-4FFD-B29F-E9777422FEE1}" sibTransId="{E051F852-F5A2-4A90-A4E1-96B2E0C723C5}"/>
    <dgm:cxn modelId="{9122CC1A-D21F-4555-A46C-8586C2D768A2}" type="presOf" srcId="{888E8343-9771-4941-899C-7C9153773372}" destId="{D767E18A-A210-4B1C-BB9D-BA40A66D0C31}" srcOrd="0" destOrd="0" presId="urn:microsoft.com/office/officeart/2005/8/layout/vList2"/>
    <dgm:cxn modelId="{DA89C721-B562-48C9-89A4-2E90F4EB54DF}" srcId="{F78FC631-3307-408C-844B-193211AD11B0}" destId="{A23172D3-B874-409B-9FDD-3118FB944658}" srcOrd="3" destOrd="0" parTransId="{1AF864EA-0752-4D57-B2B5-8637ABDA927D}" sibTransId="{91DDAE1D-1020-468B-9465-DD0A5CCF74BE}"/>
    <dgm:cxn modelId="{11675930-E783-4E62-9271-79AE09789A96}" type="presOf" srcId="{61DC9B66-030A-4D88-974F-78DF3EDB40B8}" destId="{345FEA46-B60C-41E6-BC9C-14465D19BF70}" srcOrd="0" destOrd="0" presId="urn:microsoft.com/office/officeart/2005/8/layout/vList2"/>
    <dgm:cxn modelId="{84407D35-428C-4799-9B91-EEF64858506C}" srcId="{F78FC631-3307-408C-844B-193211AD11B0}" destId="{888E8343-9771-4941-899C-7C9153773372}" srcOrd="1" destOrd="0" parTransId="{7CA7D545-FF93-446B-8064-2468F2311E0A}" sibTransId="{947BBD85-9A33-4BA4-8EAF-0390A51D66D8}"/>
    <dgm:cxn modelId="{560FC441-D82C-4AD0-9ACA-61FD205E7C2A}" type="presOf" srcId="{A23172D3-B874-409B-9FDD-3118FB944658}" destId="{ABE79485-274B-4B75-8788-BC369AC96048}" srcOrd="0" destOrd="0" presId="urn:microsoft.com/office/officeart/2005/8/layout/vList2"/>
    <dgm:cxn modelId="{2F1DAC63-9ECD-49C5-9714-A2A7F0CFCFDA}" srcId="{F78FC631-3307-408C-844B-193211AD11B0}" destId="{4019B2E6-3B99-4C50-9D22-F2BD4BAE27C4}" srcOrd="4" destOrd="0" parTransId="{F8F10F1E-3A5A-4049-9842-EF17AF9BE16A}" sibTransId="{B18E6DBE-5FE3-4846-8D70-6F41DBAC081D}"/>
    <dgm:cxn modelId="{5086BA49-79C8-453D-ADB3-31B0D0685E23}" srcId="{F78FC631-3307-408C-844B-193211AD11B0}" destId="{870028B7-1D80-47D3-A327-3CD3BFB8111C}" srcOrd="6" destOrd="0" parTransId="{02399C07-3A83-4E63-B2F9-4844E229A06A}" sibTransId="{2EA5B8C3-FF5F-40AE-9204-C51AD8C786DF}"/>
    <dgm:cxn modelId="{2EFA8C73-80A3-49AE-9866-6B9D08B7B1A2}" srcId="{F78FC631-3307-408C-844B-193211AD11B0}" destId="{61DC9B66-030A-4D88-974F-78DF3EDB40B8}" srcOrd="0" destOrd="0" parTransId="{C1CFF9D7-BBC5-418B-8BF9-1FC784B3BD52}" sibTransId="{B82ED116-2BEB-4724-A924-9EB9146B9C61}"/>
    <dgm:cxn modelId="{1A9740A3-6D55-46D8-9E71-BC1042F557E2}" type="presOf" srcId="{4019B2E6-3B99-4C50-9D22-F2BD4BAE27C4}" destId="{0590FFF2-95D1-429B-984B-05B1D0B6C2A2}" srcOrd="0" destOrd="0" presId="urn:microsoft.com/office/officeart/2005/8/layout/vList2"/>
    <dgm:cxn modelId="{6928A4EE-C7C0-43B4-8A7C-6C6E579704B7}" type="presOf" srcId="{F78FC631-3307-408C-844B-193211AD11B0}" destId="{60C162BF-E51B-406D-A9F3-FBF74881C618}" srcOrd="0" destOrd="0" presId="urn:microsoft.com/office/officeart/2005/8/layout/vList2"/>
    <dgm:cxn modelId="{E8871AF2-6319-445B-85ED-3F4D0BDD4A81}" srcId="{F78FC631-3307-408C-844B-193211AD11B0}" destId="{2C879690-6747-4FCD-B01D-320411ED43F9}" srcOrd="2" destOrd="0" parTransId="{4AB3C26A-DEAE-4CBB-9344-F074F90EF184}" sibTransId="{E4527868-C3EE-4E51-BEDE-C35C1289076A}"/>
    <dgm:cxn modelId="{0A04EF5B-B735-4CAC-9D62-AE4740BDD22F}" type="presParOf" srcId="{60C162BF-E51B-406D-A9F3-FBF74881C618}" destId="{345FEA46-B60C-41E6-BC9C-14465D19BF70}" srcOrd="0" destOrd="0" presId="urn:microsoft.com/office/officeart/2005/8/layout/vList2"/>
    <dgm:cxn modelId="{B3E522DA-A6B3-4F9F-88B6-EF6855A1A0C3}" type="presParOf" srcId="{60C162BF-E51B-406D-A9F3-FBF74881C618}" destId="{D23964D5-5BD9-4074-913B-1283F2C98B63}" srcOrd="1" destOrd="0" presId="urn:microsoft.com/office/officeart/2005/8/layout/vList2"/>
    <dgm:cxn modelId="{6108C0E4-8C35-40D6-86D6-140E4A703325}" type="presParOf" srcId="{60C162BF-E51B-406D-A9F3-FBF74881C618}" destId="{D767E18A-A210-4B1C-BB9D-BA40A66D0C31}" srcOrd="2" destOrd="0" presId="urn:microsoft.com/office/officeart/2005/8/layout/vList2"/>
    <dgm:cxn modelId="{5FFCFD13-541E-40D8-991C-559AD61357A8}" type="presParOf" srcId="{60C162BF-E51B-406D-A9F3-FBF74881C618}" destId="{8C74C0AB-D04B-4C44-A4A6-6AF28931A7C7}" srcOrd="3" destOrd="0" presId="urn:microsoft.com/office/officeart/2005/8/layout/vList2"/>
    <dgm:cxn modelId="{F8731634-274F-42CB-862B-5E1AD2C9284F}" type="presParOf" srcId="{60C162BF-E51B-406D-A9F3-FBF74881C618}" destId="{3164156C-D718-4061-9ED8-CEA6C7E43C71}" srcOrd="4" destOrd="0" presId="urn:microsoft.com/office/officeart/2005/8/layout/vList2"/>
    <dgm:cxn modelId="{87436178-829C-4A74-85EE-96ACDD18F8CA}" type="presParOf" srcId="{60C162BF-E51B-406D-A9F3-FBF74881C618}" destId="{F353AB3E-6115-4F3F-9578-445CCF746A07}" srcOrd="5" destOrd="0" presId="urn:microsoft.com/office/officeart/2005/8/layout/vList2"/>
    <dgm:cxn modelId="{7E422CAA-2D17-46EB-B8E5-3E120A6EB174}" type="presParOf" srcId="{60C162BF-E51B-406D-A9F3-FBF74881C618}" destId="{ABE79485-274B-4B75-8788-BC369AC96048}" srcOrd="6" destOrd="0" presId="urn:microsoft.com/office/officeart/2005/8/layout/vList2"/>
    <dgm:cxn modelId="{499BCCC9-BB49-4A39-A813-BD33D4483EEB}" type="presParOf" srcId="{60C162BF-E51B-406D-A9F3-FBF74881C618}" destId="{F71AF787-D34C-468F-AE28-0C3EAE4E04ED}" srcOrd="7" destOrd="0" presId="urn:microsoft.com/office/officeart/2005/8/layout/vList2"/>
    <dgm:cxn modelId="{FC913511-60EF-4801-A6D4-A9272C6767DC}" type="presParOf" srcId="{60C162BF-E51B-406D-A9F3-FBF74881C618}" destId="{0590FFF2-95D1-429B-984B-05B1D0B6C2A2}" srcOrd="8" destOrd="0" presId="urn:microsoft.com/office/officeart/2005/8/layout/vList2"/>
    <dgm:cxn modelId="{43F64C6F-DE62-4D6B-B36A-5D74AC4A5FF6}" type="presParOf" srcId="{60C162BF-E51B-406D-A9F3-FBF74881C618}" destId="{AFAB83AC-BA4D-4F46-8614-5A34F23C8B5F}" srcOrd="9" destOrd="0" presId="urn:microsoft.com/office/officeart/2005/8/layout/vList2"/>
    <dgm:cxn modelId="{09192FAF-82CE-4A95-855E-54F223AC524C}" type="presParOf" srcId="{60C162BF-E51B-406D-A9F3-FBF74881C618}" destId="{60F4507A-B323-44E9-8227-E9B13F8D9850}" srcOrd="10" destOrd="0" presId="urn:microsoft.com/office/officeart/2005/8/layout/vList2"/>
    <dgm:cxn modelId="{554C45F1-A49A-4550-9264-1AC0A1934C77}" type="presParOf" srcId="{60C162BF-E51B-406D-A9F3-FBF74881C618}" destId="{21241A3E-1099-4A81-AC68-2EC5E4A60219}" srcOrd="11" destOrd="0" presId="urn:microsoft.com/office/officeart/2005/8/layout/vList2"/>
    <dgm:cxn modelId="{D33B1990-9CA7-416F-B58E-58F7964D3FC6}" type="presParOf" srcId="{60C162BF-E51B-406D-A9F3-FBF74881C618}" destId="{96B50A96-6DCE-4BC6-8AC5-F5A20C74CF8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3A2466-A545-4DAF-B275-9E222CCE1FE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592D03-A191-49D8-975A-2F6E4AAD43EE}">
      <dgm:prSet/>
      <dgm:spPr/>
      <dgm:t>
        <a:bodyPr/>
        <a:lstStyle/>
        <a:p>
          <a:r>
            <a:rPr lang="da-DK"/>
            <a:t>Nedenstående sætninger står i præsens (nutid):</a:t>
          </a:r>
          <a:endParaRPr lang="en-US"/>
        </a:p>
      </dgm:t>
    </dgm:pt>
    <dgm:pt modelId="{4DB76BEE-2229-43F1-B65B-2DA863FA5B39}" type="parTrans" cxnId="{A24988D5-CB13-4BD4-B000-12649765DD36}">
      <dgm:prSet/>
      <dgm:spPr/>
      <dgm:t>
        <a:bodyPr/>
        <a:lstStyle/>
        <a:p>
          <a:endParaRPr lang="en-US"/>
        </a:p>
      </dgm:t>
    </dgm:pt>
    <dgm:pt modelId="{D0F5C4D9-50EF-4FBF-A516-0718E5807318}" type="sibTrans" cxnId="{A24988D5-CB13-4BD4-B000-12649765DD36}">
      <dgm:prSet/>
      <dgm:spPr/>
      <dgm:t>
        <a:bodyPr/>
        <a:lstStyle/>
        <a:p>
          <a:endParaRPr lang="en-US"/>
        </a:p>
      </dgm:t>
    </dgm:pt>
    <dgm:pt modelId="{057A08F8-389A-40FF-8B58-8C8F84ADE489}">
      <dgm:prSet/>
      <dgm:spPr/>
      <dgm:t>
        <a:bodyPr/>
        <a:lstStyle/>
        <a:p>
          <a:r>
            <a:rPr lang="da-DK"/>
            <a:t>He eats dinner at six o’clock</a:t>
          </a:r>
          <a:endParaRPr lang="en-US"/>
        </a:p>
      </dgm:t>
    </dgm:pt>
    <dgm:pt modelId="{6BAA340E-4112-42A4-991A-590C0B3E05C9}" type="parTrans" cxnId="{38E25B40-6336-4575-A4EE-7A4AF982988C}">
      <dgm:prSet/>
      <dgm:spPr/>
      <dgm:t>
        <a:bodyPr/>
        <a:lstStyle/>
        <a:p>
          <a:endParaRPr lang="en-US"/>
        </a:p>
      </dgm:t>
    </dgm:pt>
    <dgm:pt modelId="{85AD5E35-6A92-48EC-ADB8-AE76876CBF0A}" type="sibTrans" cxnId="{38E25B40-6336-4575-A4EE-7A4AF982988C}">
      <dgm:prSet/>
      <dgm:spPr/>
      <dgm:t>
        <a:bodyPr/>
        <a:lstStyle/>
        <a:p>
          <a:endParaRPr lang="en-US"/>
        </a:p>
      </dgm:t>
    </dgm:pt>
    <dgm:pt modelId="{78317A67-D6F0-4021-B5BD-4DA0183A69CE}">
      <dgm:prSet/>
      <dgm:spPr/>
      <dgm:t>
        <a:bodyPr/>
        <a:lstStyle/>
        <a:p>
          <a:r>
            <a:rPr lang="da-DK"/>
            <a:t>She walks all day</a:t>
          </a:r>
          <a:endParaRPr lang="en-US"/>
        </a:p>
      </dgm:t>
    </dgm:pt>
    <dgm:pt modelId="{B7302871-A4B9-40BF-8265-AF2E6D483598}" type="parTrans" cxnId="{465B875E-4454-4964-9FCC-1A232570E204}">
      <dgm:prSet/>
      <dgm:spPr/>
      <dgm:t>
        <a:bodyPr/>
        <a:lstStyle/>
        <a:p>
          <a:endParaRPr lang="en-US"/>
        </a:p>
      </dgm:t>
    </dgm:pt>
    <dgm:pt modelId="{F94DFFBC-1D7A-492B-8D48-0B2FCB1467F6}" type="sibTrans" cxnId="{465B875E-4454-4964-9FCC-1A232570E204}">
      <dgm:prSet/>
      <dgm:spPr/>
      <dgm:t>
        <a:bodyPr/>
        <a:lstStyle/>
        <a:p>
          <a:endParaRPr lang="en-US"/>
        </a:p>
      </dgm:t>
    </dgm:pt>
    <dgm:pt modelId="{EB1546B3-9D1D-4A19-B231-65DF80E5A9F8}" type="pres">
      <dgm:prSet presAssocID="{F23A2466-A545-4DAF-B275-9E222CCE1FED}" presName="linear" presStyleCnt="0">
        <dgm:presLayoutVars>
          <dgm:animLvl val="lvl"/>
          <dgm:resizeHandles val="exact"/>
        </dgm:presLayoutVars>
      </dgm:prSet>
      <dgm:spPr/>
    </dgm:pt>
    <dgm:pt modelId="{05BFF74D-3B3B-4184-8D78-E2A21AB3F46E}" type="pres">
      <dgm:prSet presAssocID="{16592D03-A191-49D8-975A-2F6E4AAD43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85F744-15A5-400A-8ED0-0FEDB355B958}" type="pres">
      <dgm:prSet presAssocID="{D0F5C4D9-50EF-4FBF-A516-0718E5807318}" presName="spacer" presStyleCnt="0"/>
      <dgm:spPr/>
    </dgm:pt>
    <dgm:pt modelId="{F6EB9F04-F2DB-4050-B364-237D6A8A8408}" type="pres">
      <dgm:prSet presAssocID="{057A08F8-389A-40FF-8B58-8C8F84ADE4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D28498-5DE7-4DC3-A0D5-1AC822475CD5}" type="pres">
      <dgm:prSet presAssocID="{85AD5E35-6A92-48EC-ADB8-AE76876CBF0A}" presName="spacer" presStyleCnt="0"/>
      <dgm:spPr/>
    </dgm:pt>
    <dgm:pt modelId="{475380E1-EC7D-4523-BD9A-44A84DDFA2AE}" type="pres">
      <dgm:prSet presAssocID="{78317A67-D6F0-4021-B5BD-4DA0183A69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4268710-85E0-4763-9C23-276C305D44CF}" type="presOf" srcId="{16592D03-A191-49D8-975A-2F6E4AAD43EE}" destId="{05BFF74D-3B3B-4184-8D78-E2A21AB3F46E}" srcOrd="0" destOrd="0" presId="urn:microsoft.com/office/officeart/2005/8/layout/vList2"/>
    <dgm:cxn modelId="{38E25B40-6336-4575-A4EE-7A4AF982988C}" srcId="{F23A2466-A545-4DAF-B275-9E222CCE1FED}" destId="{057A08F8-389A-40FF-8B58-8C8F84ADE489}" srcOrd="1" destOrd="0" parTransId="{6BAA340E-4112-42A4-991A-590C0B3E05C9}" sibTransId="{85AD5E35-6A92-48EC-ADB8-AE76876CBF0A}"/>
    <dgm:cxn modelId="{465B875E-4454-4964-9FCC-1A232570E204}" srcId="{F23A2466-A545-4DAF-B275-9E222CCE1FED}" destId="{78317A67-D6F0-4021-B5BD-4DA0183A69CE}" srcOrd="2" destOrd="0" parTransId="{B7302871-A4B9-40BF-8265-AF2E6D483598}" sibTransId="{F94DFFBC-1D7A-492B-8D48-0B2FCB1467F6}"/>
    <dgm:cxn modelId="{775D74B9-5FF1-40FB-B1E1-65C2D0E16746}" type="presOf" srcId="{F23A2466-A545-4DAF-B275-9E222CCE1FED}" destId="{EB1546B3-9D1D-4A19-B231-65DF80E5A9F8}" srcOrd="0" destOrd="0" presId="urn:microsoft.com/office/officeart/2005/8/layout/vList2"/>
    <dgm:cxn modelId="{A2F093B9-963F-4C5C-A8F1-F83382EC56AB}" type="presOf" srcId="{78317A67-D6F0-4021-B5BD-4DA0183A69CE}" destId="{475380E1-EC7D-4523-BD9A-44A84DDFA2AE}" srcOrd="0" destOrd="0" presId="urn:microsoft.com/office/officeart/2005/8/layout/vList2"/>
    <dgm:cxn modelId="{A95EECCF-D02E-4717-8944-87CE5AF63956}" type="presOf" srcId="{057A08F8-389A-40FF-8B58-8C8F84ADE489}" destId="{F6EB9F04-F2DB-4050-B364-237D6A8A8408}" srcOrd="0" destOrd="0" presId="urn:microsoft.com/office/officeart/2005/8/layout/vList2"/>
    <dgm:cxn modelId="{A24988D5-CB13-4BD4-B000-12649765DD36}" srcId="{F23A2466-A545-4DAF-B275-9E222CCE1FED}" destId="{16592D03-A191-49D8-975A-2F6E4AAD43EE}" srcOrd="0" destOrd="0" parTransId="{4DB76BEE-2229-43F1-B65B-2DA863FA5B39}" sibTransId="{D0F5C4D9-50EF-4FBF-A516-0718E5807318}"/>
    <dgm:cxn modelId="{23729726-9983-4019-9B6B-00DC13AD3E55}" type="presParOf" srcId="{EB1546B3-9D1D-4A19-B231-65DF80E5A9F8}" destId="{05BFF74D-3B3B-4184-8D78-E2A21AB3F46E}" srcOrd="0" destOrd="0" presId="urn:microsoft.com/office/officeart/2005/8/layout/vList2"/>
    <dgm:cxn modelId="{88A01499-8109-4A06-9214-C74D92ADE681}" type="presParOf" srcId="{EB1546B3-9D1D-4A19-B231-65DF80E5A9F8}" destId="{2185F744-15A5-400A-8ED0-0FEDB355B958}" srcOrd="1" destOrd="0" presId="urn:microsoft.com/office/officeart/2005/8/layout/vList2"/>
    <dgm:cxn modelId="{805E514A-508A-4CA5-9787-64F9BCD05175}" type="presParOf" srcId="{EB1546B3-9D1D-4A19-B231-65DF80E5A9F8}" destId="{F6EB9F04-F2DB-4050-B364-237D6A8A8408}" srcOrd="2" destOrd="0" presId="urn:microsoft.com/office/officeart/2005/8/layout/vList2"/>
    <dgm:cxn modelId="{55A9B638-5750-4C80-A589-CBB685ED6EAB}" type="presParOf" srcId="{EB1546B3-9D1D-4A19-B231-65DF80E5A9F8}" destId="{C3D28498-5DE7-4DC3-A0D5-1AC822475CD5}" srcOrd="3" destOrd="0" presId="urn:microsoft.com/office/officeart/2005/8/layout/vList2"/>
    <dgm:cxn modelId="{B04D9261-6BC0-4D55-9F49-5742076440C4}" type="presParOf" srcId="{EB1546B3-9D1D-4A19-B231-65DF80E5A9F8}" destId="{475380E1-EC7D-4523-BD9A-44A84DDFA2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FEA46-B60C-41E6-BC9C-14465D19BF70}">
      <dsp:nvSpPr>
        <dsp:cNvPr id="0" name=""/>
        <dsp:cNvSpPr/>
      </dsp:nvSpPr>
      <dsp:spPr>
        <a:xfrm>
          <a:off x="0" y="712068"/>
          <a:ext cx="5210615" cy="4334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Opgave 1 </a:t>
          </a:r>
          <a:endParaRPr lang="en-US" sz="1900" kern="1200"/>
        </a:p>
      </dsp:txBody>
      <dsp:txXfrm>
        <a:off x="21161" y="733229"/>
        <a:ext cx="5168293" cy="391163"/>
      </dsp:txXfrm>
    </dsp:sp>
    <dsp:sp modelId="{D767E18A-A210-4B1C-BB9D-BA40A66D0C31}">
      <dsp:nvSpPr>
        <dsp:cNvPr id="0" name=""/>
        <dsp:cNvSpPr/>
      </dsp:nvSpPr>
      <dsp:spPr>
        <a:xfrm>
          <a:off x="0" y="1200273"/>
          <a:ext cx="5210615" cy="433485"/>
        </a:xfrm>
        <a:prstGeom prst="roundRect">
          <a:avLst/>
        </a:prstGeom>
        <a:solidFill>
          <a:schemeClr val="accent2">
            <a:hueOff val="-250601"/>
            <a:satOff val="-1712"/>
            <a:lumOff val="-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Find subjekt og verballed i nedenstående sætninger</a:t>
          </a:r>
          <a:endParaRPr lang="en-US" sz="1900" kern="1200"/>
        </a:p>
      </dsp:txBody>
      <dsp:txXfrm>
        <a:off x="21161" y="1221434"/>
        <a:ext cx="5168293" cy="391163"/>
      </dsp:txXfrm>
    </dsp:sp>
    <dsp:sp modelId="{3164156C-D718-4061-9ED8-CEA6C7E43C71}">
      <dsp:nvSpPr>
        <dsp:cNvPr id="0" name=""/>
        <dsp:cNvSpPr/>
      </dsp:nvSpPr>
      <dsp:spPr>
        <a:xfrm>
          <a:off x="0" y="1688478"/>
          <a:ext cx="5210615" cy="433485"/>
        </a:xfrm>
        <a:prstGeom prst="roundRect">
          <a:avLst/>
        </a:prstGeom>
        <a:solidFill>
          <a:schemeClr val="accent2">
            <a:hueOff val="-501202"/>
            <a:satOff val="-3423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He loves football</a:t>
          </a:r>
          <a:endParaRPr lang="en-US" sz="1900" kern="1200"/>
        </a:p>
      </dsp:txBody>
      <dsp:txXfrm>
        <a:off x="21161" y="1709639"/>
        <a:ext cx="5168293" cy="391163"/>
      </dsp:txXfrm>
    </dsp:sp>
    <dsp:sp modelId="{ABE79485-274B-4B75-8788-BC369AC96048}">
      <dsp:nvSpPr>
        <dsp:cNvPr id="0" name=""/>
        <dsp:cNvSpPr/>
      </dsp:nvSpPr>
      <dsp:spPr>
        <a:xfrm>
          <a:off x="0" y="2176683"/>
          <a:ext cx="5210615" cy="433485"/>
        </a:xfrm>
        <a:prstGeom prst="roundRect">
          <a:avLst/>
        </a:prstGeom>
        <a:solidFill>
          <a:schemeClr val="accent2">
            <a:hueOff val="-751803"/>
            <a:satOff val="-5135"/>
            <a:lumOff val="-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She swam 60 lanes</a:t>
          </a:r>
          <a:endParaRPr lang="en-US" sz="1900" kern="1200"/>
        </a:p>
      </dsp:txBody>
      <dsp:txXfrm>
        <a:off x="21161" y="2197844"/>
        <a:ext cx="5168293" cy="391163"/>
      </dsp:txXfrm>
    </dsp:sp>
    <dsp:sp modelId="{0590FFF2-95D1-429B-984B-05B1D0B6C2A2}">
      <dsp:nvSpPr>
        <dsp:cNvPr id="0" name=""/>
        <dsp:cNvSpPr/>
      </dsp:nvSpPr>
      <dsp:spPr>
        <a:xfrm>
          <a:off x="0" y="2664888"/>
          <a:ext cx="5210615" cy="433485"/>
        </a:xfrm>
        <a:prstGeom prst="roundRect">
          <a:avLst/>
        </a:prstGeom>
        <a:solidFill>
          <a:schemeClr val="accent2">
            <a:hueOff val="-1002404"/>
            <a:satOff val="-6846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He give her a hug</a:t>
          </a:r>
          <a:endParaRPr lang="en-US" sz="1900" kern="1200"/>
        </a:p>
      </dsp:txBody>
      <dsp:txXfrm>
        <a:off x="21161" y="2686049"/>
        <a:ext cx="5168293" cy="391163"/>
      </dsp:txXfrm>
    </dsp:sp>
    <dsp:sp modelId="{60F4507A-B323-44E9-8227-E9B13F8D9850}">
      <dsp:nvSpPr>
        <dsp:cNvPr id="0" name=""/>
        <dsp:cNvSpPr/>
      </dsp:nvSpPr>
      <dsp:spPr>
        <a:xfrm>
          <a:off x="0" y="3153093"/>
          <a:ext cx="5210615" cy="433485"/>
        </a:xfrm>
        <a:prstGeom prst="roundRect">
          <a:avLst/>
        </a:prstGeom>
        <a:solidFill>
          <a:schemeClr val="accent2">
            <a:hueOff val="-1253004"/>
            <a:satOff val="-8558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Opgave 2</a:t>
          </a:r>
          <a:endParaRPr lang="en-US" sz="1900" kern="1200"/>
        </a:p>
      </dsp:txBody>
      <dsp:txXfrm>
        <a:off x="21161" y="3174254"/>
        <a:ext cx="5168293" cy="391163"/>
      </dsp:txXfrm>
    </dsp:sp>
    <dsp:sp modelId="{96B50A96-6DCE-4BC6-8AC5-F5A20C74CF89}">
      <dsp:nvSpPr>
        <dsp:cNvPr id="0" name=""/>
        <dsp:cNvSpPr/>
      </dsp:nvSpPr>
      <dsp:spPr>
        <a:xfrm>
          <a:off x="0" y="3641298"/>
          <a:ext cx="5210615" cy="433485"/>
        </a:xfrm>
        <a:prstGeom prst="roundRect">
          <a:avLst/>
        </a:prstGeom>
        <a:solidFill>
          <a:schemeClr val="accent2">
            <a:hueOff val="-1503605"/>
            <a:satOff val="-10269"/>
            <a:lumOff val="-4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Find kongruensfejlen i ovenstående sætninger</a:t>
          </a:r>
          <a:endParaRPr lang="en-US" sz="1900" kern="1200"/>
        </a:p>
      </dsp:txBody>
      <dsp:txXfrm>
        <a:off x="21161" y="3662459"/>
        <a:ext cx="5168293" cy="391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FF74D-3B3B-4184-8D78-E2A21AB3F46E}">
      <dsp:nvSpPr>
        <dsp:cNvPr id="0" name=""/>
        <dsp:cNvSpPr/>
      </dsp:nvSpPr>
      <dsp:spPr>
        <a:xfrm>
          <a:off x="0" y="149905"/>
          <a:ext cx="5210615" cy="1422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800" kern="1200"/>
            <a:t>Nedenstående sætninger står i præsens (nutid):</a:t>
          </a:r>
          <a:endParaRPr lang="en-US" sz="3800" kern="1200"/>
        </a:p>
      </dsp:txBody>
      <dsp:txXfrm>
        <a:off x="69451" y="219356"/>
        <a:ext cx="5071713" cy="1283818"/>
      </dsp:txXfrm>
    </dsp:sp>
    <dsp:sp modelId="{F6EB9F04-F2DB-4050-B364-237D6A8A8408}">
      <dsp:nvSpPr>
        <dsp:cNvPr id="0" name=""/>
        <dsp:cNvSpPr/>
      </dsp:nvSpPr>
      <dsp:spPr>
        <a:xfrm>
          <a:off x="0" y="1682066"/>
          <a:ext cx="5210615" cy="1422720"/>
        </a:xfrm>
        <a:prstGeom prst="roundRect">
          <a:avLst/>
        </a:prstGeom>
        <a:solidFill>
          <a:schemeClr val="accent2">
            <a:hueOff val="-751803"/>
            <a:satOff val="-5135"/>
            <a:lumOff val="-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800" kern="1200"/>
            <a:t>He eats dinner at six o’clock</a:t>
          </a:r>
          <a:endParaRPr lang="en-US" sz="3800" kern="1200"/>
        </a:p>
      </dsp:txBody>
      <dsp:txXfrm>
        <a:off x="69451" y="1751517"/>
        <a:ext cx="5071713" cy="1283818"/>
      </dsp:txXfrm>
    </dsp:sp>
    <dsp:sp modelId="{475380E1-EC7D-4523-BD9A-44A84DDFA2AE}">
      <dsp:nvSpPr>
        <dsp:cNvPr id="0" name=""/>
        <dsp:cNvSpPr/>
      </dsp:nvSpPr>
      <dsp:spPr>
        <a:xfrm>
          <a:off x="0" y="3214226"/>
          <a:ext cx="5210615" cy="1422720"/>
        </a:xfrm>
        <a:prstGeom prst="roundRect">
          <a:avLst/>
        </a:prstGeom>
        <a:solidFill>
          <a:schemeClr val="accent2">
            <a:hueOff val="-1503605"/>
            <a:satOff val="-10269"/>
            <a:lumOff val="-4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800" kern="1200"/>
            <a:t>She walks all day</a:t>
          </a:r>
          <a:endParaRPr lang="en-US" sz="3800" kern="1200"/>
        </a:p>
      </dsp:txBody>
      <dsp:txXfrm>
        <a:off x="69451" y="3283677"/>
        <a:ext cx="5071713" cy="1283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9F6FD-500C-4F88-9CF2-1D3FBE719206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CA812-6905-4FF9-9F3C-24F65D0CD4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318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Ledsage= </a:t>
            </a:r>
            <a:r>
              <a:rPr lang="da-DK" dirty="0" err="1"/>
              <a:t>accompany</a:t>
            </a:r>
            <a:endParaRPr lang="da-DK" dirty="0"/>
          </a:p>
          <a:p>
            <a:r>
              <a:rPr lang="da-DK" dirty="0"/>
              <a:t>Hvæse= </a:t>
            </a:r>
            <a:r>
              <a:rPr lang="da-DK" dirty="0" err="1"/>
              <a:t>hiss</a:t>
            </a:r>
            <a:endParaRPr lang="da-DK" dirty="0"/>
          </a:p>
          <a:p>
            <a:r>
              <a:rPr lang="da-DK" dirty="0"/>
              <a:t>Give ekko=to </a:t>
            </a:r>
            <a:r>
              <a:rPr lang="da-DK" dirty="0" err="1"/>
              <a:t>echo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CA812-6905-4FF9-9F3C-24F65D0CD4C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619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2. Person præsens singularis= </a:t>
            </a:r>
            <a:r>
              <a:rPr lang="da-DK" dirty="0" err="1"/>
              <a:t>you</a:t>
            </a:r>
            <a:r>
              <a:rPr lang="da-DK" dirty="0"/>
              <a:t> have.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CA812-6905-4FF9-9F3C-24F65D0CD4C8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465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2. Person singularis=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CA812-6905-4FF9-9F3C-24F65D0CD4C8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693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769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2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51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3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6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9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0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4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minlaering.dk/bog/6/kapitel/28010/sektion/28561#_17" TargetMode="External"/><Relationship Id="rId2" Type="http://schemas.openxmlformats.org/officeDocument/2006/relationships/hyperlink" Target="https://app.minlaering.dk/bog/6/kapitel/28010/sektion/28561#_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minlaering.dk/bog/6/kapitel/28010/sektion/28561#_17" TargetMode="External"/><Relationship Id="rId2" Type="http://schemas.openxmlformats.org/officeDocument/2006/relationships/hyperlink" Target="https://app.minlaering.dk/bog/6/kapitel/28010/sektion/28561#_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minlaering.dk/bog/6/kapitel/28010/sektion/28561#_3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minlaering.dk/bog/6/kapitel/28010/sektion/28561#_2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.minlaering.dk/bog/6/kapitel/28010/sektion/28561#section-285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minlaering.dk/bog/6/kapitel/28010/sektion/28770#_17" TargetMode="External"/><Relationship Id="rId2" Type="http://schemas.openxmlformats.org/officeDocument/2006/relationships/hyperlink" Target="https://app.minlaering.dk/bog/6/kapitel/28010/sektion/28770#_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.minlaering.dk/bog/6/kapitel/28010/sektion/28770#_42" TargetMode="External"/><Relationship Id="rId4" Type="http://schemas.openxmlformats.org/officeDocument/2006/relationships/hyperlink" Target="https://app.minlaering.dk/bog/6/kapitel/28010/sektion/28770#_3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minlaering.dk/bog/6/kapitel/28010/sektion/28770#_35" TargetMode="External"/><Relationship Id="rId2" Type="http://schemas.openxmlformats.org/officeDocument/2006/relationships/hyperlink" Target="https://app.minlaering.dk/bog/6/kapitel/28010/sektion/28770#_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app.minlaering.dk/bog/6/kapitel/28010/sektion/28770#_4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ettingstarted.systime.dk/?id=154#c311" TargetMode="External"/><Relationship Id="rId2" Type="http://schemas.openxmlformats.org/officeDocument/2006/relationships/hyperlink" Target="https://gettingstarted.systime.dk/?id=154#c31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oceonline.com/dictionary/ea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ettingstarted.systime.dk/?id=154#c31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ettingstarted.systime.dk/?id=154#c314" TargetMode="External"/><Relationship Id="rId2" Type="http://schemas.openxmlformats.org/officeDocument/2006/relationships/hyperlink" Target="https://gettingstarted.systime.dk/?id=154#c31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ettingstarted.systime.dk/?id=154#c317" TargetMode="External"/><Relationship Id="rId4" Type="http://schemas.openxmlformats.org/officeDocument/2006/relationships/hyperlink" Target="https://gettingstarted.systime.dk/?id=154#c315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08409-5A30-F31F-408D-F11D32F0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DC0197-E0A5-61C6-183F-5D87EEDA8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561" y="1066800"/>
            <a:ext cx="3931320" cy="2267193"/>
          </a:xfrm>
        </p:spPr>
        <p:txBody>
          <a:bodyPr>
            <a:normAutofit/>
          </a:bodyPr>
          <a:lstStyle/>
          <a:p>
            <a:r>
              <a:rPr lang="da-DK" dirty="0"/>
              <a:t>Kongruens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FF88027-B972-DE0D-C796-B6E7EF70B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561" y="4327781"/>
            <a:ext cx="3931321" cy="1033669"/>
          </a:xfrm>
        </p:spPr>
        <p:txBody>
          <a:bodyPr>
            <a:normAutofit/>
          </a:bodyPr>
          <a:lstStyle/>
          <a:p>
            <a:r>
              <a:rPr lang="da-DK" dirty="0"/>
              <a:t>Definition</a:t>
            </a:r>
          </a:p>
          <a:p>
            <a:r>
              <a:rPr lang="da-DK" dirty="0"/>
              <a:t>Subjekt og verballed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3871114"/>
            <a:ext cx="867485" cy="115439"/>
            <a:chOff x="8910933" y="1861308"/>
            <a:chExt cx="867485" cy="11543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47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gnestifter ligger ned, og én står op">
            <a:extLst>
              <a:ext uri="{FF2B5EF4-FFF2-40B4-BE49-F238E27FC236}">
                <a16:creationId xmlns:a16="http://schemas.microsoft.com/office/drawing/2014/main" id="{1B4E7738-CC15-24D4-C9EA-F20644AA59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6250"/>
          <a:stretch>
            <a:fillRect/>
          </a:stretch>
        </p:blipFill>
        <p:spPr>
          <a:xfrm>
            <a:off x="-1" y="10"/>
            <a:ext cx="12192000" cy="68579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DAEF25D-C97E-48E9-B20C-FEFC2EC6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1"/>
            <a:ext cx="12191999" cy="38428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372E62-889B-C196-6A95-F49BBDFE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23900"/>
            <a:ext cx="10058399" cy="962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Nej, der er undtagelser.</a:t>
            </a:r>
          </a:p>
        </p:txBody>
      </p:sp>
    </p:spTree>
    <p:extLst>
      <p:ext uri="{BB962C8B-B14F-4D97-AF65-F5344CB8AC3E}">
        <p14:creationId xmlns:p14="http://schemas.microsoft.com/office/powerpoint/2010/main" val="107750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4837857-8059-5767-C559-5193D087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7" y="1351429"/>
            <a:ext cx="3369365" cy="2871320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Hvislelydsreglen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75D9F0-6E10-6922-1F4D-71E35C2E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825" y="723900"/>
            <a:ext cx="4735375" cy="5410200"/>
          </a:xfrm>
        </p:spPr>
        <p:txBody>
          <a:bodyPr anchor="ctr">
            <a:normAutofit lnSpcReduction="10000"/>
          </a:bodyPr>
          <a:lstStyle/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r>
              <a:rPr lang="da-DK" dirty="0"/>
              <a:t>Hvis verbet ender på en hvislelyd (”Hvislelydsreglen”)</a:t>
            </a:r>
          </a:p>
          <a:p>
            <a:pPr algn="ctr"/>
            <a:r>
              <a:rPr lang="da-DK" dirty="0">
                <a:hlinkClick r:id="rId2"/>
              </a:rPr>
              <a:t>Verber</a:t>
            </a:r>
            <a:r>
              <a:rPr lang="da-DK" dirty="0"/>
              <a:t>, der ender på s/x/</a:t>
            </a:r>
            <a:r>
              <a:rPr lang="da-DK" dirty="0" err="1"/>
              <a:t>sh</a:t>
            </a:r>
            <a:r>
              <a:rPr lang="da-DK" dirty="0"/>
              <a:t>/ch/z, skaber en hvislelyd. Dette er altså ord som </a:t>
            </a:r>
            <a:r>
              <a:rPr lang="da-DK" i="1" dirty="0" err="1"/>
              <a:t>pass</a:t>
            </a:r>
            <a:r>
              <a:rPr lang="da-DK" i="1" dirty="0"/>
              <a:t>, </a:t>
            </a:r>
            <a:r>
              <a:rPr lang="da-DK" i="1" dirty="0" err="1"/>
              <a:t>wash</a:t>
            </a:r>
            <a:r>
              <a:rPr lang="da-DK" i="1" dirty="0"/>
              <a:t>, </a:t>
            </a:r>
            <a:r>
              <a:rPr lang="da-DK" i="1" dirty="0" err="1"/>
              <a:t>catch</a:t>
            </a:r>
            <a:r>
              <a:rPr lang="da-DK" i="1" dirty="0"/>
              <a:t>, fix </a:t>
            </a:r>
            <a:r>
              <a:rPr lang="da-DK" dirty="0"/>
              <a:t>og</a:t>
            </a:r>
            <a:r>
              <a:rPr lang="da-DK" i="1" dirty="0"/>
              <a:t> </a:t>
            </a:r>
            <a:r>
              <a:rPr lang="da-DK" i="1" dirty="0" err="1"/>
              <a:t>buzz</a:t>
            </a:r>
            <a:r>
              <a:rPr lang="da-DK" i="1" dirty="0"/>
              <a:t>.</a:t>
            </a:r>
            <a:r>
              <a:rPr lang="da-DK" dirty="0"/>
              <a:t> Ved sådanne ord tilføjes </a:t>
            </a:r>
            <a:r>
              <a:rPr lang="da-DK" u="sng" dirty="0"/>
              <a:t>endelsen -es </a:t>
            </a:r>
            <a:r>
              <a:rPr lang="da-DK" dirty="0"/>
              <a:t>i 3. person </a:t>
            </a:r>
            <a:r>
              <a:rPr lang="da-DK" dirty="0">
                <a:hlinkClick r:id="rId3"/>
              </a:rPr>
              <a:t>singularis</a:t>
            </a:r>
            <a:r>
              <a:rPr lang="da-DK" dirty="0"/>
              <a:t>. </a:t>
            </a:r>
          </a:p>
          <a:p>
            <a:pPr algn="ctr"/>
            <a:r>
              <a:rPr lang="da-DK" dirty="0"/>
              <a:t>Eksempel:</a:t>
            </a:r>
          </a:p>
          <a:p>
            <a:pPr algn="ctr"/>
            <a:r>
              <a:rPr lang="da-DK" dirty="0"/>
              <a:t>to </a:t>
            </a:r>
            <a:r>
              <a:rPr lang="da-DK" dirty="0" err="1"/>
              <a:t>pass</a:t>
            </a:r>
            <a:r>
              <a:rPr lang="da-DK" dirty="0"/>
              <a:t>, he passes</a:t>
            </a:r>
          </a:p>
          <a:p>
            <a:pPr algn="ctr"/>
            <a:r>
              <a:rPr lang="da-DK" dirty="0"/>
              <a:t>to </a:t>
            </a:r>
            <a:r>
              <a:rPr lang="da-DK" dirty="0" err="1"/>
              <a:t>wash</a:t>
            </a:r>
            <a:r>
              <a:rPr lang="da-DK" dirty="0"/>
              <a:t>, he </a:t>
            </a:r>
            <a:r>
              <a:rPr lang="da-DK" dirty="0" err="1"/>
              <a:t>washes</a:t>
            </a:r>
            <a:endParaRPr lang="da-DK" dirty="0"/>
          </a:p>
          <a:p>
            <a:pPr algn="ctr"/>
            <a:r>
              <a:rPr lang="da-DK" dirty="0"/>
              <a:t>to </a:t>
            </a:r>
            <a:r>
              <a:rPr lang="da-DK" dirty="0" err="1"/>
              <a:t>buzz</a:t>
            </a:r>
            <a:r>
              <a:rPr lang="da-DK" dirty="0"/>
              <a:t>, he </a:t>
            </a:r>
            <a:r>
              <a:rPr lang="da-DK" dirty="0" err="1"/>
              <a:t>buzzes</a:t>
            </a:r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245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EB48BB2-2737-5F82-A633-417EDD69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7" y="1351429"/>
            <a:ext cx="3369365" cy="2871320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O-reglen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E0768B-63F3-23C7-AAF6-CD449EC1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825" y="723900"/>
            <a:ext cx="4735375" cy="5410200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 </a:t>
            </a:r>
            <a:r>
              <a:rPr lang="da-DK" dirty="0">
                <a:hlinkClick r:id="rId2"/>
              </a:rPr>
              <a:t>verber</a:t>
            </a:r>
            <a:r>
              <a:rPr lang="da-DK" dirty="0"/>
              <a:t>, der ender på -o,  følger faktisk også hvislelydsreglen- selvom de ikke hvisler! Det vil sige, at de også tager </a:t>
            </a:r>
            <a:r>
              <a:rPr lang="da-DK" u="sng" dirty="0"/>
              <a:t>endelsen –es</a:t>
            </a:r>
            <a:r>
              <a:rPr lang="da-DK" dirty="0"/>
              <a:t> i 3. person </a:t>
            </a:r>
            <a:r>
              <a:rPr lang="da-DK" dirty="0">
                <a:hlinkClick r:id="rId3"/>
              </a:rPr>
              <a:t>singularis</a:t>
            </a:r>
            <a:r>
              <a:rPr lang="da-DK" dirty="0"/>
              <a:t> </a:t>
            </a:r>
            <a:r>
              <a:rPr lang="da-DK" dirty="0">
                <a:hlinkClick r:id="rId4"/>
              </a:rPr>
              <a:t>præsens</a:t>
            </a:r>
            <a:r>
              <a:rPr lang="da-DK" dirty="0"/>
              <a:t>.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To go - he </a:t>
            </a:r>
            <a:r>
              <a:rPr lang="da-DK" dirty="0" err="1"/>
              <a:t>goes</a:t>
            </a:r>
            <a:endParaRPr lang="da-DK" dirty="0"/>
          </a:p>
          <a:p>
            <a:pPr algn="ctr"/>
            <a:r>
              <a:rPr lang="da-DK" dirty="0"/>
              <a:t>To </a:t>
            </a:r>
            <a:r>
              <a:rPr lang="da-DK" dirty="0" err="1"/>
              <a:t>echo</a:t>
            </a:r>
            <a:r>
              <a:rPr lang="da-DK" dirty="0"/>
              <a:t> – it </a:t>
            </a:r>
            <a:r>
              <a:rPr lang="da-DK" dirty="0" err="1"/>
              <a:t>echoes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708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6193D6-5507-4D2D-859A-72940F73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Y-reglen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8B5C4D-020A-B425-FD54-C97B1F86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144" y="2884395"/>
            <a:ext cx="3862062" cy="2469140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Hvis verbet ender på konsonant + y (”Y-reglen”)</a:t>
            </a:r>
            <a:endParaRPr lang="da-DK"/>
          </a:p>
          <a:p>
            <a:pPr algn="ctr"/>
            <a:r>
              <a:rPr lang="da-DK" dirty="0">
                <a:hlinkClick r:id="rId2"/>
              </a:rPr>
              <a:t>Verber</a:t>
            </a:r>
            <a:r>
              <a:rPr lang="da-DK" dirty="0"/>
              <a:t>, der ender på en konsonant + y, tager </a:t>
            </a:r>
            <a:r>
              <a:rPr lang="da-DK" u="sng" dirty="0"/>
              <a:t>endelsen -</a:t>
            </a:r>
            <a:r>
              <a:rPr lang="da-DK" u="sng" dirty="0" err="1"/>
              <a:t>ies</a:t>
            </a:r>
            <a:r>
              <a:rPr lang="da-DK" dirty="0"/>
              <a:t>. Det vil sige, at y’et ændres til ”</a:t>
            </a:r>
            <a:r>
              <a:rPr lang="da-DK" dirty="0" err="1"/>
              <a:t>ie</a:t>
            </a:r>
            <a:r>
              <a:rPr lang="da-DK" dirty="0"/>
              <a:t>”, og -s endelsen tilføjes herefter.</a:t>
            </a:r>
            <a:endParaRPr lang="da-DK"/>
          </a:p>
          <a:p>
            <a:pPr algn="ctr"/>
            <a:endParaRPr lang="da-DK"/>
          </a:p>
          <a:p>
            <a:pPr algn="ctr"/>
            <a:endParaRPr lang="da-DK"/>
          </a:p>
          <a:p>
            <a:pPr algn="ctr"/>
            <a:endParaRPr lang="da-DK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16A8EA8-425C-BDC3-6D25-598EB873F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32800"/>
              </p:ext>
            </p:extLst>
          </p:nvPr>
        </p:nvGraphicFramePr>
        <p:xfrm>
          <a:off x="6476577" y="2926068"/>
          <a:ext cx="4572847" cy="1090359"/>
        </p:xfrm>
        <a:graphic>
          <a:graphicData uri="http://schemas.openxmlformats.org/drawingml/2006/table">
            <a:tbl>
              <a:tblPr/>
              <a:tblGrid>
                <a:gridCol w="1292225">
                  <a:extLst>
                    <a:ext uri="{9D8B030D-6E8A-4147-A177-3AD203B41FA5}">
                      <a16:colId xmlns:a16="http://schemas.microsoft.com/office/drawing/2014/main" val="3554680046"/>
                    </a:ext>
                  </a:extLst>
                </a:gridCol>
                <a:gridCol w="3280622">
                  <a:extLst>
                    <a:ext uri="{9D8B030D-6E8A-4147-A177-3AD203B41FA5}">
                      <a16:colId xmlns:a16="http://schemas.microsoft.com/office/drawing/2014/main" val="1903239824"/>
                    </a:ext>
                  </a:extLst>
                </a:gridCol>
              </a:tblGrid>
              <a:tr h="109035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63" marR="17463" marT="1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1" u="none" strike="noStrike">
                          <a:effectLst/>
                          <a:latin typeface="Arial" panose="020B0604020202020204" pitchFamily="34" charset="0"/>
                        </a:rPr>
                        <a:t>to try</a:t>
                      </a:r>
                      <a:r>
                        <a:rPr lang="en-US" sz="3300" b="0" i="0" u="none" strike="noStrike">
                          <a:effectLst/>
                          <a:latin typeface="Arial" panose="020B0604020202020204" pitchFamily="34" charset="0"/>
                        </a:rPr>
                        <a:t> (at prøve) - </a:t>
                      </a:r>
                      <a:r>
                        <a:rPr lang="en-US" sz="3300" b="0" i="1" u="none" strike="noStrike">
                          <a:effectLst/>
                          <a:latin typeface="Arial" panose="020B0604020202020204" pitchFamily="34" charset="0"/>
                        </a:rPr>
                        <a:t>he/she/it tr</a:t>
                      </a:r>
                      <a:r>
                        <a:rPr lang="en-US" sz="3300" b="0" i="1" u="sng" strike="noStrike">
                          <a:effectLst/>
                          <a:latin typeface="Arial" panose="020B0604020202020204" pitchFamily="34" charset="0"/>
                        </a:rPr>
                        <a:t>ies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63" marR="17463" marT="1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126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32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080" y="159026"/>
            <a:ext cx="5943600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555DE1-0968-B4A0-7094-BE57404F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7" y="1066801"/>
            <a:ext cx="4554747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Video med de tre skriveregler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FD37E8-B5FC-3AF8-CCEF-D528711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679" y="4876803"/>
            <a:ext cx="4055042" cy="12333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hlinkClick r:id="rId2"/>
              </a:rPr>
              <a:t>https://app.minlaering.dk/bog/6/kapitel/28010/sektion/28561#section-28579</a:t>
            </a:r>
            <a:r>
              <a:rPr lang="en-US" dirty="0"/>
              <a:t> </a:t>
            </a:r>
          </a:p>
        </p:txBody>
      </p:sp>
      <p:pic>
        <p:nvPicPr>
          <p:cNvPr id="7" name="Graphic 6" descr="Markør">
            <a:extLst>
              <a:ext uri="{FF2B5EF4-FFF2-40B4-BE49-F238E27FC236}">
                <a16:creationId xmlns:a16="http://schemas.microsoft.com/office/drawing/2014/main" id="{983E03EA-C11D-842C-B42A-32BFF9C6F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8914" y="1053914"/>
            <a:ext cx="4750173" cy="4750173"/>
          </a:xfrm>
          <a:prstGeom prst="rect">
            <a:avLst/>
          </a:prstGeom>
        </p:spPr>
      </p:pic>
      <p:grpSp>
        <p:nvGrpSpPr>
          <p:cNvPr id="26" name="Group 20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90458" y="4237480"/>
            <a:ext cx="867485" cy="115439"/>
            <a:chOff x="8910933" y="1861308"/>
            <a:chExt cx="867485" cy="1154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82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6FD5C0-E257-4B9E-9413-27A374F07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17081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924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24798" y="4550150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C64050F-9EF5-AE6D-5E15-86EA5475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858" y="1351429"/>
            <a:ext cx="3369365" cy="2871320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a-DK" sz="3000"/>
              <a:t>Oversæt følgende sætninger og vær opmærksom på o-reglen, hvislelydsreglen og y reglen.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6D9BBB-91BC-C99A-CFFF-19185E799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988" y="865954"/>
            <a:ext cx="4306928" cy="5131235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1.  Gåsen hvæser da folkene nærmer sig.</a:t>
            </a:r>
            <a:endParaRPr lang="da-DK"/>
          </a:p>
          <a:p>
            <a:pPr algn="ctr"/>
            <a:endParaRPr lang="da-DK"/>
          </a:p>
          <a:p>
            <a:pPr algn="ctr"/>
            <a:endParaRPr lang="da-DK"/>
          </a:p>
          <a:p>
            <a:pPr algn="ctr"/>
            <a:r>
              <a:rPr lang="da-DK" dirty="0"/>
              <a:t>2.   Han ledsager hende til festen</a:t>
            </a:r>
            <a:endParaRPr lang="da-DK"/>
          </a:p>
          <a:p>
            <a:pPr algn="ctr"/>
            <a:endParaRPr lang="da-DK"/>
          </a:p>
          <a:p>
            <a:pPr algn="ctr"/>
            <a:endParaRPr lang="da-DK"/>
          </a:p>
          <a:p>
            <a:pPr algn="ctr"/>
            <a:r>
              <a:rPr lang="da-DK" dirty="0"/>
              <a:t>3.  Lyden giver ekko når man står under broen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3717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E84EE6A7-BAA1-4637-940F-44728FC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6340E0-E7E8-6216-B71D-E9ABD65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223" y="1737360"/>
            <a:ext cx="3350907" cy="3066868"/>
          </a:xfrm>
        </p:spPr>
        <p:txBody>
          <a:bodyPr anchor="ctr">
            <a:normAutofit/>
          </a:bodyPr>
          <a:lstStyle/>
          <a:p>
            <a:pPr algn="ctr"/>
            <a:r>
              <a:rPr lang="da-DK"/>
              <a:t>Verbet to have</a:t>
            </a:r>
          </a:p>
        </p:txBody>
      </p:sp>
      <p:sp>
        <p:nvSpPr>
          <p:cNvPr id="24" name="Pladsholder til indhold 2">
            <a:extLst>
              <a:ext uri="{FF2B5EF4-FFF2-40B4-BE49-F238E27FC236}">
                <a16:creationId xmlns:a16="http://schemas.microsoft.com/office/drawing/2014/main" id="{CF3531D4-2339-C159-3ECE-F9C794AE8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034142"/>
            <a:ext cx="5067299" cy="4463143"/>
          </a:xfrm>
        </p:spPr>
        <p:txBody>
          <a:bodyPr anchor="ctr">
            <a:normAutofit/>
          </a:bodyPr>
          <a:lstStyle/>
          <a:p>
            <a:pPr algn="ctr"/>
            <a:endParaRPr lang="da-DK" dirty="0"/>
          </a:p>
          <a:p>
            <a:pPr algn="ctr"/>
            <a:r>
              <a:rPr lang="da-DK" dirty="0">
                <a:hlinkClick r:id="rId2"/>
              </a:rPr>
              <a:t>Verbet</a:t>
            </a:r>
            <a:r>
              <a:rPr lang="da-DK" dirty="0"/>
              <a:t> ”</a:t>
            </a:r>
            <a:r>
              <a:rPr lang="da-DK" i="1" dirty="0"/>
              <a:t>to have”</a:t>
            </a:r>
            <a:r>
              <a:rPr lang="da-DK" dirty="0"/>
              <a:t> skiller sig ud i forhold til verbalkongruens, da </a:t>
            </a:r>
            <a:r>
              <a:rPr lang="da-DK" dirty="0">
                <a:hlinkClick r:id="rId2"/>
              </a:rPr>
              <a:t>verbet</a:t>
            </a:r>
            <a:r>
              <a:rPr lang="da-DK" dirty="0"/>
              <a:t> ikke følger hovedreglen i 3. person </a:t>
            </a:r>
            <a:r>
              <a:rPr lang="da-DK" dirty="0">
                <a:hlinkClick r:id="rId3"/>
              </a:rPr>
              <a:t>singularis</a:t>
            </a:r>
            <a:r>
              <a:rPr lang="da-DK" dirty="0"/>
              <a:t> </a:t>
            </a:r>
            <a:r>
              <a:rPr lang="da-DK" dirty="0">
                <a:hlinkClick r:id="rId4"/>
              </a:rPr>
              <a:t>præsens</a:t>
            </a:r>
            <a:r>
              <a:rPr lang="da-DK" dirty="0"/>
              <a:t>. Her tager </a:t>
            </a:r>
            <a:r>
              <a:rPr lang="da-DK" dirty="0">
                <a:hlinkClick r:id="rId2"/>
              </a:rPr>
              <a:t>verbet</a:t>
            </a:r>
            <a:r>
              <a:rPr lang="da-DK" dirty="0"/>
              <a:t> nemlig formen </a:t>
            </a:r>
            <a:r>
              <a:rPr lang="da-DK" i="1" dirty="0"/>
              <a:t>has</a:t>
            </a:r>
            <a:r>
              <a:rPr lang="da-DK" dirty="0"/>
              <a:t>.</a:t>
            </a:r>
          </a:p>
          <a:p>
            <a:pPr algn="ctr"/>
            <a:r>
              <a:rPr lang="da-DK" dirty="0"/>
              <a:t>Fordi </a:t>
            </a:r>
            <a:r>
              <a:rPr lang="da-DK" i="1" dirty="0"/>
              <a:t>to have</a:t>
            </a:r>
            <a:r>
              <a:rPr lang="da-DK" dirty="0"/>
              <a:t> bruges meget ofte, får du en oversigt over </a:t>
            </a:r>
            <a:r>
              <a:rPr lang="da-DK" dirty="0">
                <a:hlinkClick r:id="rId2"/>
              </a:rPr>
              <a:t>verbets</a:t>
            </a:r>
            <a:r>
              <a:rPr lang="da-DK" dirty="0"/>
              <a:t> bøjning i </a:t>
            </a:r>
            <a:r>
              <a:rPr lang="da-DK" dirty="0">
                <a:hlinkClick r:id="rId4"/>
              </a:rPr>
              <a:t>præsens</a:t>
            </a:r>
            <a:r>
              <a:rPr lang="da-DK" dirty="0"/>
              <a:t> og </a:t>
            </a:r>
            <a:r>
              <a:rPr lang="da-DK" dirty="0">
                <a:hlinkClick r:id="rId5"/>
              </a:rPr>
              <a:t>præteritum</a:t>
            </a:r>
            <a:r>
              <a:rPr lang="da-DK" dirty="0"/>
              <a:t>:</a:t>
            </a:r>
          </a:p>
          <a:p>
            <a:pPr algn="ctr"/>
            <a:endParaRPr lang="da-DK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7B0A1C-8465-4A90-9085-2269F48F5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5908" y="5578618"/>
            <a:ext cx="867485" cy="115439"/>
            <a:chOff x="8910933" y="1861308"/>
            <a:chExt cx="867485" cy="115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7AB5D39-26FD-45C8-84C0-0702BBEBF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35DDF1B-7F48-4DBD-98E4-A87D56670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FEE9251-6599-4E3A-9CE8-87A1A0405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006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7451E-A1C5-3403-7685-577AEEB1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Bøjning af to have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6F1D650-E614-7A11-FEFF-267CC50E2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0206" y="2162175"/>
            <a:ext cx="6171588" cy="3968750"/>
          </a:xfrm>
        </p:spPr>
      </p:pic>
    </p:spTree>
    <p:extLst>
      <p:ext uri="{BB962C8B-B14F-4D97-AF65-F5344CB8AC3E}">
        <p14:creationId xmlns:p14="http://schemas.microsoft.com/office/powerpoint/2010/main" val="866139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F74996-DD43-1E2A-E53D-076AE7D3A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Bøjningen af to </a:t>
            </a:r>
            <a:r>
              <a:rPr lang="da-DK" dirty="0" err="1"/>
              <a:t>be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314BF0-C281-A4A7-07ED-9B5CF69D7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algn="ctr"/>
            <a:r>
              <a:rPr lang="da-DK" sz="1900" dirty="0"/>
              <a:t>Du skal især være opmærksom på verbalkongruens i forbindelse med </a:t>
            </a:r>
            <a:r>
              <a:rPr lang="da-DK" sz="1900" dirty="0">
                <a:hlinkClick r:id="rId2"/>
              </a:rPr>
              <a:t>verbet</a:t>
            </a:r>
            <a:r>
              <a:rPr lang="da-DK" sz="1900" dirty="0"/>
              <a:t> </a:t>
            </a:r>
            <a:r>
              <a:rPr lang="da-DK" sz="1900" i="1" dirty="0"/>
              <a:t>to </a:t>
            </a:r>
            <a:r>
              <a:rPr lang="da-DK" sz="1900" i="1" dirty="0" err="1"/>
              <a:t>be</a:t>
            </a:r>
            <a:r>
              <a:rPr lang="da-DK" sz="1900" dirty="0"/>
              <a:t>. Her er der nemlig ikke kun to former i </a:t>
            </a:r>
            <a:r>
              <a:rPr lang="da-DK" sz="1900" dirty="0">
                <a:hlinkClick r:id="rId3"/>
              </a:rPr>
              <a:t>præsens</a:t>
            </a:r>
            <a:r>
              <a:rPr lang="da-DK" sz="1900" dirty="0"/>
              <a:t>, men hele tre: </a:t>
            </a:r>
            <a:r>
              <a:rPr lang="da-DK" sz="1900" i="1" dirty="0"/>
              <a:t>am, </a:t>
            </a:r>
            <a:r>
              <a:rPr lang="da-DK" sz="1900" i="1" dirty="0" err="1"/>
              <a:t>are</a:t>
            </a:r>
            <a:r>
              <a:rPr lang="da-DK" sz="1900" i="1" dirty="0"/>
              <a:t>​</a:t>
            </a:r>
            <a:r>
              <a:rPr lang="da-DK" sz="1900" dirty="0"/>
              <a:t> og </a:t>
            </a:r>
            <a:r>
              <a:rPr lang="da-DK" sz="1900" i="1" dirty="0"/>
              <a:t>is</a:t>
            </a:r>
            <a:r>
              <a:rPr lang="da-DK" sz="1900" dirty="0"/>
              <a:t>. Derudover er </a:t>
            </a:r>
            <a:r>
              <a:rPr lang="da-DK" sz="1900" i="1" dirty="0"/>
              <a:t>to </a:t>
            </a:r>
            <a:r>
              <a:rPr lang="da-DK" sz="1900" i="1" dirty="0" err="1"/>
              <a:t>be</a:t>
            </a:r>
            <a:r>
              <a:rPr lang="da-DK" sz="1900" dirty="0"/>
              <a:t> det eneste engelske </a:t>
            </a:r>
            <a:r>
              <a:rPr lang="da-DK" sz="1900" dirty="0">
                <a:hlinkClick r:id="rId2"/>
              </a:rPr>
              <a:t>verbum</a:t>
            </a:r>
            <a:r>
              <a:rPr lang="da-DK" sz="1900" dirty="0"/>
              <a:t>, hvor man skal tænke verbalkongruens i </a:t>
            </a:r>
            <a:r>
              <a:rPr lang="da-DK" sz="1900" dirty="0">
                <a:hlinkClick r:id="rId4"/>
              </a:rPr>
              <a:t>præteritum</a:t>
            </a:r>
            <a:r>
              <a:rPr lang="da-DK" sz="1900" dirty="0"/>
              <a:t>, da der her findes to former: </a:t>
            </a:r>
            <a:r>
              <a:rPr lang="da-DK" sz="1900" i="1" dirty="0" err="1"/>
              <a:t>was</a:t>
            </a:r>
            <a:r>
              <a:rPr lang="da-DK" sz="1900" dirty="0"/>
              <a:t> og </a:t>
            </a:r>
            <a:r>
              <a:rPr lang="da-DK" sz="1900" i="1" dirty="0" err="1"/>
              <a:t>were</a:t>
            </a:r>
            <a:r>
              <a:rPr lang="da-DK" sz="1900" dirty="0"/>
              <a:t>.</a:t>
            </a:r>
          </a:p>
          <a:p>
            <a:pPr algn="ctr"/>
            <a:r>
              <a:rPr lang="da-DK" sz="1900" dirty="0"/>
              <a:t>.</a:t>
            </a:r>
          </a:p>
          <a:p>
            <a:pPr algn="ctr"/>
            <a:endParaRPr lang="da-DK" sz="1900" dirty="0"/>
          </a:p>
        </p:txBody>
      </p:sp>
      <p:pic>
        <p:nvPicPr>
          <p:cNvPr id="5" name="Picture 4" descr="Overflade af en shell">
            <a:extLst>
              <a:ext uri="{FF2B5EF4-FFF2-40B4-BE49-F238E27FC236}">
                <a16:creationId xmlns:a16="http://schemas.microsoft.com/office/drawing/2014/main" id="{42A44A11-821B-4106-D7CE-0EEC9D33B91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l="20589" r="34910" b="-1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111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A310E-96AD-F524-D61D-085E6138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Bøjningen af to </a:t>
            </a:r>
            <a:r>
              <a:rPr lang="da-DK" dirty="0" err="1"/>
              <a:t>be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4957CB8-083B-F63C-7297-4C6926E5A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9467" y="2165350"/>
            <a:ext cx="5849631" cy="3968750"/>
          </a:xfrm>
        </p:spPr>
      </p:pic>
    </p:spTree>
    <p:extLst>
      <p:ext uri="{BB962C8B-B14F-4D97-AF65-F5344CB8AC3E}">
        <p14:creationId xmlns:p14="http://schemas.microsoft.com/office/powerpoint/2010/main" val="162477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lede 7" descr="Et billede, der indeholder cirkel">
            <a:extLst>
              <a:ext uri="{FF2B5EF4-FFF2-40B4-BE49-F238E27FC236}">
                <a16:creationId xmlns:a16="http://schemas.microsoft.com/office/drawing/2014/main" id="{E2652CA3-76E5-2267-43CA-D7F42CA5B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 b="11259"/>
          <a:stretch>
            <a:fillRect/>
          </a:stretch>
        </p:blipFill>
        <p:spPr>
          <a:xfrm>
            <a:off x="6096000" y="3428999"/>
            <a:ext cx="6096000" cy="3429001"/>
          </a:xfrm>
          <a:prstGeom prst="rect">
            <a:avLst/>
          </a:prstGeom>
        </p:spPr>
      </p:pic>
      <p:sp>
        <p:nvSpPr>
          <p:cNvPr id="81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203D64-E199-B6A6-82F1-9C1180D5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02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Definition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05D653-EF7A-206F-2F41-49DA30D23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62" y="2884395"/>
            <a:ext cx="3950677" cy="2469140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Verbalkongruens betyder, at verbet skal bøjes i overensstemmelse med subjektet.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2543656"/>
            <a:ext cx="867485" cy="115439"/>
            <a:chOff x="8910933" y="1861308"/>
            <a:chExt cx="867485" cy="11543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Billede 5" descr="Et billede, der indeholder symbol, design&#10;&#10;Automatisk genereret beskrivelse">
            <a:extLst>
              <a:ext uri="{FF2B5EF4-FFF2-40B4-BE49-F238E27FC236}">
                <a16:creationId xmlns:a16="http://schemas.microsoft.com/office/drawing/2014/main" id="{3E8FBE70-C979-1FD5-FC1C-06F2A979A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 b="12532"/>
          <a:stretch>
            <a:fillRect/>
          </a:stretch>
        </p:blipFill>
        <p:spPr>
          <a:xfrm>
            <a:off x="6096000" y="10"/>
            <a:ext cx="6096000" cy="34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3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0D933-C2DD-5CCB-EB90-161B9A25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Øvelser kongruens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1A1F9F-1CEB-04C5-6445-3A07CA93D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https://gettingstarted.systime.dk/?id=154#c310</a:t>
            </a:r>
            <a:r>
              <a:rPr lang="da-DK" dirty="0"/>
              <a:t> (to </a:t>
            </a:r>
            <a:r>
              <a:rPr lang="da-DK" dirty="0" err="1"/>
              <a:t>be</a:t>
            </a:r>
            <a:r>
              <a:rPr lang="da-DK" dirty="0"/>
              <a:t> og to have)</a:t>
            </a:r>
          </a:p>
          <a:p>
            <a:r>
              <a:rPr lang="da-DK" dirty="0">
                <a:hlinkClick r:id="rId3"/>
              </a:rPr>
              <a:t>https://gettingstarted.systime.dk/?id=154#c311</a:t>
            </a:r>
            <a:r>
              <a:rPr lang="da-DK" dirty="0"/>
              <a:t> (singularis eller pluralis)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936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D7753FE-7408-46D8-999A-0B0C34EA8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4C5F93-3D63-8D24-A2E4-D99A532F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1653540"/>
            <a:ext cx="3246119" cy="2608006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Grammatiske tider og kongruens</a:t>
            </a:r>
            <a:endParaRPr lang="da-DK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0DE9CB-4267-487A-915E-5665607E9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37361B-A61F-4EEA-8554-10DEFF0A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BC8A6A-A883-4F9C-82BA-607223F3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234343E-05EC-4327-BA72-FD68FF049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1C8B6CD6-E42A-4965-2CB4-65883D4A46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961102"/>
              </p:ext>
            </p:extLst>
          </p:nvPr>
        </p:nvGraphicFramePr>
        <p:xfrm>
          <a:off x="5952683" y="1042449"/>
          <a:ext cx="5210616" cy="478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557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6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3F3ED6F-1399-5D01-9614-5A292FF1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7" y="1351429"/>
            <a:ext cx="3369365" cy="2871320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Opgave</a:t>
            </a:r>
            <a:br>
              <a:rPr lang="da-DK" dirty="0"/>
            </a:b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7D50D2-9328-8A75-ED6F-994100B7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825" y="723900"/>
            <a:ext cx="4735375" cy="5410200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da-DK" sz="1600" dirty="0"/>
          </a:p>
          <a:p>
            <a:pPr algn="ctr">
              <a:lnSpc>
                <a:spcPct val="100000"/>
              </a:lnSpc>
            </a:pPr>
            <a:endParaRPr lang="da-DK" sz="1600" dirty="0"/>
          </a:p>
          <a:p>
            <a:pPr algn="ctr">
              <a:lnSpc>
                <a:spcPct val="100000"/>
              </a:lnSpc>
            </a:pPr>
            <a:endParaRPr lang="da-DK" sz="1600" dirty="0"/>
          </a:p>
          <a:p>
            <a:pPr algn="ctr">
              <a:lnSpc>
                <a:spcPct val="100000"/>
              </a:lnSpc>
            </a:pPr>
            <a:r>
              <a:rPr lang="da-DK" sz="1600" dirty="0"/>
              <a:t>Prøv at sætte nedenstående sætninger i præteritum (datid) og perfektum (førnutid):</a:t>
            </a:r>
          </a:p>
          <a:p>
            <a:pPr algn="ctr">
              <a:lnSpc>
                <a:spcPct val="100000"/>
              </a:lnSpc>
            </a:pPr>
            <a:r>
              <a:rPr lang="da-DK" sz="1600" dirty="0"/>
              <a:t>He </a:t>
            </a:r>
            <a:r>
              <a:rPr lang="da-DK" sz="1600" dirty="0" err="1"/>
              <a:t>eats</a:t>
            </a:r>
            <a:r>
              <a:rPr lang="da-DK" sz="1600" dirty="0"/>
              <a:t> </a:t>
            </a:r>
            <a:r>
              <a:rPr lang="da-DK" sz="1600" dirty="0" err="1"/>
              <a:t>dinner</a:t>
            </a:r>
            <a:r>
              <a:rPr lang="da-DK" sz="1600" dirty="0"/>
              <a:t> at </a:t>
            </a:r>
            <a:r>
              <a:rPr lang="da-DK" sz="1600" dirty="0" err="1"/>
              <a:t>six</a:t>
            </a:r>
            <a:r>
              <a:rPr lang="da-DK" sz="1600" dirty="0"/>
              <a:t> </a:t>
            </a:r>
            <a:r>
              <a:rPr lang="da-DK" sz="1600" dirty="0" err="1"/>
              <a:t>o’clock</a:t>
            </a:r>
            <a:endParaRPr lang="da-DK" sz="1600" dirty="0"/>
          </a:p>
          <a:p>
            <a:pPr algn="ctr">
              <a:lnSpc>
                <a:spcPct val="100000"/>
              </a:lnSpc>
            </a:pPr>
            <a:r>
              <a:rPr lang="da-DK" sz="1600" dirty="0" err="1"/>
              <a:t>She</a:t>
            </a:r>
            <a:r>
              <a:rPr lang="da-DK" sz="1600" dirty="0"/>
              <a:t> </a:t>
            </a:r>
            <a:r>
              <a:rPr lang="da-DK" sz="1600" dirty="0" err="1"/>
              <a:t>walks</a:t>
            </a:r>
            <a:r>
              <a:rPr lang="da-DK" sz="1600" dirty="0"/>
              <a:t> all </a:t>
            </a:r>
            <a:r>
              <a:rPr lang="da-DK" sz="1600" dirty="0" err="1"/>
              <a:t>day</a:t>
            </a:r>
            <a:endParaRPr lang="da-DK" sz="1600" dirty="0"/>
          </a:p>
          <a:p>
            <a:pPr algn="ctr">
              <a:lnSpc>
                <a:spcPct val="100000"/>
              </a:lnSpc>
            </a:pPr>
            <a:r>
              <a:rPr lang="da-DK" sz="1600" b="1" dirty="0"/>
              <a:t>Præteritum</a:t>
            </a:r>
          </a:p>
          <a:p>
            <a:pPr algn="ctr">
              <a:lnSpc>
                <a:spcPct val="100000"/>
              </a:lnSpc>
            </a:pPr>
            <a:r>
              <a:rPr lang="da-DK" sz="1600" dirty="0"/>
              <a:t>Når du skal danne præteritum, tilføjer du ”ed” på verbet hvis det er regelmæssigt. Hvis verbet er uregelmæssigt, skal du tjekke hvordan det bøjes i præteritum i din ordbog. </a:t>
            </a:r>
            <a:r>
              <a:rPr lang="da-DK" sz="1600" dirty="0">
                <a:hlinkClick r:id="rId2"/>
              </a:rPr>
              <a:t>https://www.ldoceonline.com/dictionary/eat</a:t>
            </a:r>
            <a:r>
              <a:rPr lang="da-DK" sz="1600" dirty="0"/>
              <a:t> (kig under ”</a:t>
            </a:r>
            <a:r>
              <a:rPr lang="da-DK" sz="1600" dirty="0" err="1"/>
              <a:t>past</a:t>
            </a:r>
            <a:r>
              <a:rPr lang="da-DK" sz="1600" dirty="0"/>
              <a:t> </a:t>
            </a:r>
            <a:r>
              <a:rPr lang="da-DK" sz="1600" dirty="0" err="1"/>
              <a:t>tense</a:t>
            </a:r>
            <a:r>
              <a:rPr lang="da-DK" sz="1600" dirty="0"/>
              <a:t>”)</a:t>
            </a:r>
          </a:p>
          <a:p>
            <a:pPr algn="ctr">
              <a:lnSpc>
                <a:spcPct val="100000"/>
              </a:lnSpc>
            </a:pPr>
            <a:r>
              <a:rPr lang="da-DK" sz="1600" b="1" dirty="0"/>
              <a:t>Perfektum</a:t>
            </a:r>
          </a:p>
          <a:p>
            <a:pPr algn="ctr">
              <a:lnSpc>
                <a:spcPct val="100000"/>
              </a:lnSpc>
            </a:pPr>
            <a:r>
              <a:rPr lang="da-DK" sz="1600" dirty="0"/>
              <a:t>Dannes ved en form af to have + perfektum participium (kort tillægsform). Eksempel: </a:t>
            </a:r>
            <a:r>
              <a:rPr lang="da-DK" sz="1600" dirty="0" err="1"/>
              <a:t>she</a:t>
            </a:r>
            <a:r>
              <a:rPr lang="da-DK" sz="1600" dirty="0"/>
              <a:t> has </a:t>
            </a:r>
            <a:r>
              <a:rPr lang="da-DK" sz="1600" dirty="0" err="1"/>
              <a:t>played</a:t>
            </a:r>
            <a:r>
              <a:rPr lang="da-DK" sz="1600" dirty="0"/>
              <a:t>.</a:t>
            </a:r>
          </a:p>
          <a:p>
            <a:pPr algn="ctr">
              <a:lnSpc>
                <a:spcPct val="100000"/>
              </a:lnSpc>
            </a:pPr>
            <a:endParaRPr lang="da-DK" sz="1600" b="1" dirty="0"/>
          </a:p>
          <a:p>
            <a:pPr algn="ctr">
              <a:lnSpc>
                <a:spcPct val="100000"/>
              </a:lnSpc>
            </a:pPr>
            <a:endParaRPr lang="da-DK" sz="1600" b="1" dirty="0"/>
          </a:p>
          <a:p>
            <a:pPr algn="ctr">
              <a:lnSpc>
                <a:spcPct val="100000"/>
              </a:lnSpc>
            </a:pPr>
            <a:endParaRPr lang="da-DK" sz="1600" b="1" dirty="0"/>
          </a:p>
          <a:p>
            <a:pPr algn="ctr">
              <a:lnSpc>
                <a:spcPct val="100000"/>
              </a:lnSpc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2925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84EE6A7-BAA1-4637-940F-44728FC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5A33D0-E39C-CF69-06CE-060BC70C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223" y="1737360"/>
            <a:ext cx="3350907" cy="3066868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Ekstra øvelser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34FF0F-0A20-82E3-E845-2D4A5C6EF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034142"/>
            <a:ext cx="5067299" cy="4463143"/>
          </a:xfrm>
        </p:spPr>
        <p:txBody>
          <a:bodyPr anchor="ctr">
            <a:normAutofit/>
          </a:bodyPr>
          <a:lstStyle/>
          <a:p>
            <a:pPr algn="ctr"/>
            <a:endParaRPr lang="da-DK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7B0A1C-8465-4A90-9085-2269F48F5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5908" y="5578618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AB5D39-26FD-45C8-84C0-0702BBEBF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5DDF1B-7F48-4DBD-98E4-A87D56670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EE9251-6599-4E3A-9CE8-87A1A0405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071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70B1E6-726A-C90F-7047-07511DEB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Regel 2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C4A16C-5FF1-4180-3A4F-2426C707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algn="ctr"/>
            <a:r>
              <a:rPr lang="da-DK" b="1" dirty="0"/>
              <a:t>Regel 2: </a:t>
            </a:r>
            <a:r>
              <a:rPr lang="da-DK" dirty="0"/>
              <a:t>Ord, der ender på -</a:t>
            </a:r>
            <a:r>
              <a:rPr lang="da-DK" i="1" dirty="0" err="1"/>
              <a:t>one</a:t>
            </a:r>
            <a:r>
              <a:rPr lang="da-DK" dirty="0"/>
              <a:t>, -</a:t>
            </a:r>
            <a:r>
              <a:rPr lang="da-DK" i="1" dirty="0" err="1"/>
              <a:t>thing</a:t>
            </a:r>
            <a:r>
              <a:rPr lang="da-DK" i="1" dirty="0"/>
              <a:t> </a:t>
            </a:r>
            <a:r>
              <a:rPr lang="da-DK" dirty="0"/>
              <a:t>og -</a:t>
            </a:r>
            <a:r>
              <a:rPr lang="da-DK" i="1" dirty="0"/>
              <a:t>body</a:t>
            </a:r>
            <a:r>
              <a:rPr lang="da-DK" dirty="0"/>
              <a:t>, er altid 3. person singularis og udløser derfor endelsen </a:t>
            </a:r>
            <a:r>
              <a:rPr lang="da-DK" i="1" dirty="0"/>
              <a:t>-s </a:t>
            </a:r>
            <a:r>
              <a:rPr lang="da-DK" dirty="0"/>
              <a:t>på verbet.</a:t>
            </a:r>
            <a:endParaRPr lang="da-DK"/>
          </a:p>
          <a:p>
            <a:pPr algn="ctr"/>
            <a:r>
              <a:rPr lang="da-DK" i="1" dirty="0" err="1"/>
              <a:t>Everybody</a:t>
            </a:r>
            <a:r>
              <a:rPr lang="da-DK" i="1" dirty="0"/>
              <a:t> </a:t>
            </a:r>
            <a:r>
              <a:rPr lang="da-DK" b="1" i="1" dirty="0"/>
              <a:t>loves </a:t>
            </a:r>
            <a:r>
              <a:rPr lang="da-DK" i="1" dirty="0" err="1"/>
              <a:t>ice</a:t>
            </a:r>
            <a:r>
              <a:rPr lang="da-DK" i="1" dirty="0"/>
              <a:t> </a:t>
            </a:r>
            <a:r>
              <a:rPr lang="da-DK" i="1" dirty="0" err="1"/>
              <a:t>cream</a:t>
            </a:r>
            <a:endParaRPr lang="da-DK"/>
          </a:p>
          <a:p>
            <a:pPr algn="ctr"/>
            <a:endParaRPr lang="da-DK"/>
          </a:p>
        </p:txBody>
      </p:sp>
      <p:pic>
        <p:nvPicPr>
          <p:cNvPr id="5" name="Picture 4" descr="Is-fløde med sprinkler">
            <a:extLst>
              <a:ext uri="{FF2B5EF4-FFF2-40B4-BE49-F238E27FC236}">
                <a16:creationId xmlns:a16="http://schemas.microsoft.com/office/drawing/2014/main" id="{72CA7993-2E26-BAFA-C6D6-FE549F3DE9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4319" r="31181" b="-1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0437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952D7C-3B1B-189E-31F3-64128646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Regel 3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E1A026-8579-5051-FDC5-4C5E5D4D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/>
              <a:t>Regel 3: </a:t>
            </a:r>
            <a:r>
              <a:rPr lang="en-US" i="1" dirty="0"/>
              <a:t>People </a:t>
            </a:r>
            <a:r>
              <a:rPr lang="en-US" dirty="0"/>
              <a:t>og </a:t>
            </a:r>
            <a:r>
              <a:rPr lang="en-US" i="1" dirty="0"/>
              <a:t>police </a:t>
            </a:r>
            <a:r>
              <a:rPr lang="en-US" dirty="0"/>
              <a:t>er </a:t>
            </a:r>
            <a:r>
              <a:rPr lang="en-US" dirty="0" err="1"/>
              <a:t>altid</a:t>
            </a:r>
            <a:r>
              <a:rPr lang="en-US" dirty="0"/>
              <a:t> </a:t>
            </a:r>
            <a:r>
              <a:rPr lang="en-US" dirty="0" err="1"/>
              <a:t>pluralis</a:t>
            </a:r>
            <a:r>
              <a:rPr lang="en-US" dirty="0"/>
              <a:t>.</a:t>
            </a:r>
            <a:endParaRPr lang="en-US"/>
          </a:p>
          <a:p>
            <a:pPr algn="ctr"/>
            <a:r>
              <a:rPr lang="en-US" i="1" dirty="0"/>
              <a:t>The police </a:t>
            </a:r>
            <a:r>
              <a:rPr lang="en-US" b="1" i="1" dirty="0"/>
              <a:t>know </a:t>
            </a:r>
            <a:r>
              <a:rPr lang="en-US" i="1" dirty="0"/>
              <a:t>who did it.</a:t>
            </a:r>
            <a:endParaRPr lang="en-US"/>
          </a:p>
          <a:p>
            <a:pPr algn="ctr"/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D2FBD-0C50-8B46-19B9-D48630C307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37291" r="25209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3170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347778-2B0D-EADC-0D97-1C1C315E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Regel 4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2EBA2C-FD3C-9FC5-57F7-C15AFB41A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algn="ctr"/>
            <a:r>
              <a:rPr lang="da-DK" b="1" dirty="0"/>
              <a:t>Regel 4: </a:t>
            </a:r>
            <a:r>
              <a:rPr lang="da-DK" i="1" dirty="0" err="1"/>
              <a:t>Advice</a:t>
            </a:r>
            <a:r>
              <a:rPr lang="da-DK" i="1" dirty="0"/>
              <a:t>, </a:t>
            </a:r>
            <a:r>
              <a:rPr lang="da-DK" i="1" dirty="0" err="1"/>
              <a:t>furniture</a:t>
            </a:r>
            <a:r>
              <a:rPr lang="da-DK" i="1" dirty="0"/>
              <a:t>, information, </a:t>
            </a:r>
            <a:r>
              <a:rPr lang="da-DK" i="1" dirty="0" err="1"/>
              <a:t>money</a:t>
            </a:r>
            <a:r>
              <a:rPr lang="da-DK" i="1" dirty="0"/>
              <a:t>, news, </a:t>
            </a:r>
            <a:r>
              <a:rPr lang="da-DK" i="1" dirty="0" err="1"/>
              <a:t>progress</a:t>
            </a:r>
            <a:r>
              <a:rPr lang="da-DK" i="1" dirty="0"/>
              <a:t> </a:t>
            </a:r>
            <a:r>
              <a:rPr lang="da-DK" dirty="0"/>
              <a:t>kan ikke bøjes i pluralis. De forbindes derfor med et verbum i 3. person singularis.</a:t>
            </a:r>
            <a:endParaRPr lang="da-DK"/>
          </a:p>
          <a:p>
            <a:pPr algn="ctr"/>
            <a:r>
              <a:rPr lang="da-DK" i="1" dirty="0" err="1"/>
              <a:t>What</a:t>
            </a:r>
            <a:r>
              <a:rPr lang="da-DK" i="1" dirty="0"/>
              <a:t> </a:t>
            </a:r>
            <a:r>
              <a:rPr lang="da-DK" b="1" i="1" dirty="0"/>
              <a:t>is </a:t>
            </a:r>
            <a:r>
              <a:rPr lang="da-DK" i="1" dirty="0"/>
              <a:t>the </a:t>
            </a:r>
            <a:r>
              <a:rPr lang="da-DK" i="1" dirty="0" err="1"/>
              <a:t>latest</a:t>
            </a:r>
            <a:r>
              <a:rPr lang="da-DK" i="1" dirty="0"/>
              <a:t> news?</a:t>
            </a:r>
            <a:endParaRPr lang="da-DK"/>
          </a:p>
          <a:p>
            <a:pPr algn="ctr"/>
            <a:endParaRPr lang="da-DK"/>
          </a:p>
        </p:txBody>
      </p:sp>
      <p:pic>
        <p:nvPicPr>
          <p:cNvPr id="5" name="Picture 4" descr="Støddæmpere på en sofa i en gul væg med ramme dekorationer">
            <a:extLst>
              <a:ext uri="{FF2B5EF4-FFF2-40B4-BE49-F238E27FC236}">
                <a16:creationId xmlns:a16="http://schemas.microsoft.com/office/drawing/2014/main" id="{02F37378-27DB-5353-964A-6B355E1E36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7826" r="29841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8131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8996F3-A283-206E-9A09-209524E4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Regel 5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52D3E8-7B1C-0BD6-B6BA-4FFD02F01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615" y="2216151"/>
            <a:ext cx="3943575" cy="3390900"/>
          </a:xfrm>
        </p:spPr>
        <p:txBody>
          <a:bodyPr anchor="t">
            <a:normAutofit/>
          </a:bodyPr>
          <a:lstStyle/>
          <a:p>
            <a:pPr algn="ctr"/>
            <a:r>
              <a:rPr lang="da-DK" dirty="0"/>
              <a:t>I sætninger, hvor </a:t>
            </a:r>
            <a:r>
              <a:rPr lang="da-DK" i="1" dirty="0" err="1"/>
              <a:t>there</a:t>
            </a:r>
            <a:r>
              <a:rPr lang="da-DK" i="1" dirty="0"/>
              <a:t> </a:t>
            </a:r>
            <a:r>
              <a:rPr lang="da-DK" dirty="0"/>
              <a:t>er foreløbigt subjekt, retter verbets bøjning sig efter sætningens egentlige subjekt.</a:t>
            </a:r>
            <a:endParaRPr lang="da-DK"/>
          </a:p>
          <a:p>
            <a:pPr algn="ctr"/>
            <a:r>
              <a:rPr lang="da-DK" i="1" dirty="0" err="1"/>
              <a:t>There</a:t>
            </a:r>
            <a:r>
              <a:rPr lang="da-DK" i="1" dirty="0"/>
              <a:t> </a:t>
            </a:r>
            <a:r>
              <a:rPr lang="da-DK" b="1" i="1" dirty="0"/>
              <a:t>is </a:t>
            </a:r>
            <a:r>
              <a:rPr lang="da-DK" i="1" dirty="0"/>
              <a:t>a dog </a:t>
            </a:r>
            <a:r>
              <a:rPr lang="da-DK" i="1" dirty="0" err="1"/>
              <a:t>outside</a:t>
            </a:r>
            <a:r>
              <a:rPr lang="da-DK" i="1" dirty="0"/>
              <a:t>.</a:t>
            </a:r>
            <a:endParaRPr lang="da-DK"/>
          </a:p>
          <a:p>
            <a:pPr algn="ctr"/>
            <a:r>
              <a:rPr lang="da-DK" i="1" dirty="0" err="1"/>
              <a:t>There</a:t>
            </a:r>
            <a:r>
              <a:rPr lang="da-DK" i="1" dirty="0"/>
              <a:t> </a:t>
            </a:r>
            <a:r>
              <a:rPr lang="da-DK" b="1" i="1" dirty="0" err="1"/>
              <a:t>are</a:t>
            </a:r>
            <a:r>
              <a:rPr lang="da-DK" b="1" i="1" dirty="0"/>
              <a:t> </a:t>
            </a:r>
            <a:r>
              <a:rPr lang="da-DK" i="1" dirty="0" err="1"/>
              <a:t>two</a:t>
            </a:r>
            <a:r>
              <a:rPr lang="da-DK" i="1" dirty="0"/>
              <a:t> </a:t>
            </a:r>
            <a:r>
              <a:rPr lang="da-DK" i="1" dirty="0" err="1"/>
              <a:t>dogs</a:t>
            </a:r>
            <a:r>
              <a:rPr lang="da-DK" i="1" dirty="0"/>
              <a:t> </a:t>
            </a:r>
            <a:r>
              <a:rPr lang="da-DK" i="1" dirty="0" err="1"/>
              <a:t>outside</a:t>
            </a:r>
            <a:r>
              <a:rPr lang="da-DK" i="1" dirty="0"/>
              <a:t>.</a:t>
            </a:r>
            <a:endParaRPr lang="da-DK"/>
          </a:p>
          <a:p>
            <a:pPr algn="ctr"/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89506-439C-32FE-E0EF-C2286C62F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9935" r="30065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0962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16158-F0DC-1CF8-DBAC-B35B5C44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Øvelser hvor </a:t>
            </a:r>
            <a:r>
              <a:rPr lang="da-DK" dirty="0" err="1"/>
              <a:t>there</a:t>
            </a:r>
            <a:r>
              <a:rPr lang="da-DK" dirty="0"/>
              <a:t> er det foreløbige subjekt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2F18A1-3203-3932-E504-B6E183ECD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https://gettingstarted.systime.dk/?id=154#c312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011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2C6D93E-7824-8F54-22AD-13FFC4BF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7" y="1351429"/>
            <a:ext cx="3369365" cy="2871320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Regel 6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6FBA15-82F5-D77C-07F2-592D128D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825" y="723900"/>
            <a:ext cx="4735375" cy="54102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 </a:t>
            </a:r>
            <a:r>
              <a:rPr lang="en-US" dirty="0"/>
              <a:t>I </a:t>
            </a:r>
            <a:r>
              <a:rPr lang="en-US" dirty="0" err="1"/>
              <a:t>forbindelse</a:t>
            </a:r>
            <a:r>
              <a:rPr lang="en-US" dirty="0"/>
              <a:t> med </a:t>
            </a:r>
            <a:r>
              <a:rPr lang="en-US" dirty="0" err="1"/>
              <a:t>udtryk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i="1" dirty="0"/>
              <a:t>a lot of</a:t>
            </a:r>
            <a:r>
              <a:rPr lang="en-US" dirty="0"/>
              <a:t>, </a:t>
            </a:r>
            <a:r>
              <a:rPr lang="en-US" i="1" dirty="0"/>
              <a:t>some of</a:t>
            </a:r>
            <a:r>
              <a:rPr lang="en-US" dirty="0"/>
              <a:t>, </a:t>
            </a:r>
            <a:r>
              <a:rPr lang="en-US" i="1" dirty="0"/>
              <a:t>none of</a:t>
            </a:r>
            <a:r>
              <a:rPr lang="en-US" dirty="0"/>
              <a:t>, </a:t>
            </a:r>
            <a:r>
              <a:rPr lang="en-US" i="1" dirty="0"/>
              <a:t>a number of </a:t>
            </a:r>
            <a:r>
              <a:rPr lang="en-US" dirty="0" err="1"/>
              <a:t>retter</a:t>
            </a:r>
            <a:r>
              <a:rPr lang="en-US" dirty="0"/>
              <a:t> </a:t>
            </a:r>
            <a:r>
              <a:rPr lang="en-US" dirty="0" err="1"/>
              <a:t>verbets</a:t>
            </a:r>
            <a:r>
              <a:rPr lang="en-US" dirty="0"/>
              <a:t> </a:t>
            </a:r>
            <a:r>
              <a:rPr lang="en-US" dirty="0" err="1"/>
              <a:t>bøjning</a:t>
            </a:r>
            <a:r>
              <a:rPr lang="en-US" dirty="0"/>
              <a:t> sig </a:t>
            </a:r>
            <a:r>
              <a:rPr lang="en-US" dirty="0" err="1"/>
              <a:t>efter</a:t>
            </a:r>
            <a:r>
              <a:rPr lang="en-US" dirty="0"/>
              <a:t> det </a:t>
            </a:r>
            <a:r>
              <a:rPr lang="en-US" dirty="0" err="1"/>
              <a:t>efterfølgende</a:t>
            </a:r>
            <a:r>
              <a:rPr lang="en-US" dirty="0"/>
              <a:t> </a:t>
            </a:r>
            <a:r>
              <a:rPr lang="en-US" dirty="0" err="1"/>
              <a:t>substantiv</a:t>
            </a:r>
            <a:r>
              <a:rPr lang="en-US" dirty="0"/>
              <a:t>.</a:t>
            </a:r>
            <a:endParaRPr lang="en-US"/>
          </a:p>
          <a:p>
            <a:pPr algn="ctr"/>
            <a:r>
              <a:rPr lang="en-US" i="1" dirty="0"/>
              <a:t>None of the butter </a:t>
            </a:r>
            <a:r>
              <a:rPr lang="en-US" b="1" i="1" dirty="0"/>
              <a:t>is </a:t>
            </a:r>
            <a:r>
              <a:rPr lang="en-US" i="1" dirty="0"/>
              <a:t>stale.</a:t>
            </a:r>
            <a:endParaRPr lang="en-US"/>
          </a:p>
          <a:p>
            <a:pPr algn="ctr"/>
            <a:r>
              <a:rPr lang="en-US" i="1" dirty="0"/>
              <a:t>None of the women </a:t>
            </a:r>
            <a:r>
              <a:rPr lang="en-US" b="1" i="1" dirty="0"/>
              <a:t>are </a:t>
            </a:r>
            <a:r>
              <a:rPr lang="en-US" i="1" dirty="0"/>
              <a:t>ready to leave.</a:t>
            </a:r>
            <a:endParaRPr lang="en-US"/>
          </a:p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381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06D459-0517-8B59-BE3A-41A88557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Kongruens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7FC983-751C-6CBA-21A8-45CB7EA7C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da-DK" sz="1400" dirty="0"/>
              <a:t> Subjektet bestemmer hvordan verbet skal bøjes</a:t>
            </a:r>
          </a:p>
          <a:p>
            <a:pPr>
              <a:lnSpc>
                <a:spcPct val="100000"/>
              </a:lnSpc>
            </a:pPr>
            <a:r>
              <a:rPr lang="da-DK" sz="1400" dirty="0"/>
              <a:t>Singularis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da-DK" sz="1400" dirty="0"/>
              <a:t>I love </a:t>
            </a:r>
            <a:r>
              <a:rPr lang="da-DK" sz="1400" dirty="0" err="1"/>
              <a:t>ice</a:t>
            </a:r>
            <a:r>
              <a:rPr lang="da-DK" sz="1400" dirty="0"/>
              <a:t> </a:t>
            </a:r>
            <a:r>
              <a:rPr lang="da-DK" sz="1400" dirty="0" err="1"/>
              <a:t>cream</a:t>
            </a:r>
            <a:endParaRPr lang="da-DK" sz="1400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da-DK" sz="1400" dirty="0" err="1"/>
              <a:t>You</a:t>
            </a:r>
            <a:r>
              <a:rPr lang="da-DK" sz="1400" dirty="0"/>
              <a:t> love </a:t>
            </a:r>
            <a:r>
              <a:rPr lang="da-DK" sz="1400" dirty="0" err="1"/>
              <a:t>ice</a:t>
            </a:r>
            <a:r>
              <a:rPr lang="da-DK" sz="1400" dirty="0"/>
              <a:t> </a:t>
            </a:r>
            <a:r>
              <a:rPr lang="da-DK" sz="1400" dirty="0" err="1"/>
              <a:t>cream</a:t>
            </a:r>
            <a:endParaRPr lang="da-DK" sz="1400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da-DK" sz="1400" dirty="0"/>
              <a:t>He/</a:t>
            </a:r>
            <a:r>
              <a:rPr lang="da-DK" sz="1400" dirty="0" err="1"/>
              <a:t>She</a:t>
            </a:r>
            <a:r>
              <a:rPr lang="da-DK" sz="1400" dirty="0"/>
              <a:t>/It loves </a:t>
            </a:r>
            <a:r>
              <a:rPr lang="da-DK" sz="1400" dirty="0" err="1"/>
              <a:t>ice</a:t>
            </a:r>
            <a:r>
              <a:rPr lang="da-DK" sz="1400" dirty="0"/>
              <a:t> </a:t>
            </a:r>
            <a:r>
              <a:rPr lang="da-DK" sz="1400" dirty="0" err="1"/>
              <a:t>cream</a:t>
            </a:r>
            <a:endParaRPr lang="da-DK" sz="1400" dirty="0"/>
          </a:p>
          <a:p>
            <a:pPr>
              <a:lnSpc>
                <a:spcPct val="100000"/>
              </a:lnSpc>
            </a:pPr>
            <a:endParaRPr lang="da-DK" sz="1400" dirty="0"/>
          </a:p>
          <a:p>
            <a:pPr>
              <a:lnSpc>
                <a:spcPct val="100000"/>
              </a:lnSpc>
            </a:pPr>
            <a:r>
              <a:rPr lang="da-DK" sz="1400" dirty="0"/>
              <a:t>Pluralis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da-DK" sz="1400" dirty="0" err="1"/>
              <a:t>We</a:t>
            </a:r>
            <a:r>
              <a:rPr lang="da-DK" sz="1400" dirty="0"/>
              <a:t> love </a:t>
            </a:r>
            <a:r>
              <a:rPr lang="da-DK" sz="1400" dirty="0" err="1"/>
              <a:t>ice</a:t>
            </a:r>
            <a:r>
              <a:rPr lang="da-DK" sz="1400" dirty="0"/>
              <a:t> </a:t>
            </a:r>
            <a:r>
              <a:rPr lang="da-DK" sz="1400" dirty="0" err="1"/>
              <a:t>cream</a:t>
            </a:r>
            <a:endParaRPr lang="da-DK" sz="1400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da-DK" sz="1400" dirty="0" err="1"/>
              <a:t>You</a:t>
            </a:r>
            <a:r>
              <a:rPr lang="da-DK" sz="1400" dirty="0"/>
              <a:t> love </a:t>
            </a:r>
            <a:r>
              <a:rPr lang="da-DK" sz="1400" dirty="0" err="1"/>
              <a:t>ice</a:t>
            </a:r>
            <a:r>
              <a:rPr lang="da-DK" sz="1400" dirty="0"/>
              <a:t> </a:t>
            </a:r>
            <a:r>
              <a:rPr lang="da-DK" sz="1400" dirty="0" err="1"/>
              <a:t>cream</a:t>
            </a:r>
            <a:endParaRPr lang="da-DK" sz="1400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da-DK" sz="1400" dirty="0" err="1"/>
              <a:t>They</a:t>
            </a:r>
            <a:r>
              <a:rPr lang="da-DK" sz="1400" dirty="0"/>
              <a:t> love </a:t>
            </a:r>
            <a:r>
              <a:rPr lang="da-DK" sz="1400" dirty="0" err="1"/>
              <a:t>ice</a:t>
            </a:r>
            <a:r>
              <a:rPr lang="da-DK" sz="1400" dirty="0"/>
              <a:t> </a:t>
            </a:r>
            <a:r>
              <a:rPr lang="da-DK" sz="1400" dirty="0" err="1"/>
              <a:t>cream</a:t>
            </a:r>
            <a:endParaRPr lang="da-DK" sz="1400" dirty="0"/>
          </a:p>
          <a:p>
            <a:pPr algn="ctr">
              <a:lnSpc>
                <a:spcPct val="100000"/>
              </a:lnSpc>
            </a:pPr>
            <a:endParaRPr lang="da-DK" sz="1400" dirty="0"/>
          </a:p>
          <a:p>
            <a:pPr algn="ctr">
              <a:lnSpc>
                <a:spcPct val="100000"/>
              </a:lnSpc>
            </a:pPr>
            <a:endParaRPr lang="da-DK" sz="1400" dirty="0"/>
          </a:p>
        </p:txBody>
      </p:sp>
      <p:pic>
        <p:nvPicPr>
          <p:cNvPr id="5" name="Picture 4" descr="Farverigt Scoops af kræmmerhus">
            <a:extLst>
              <a:ext uri="{FF2B5EF4-FFF2-40B4-BE49-F238E27FC236}">
                <a16:creationId xmlns:a16="http://schemas.microsoft.com/office/drawing/2014/main" id="{4845F8F7-DF4B-9379-E65F-26F2E72445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048" r="35786" b="1"/>
          <a:stretch>
            <a:fillRect/>
          </a:stretch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1180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6FD5C0-E257-4B9E-9413-27A374F07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17081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924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24798" y="4550150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391CDAA-37D6-9A67-0E88-13209EB2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858" y="1351429"/>
            <a:ext cx="3369365" cy="2871320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Regel 7 Kollektiver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51B3BC-9941-2C00-B755-C57C29888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988" y="865954"/>
            <a:ext cx="4306928" cy="5131235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da-DK" dirty="0"/>
              <a:t>Ord som </a:t>
            </a:r>
            <a:r>
              <a:rPr lang="da-DK" dirty="0" err="1"/>
              <a:t>government</a:t>
            </a:r>
            <a:r>
              <a:rPr lang="da-DK" dirty="0"/>
              <a:t>, </a:t>
            </a:r>
            <a:r>
              <a:rPr lang="da-DK" dirty="0" err="1"/>
              <a:t>crew</a:t>
            </a:r>
            <a:r>
              <a:rPr lang="da-DK" dirty="0"/>
              <a:t>, team, </a:t>
            </a:r>
            <a:r>
              <a:rPr lang="da-DK" dirty="0" err="1"/>
              <a:t>family</a:t>
            </a:r>
            <a:r>
              <a:rPr lang="da-DK" dirty="0"/>
              <a:t>, herd, </a:t>
            </a:r>
            <a:r>
              <a:rPr lang="da-DK" dirty="0" err="1"/>
              <a:t>army</a:t>
            </a:r>
            <a:r>
              <a:rPr lang="da-DK" dirty="0"/>
              <a:t> etc. er kollektiver.</a:t>
            </a:r>
            <a:endParaRPr lang="da-DK"/>
          </a:p>
          <a:p>
            <a:pPr algn="ctr">
              <a:defRPr/>
            </a:pPr>
            <a:r>
              <a:rPr lang="da-DK" dirty="0"/>
              <a:t>Kollektiver kan enten opfattes som ental eller flertal alt efter om der tænkes på helheden eller de enkelte medlemmer af gruppen.</a:t>
            </a:r>
            <a:endParaRPr lang="da-DK"/>
          </a:p>
          <a:p>
            <a:pPr algn="ctr"/>
            <a:endParaRPr lang="da-DK"/>
          </a:p>
          <a:p>
            <a:pPr algn="ctr"/>
            <a:endParaRPr lang="da-DK"/>
          </a:p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7539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7F34F9-F7CE-4D62-8F8B-2E98B0394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EC8AF-1896-43A9-BF10-CE06FD25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199BD9-A6EE-4972-BFB5-2AAE28288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19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0D1D8A-AE8A-5505-670A-E39B70DBA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33" y="1066798"/>
            <a:ext cx="3301255" cy="2668172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Eksempler på kollektiver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6ED013-F911-B151-2772-9D04582B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974" y="1066799"/>
            <a:ext cx="5172227" cy="4696495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a-DK" dirty="0"/>
              <a:t>Eksempler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da-DK" dirty="0"/>
              <a:t>My </a:t>
            </a:r>
            <a:r>
              <a:rPr lang="da-DK" dirty="0" err="1"/>
              <a:t>family</a:t>
            </a:r>
            <a:r>
              <a:rPr lang="da-DK" dirty="0"/>
              <a:t> likes </a:t>
            </a:r>
            <a:r>
              <a:rPr lang="da-DK" dirty="0" err="1"/>
              <a:t>music</a:t>
            </a:r>
            <a:r>
              <a:rPr lang="da-DK" dirty="0"/>
              <a:t> (ental da der tænkes på helheden)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da-DK" dirty="0"/>
              <a:t>Her </a:t>
            </a:r>
            <a:r>
              <a:rPr lang="da-DK" dirty="0" err="1"/>
              <a:t>family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all </a:t>
            </a:r>
            <a:r>
              <a:rPr lang="da-DK" dirty="0" err="1"/>
              <a:t>educated</a:t>
            </a:r>
            <a:r>
              <a:rPr lang="da-DK" dirty="0"/>
              <a:t> (flertal da der tænkes på </a:t>
            </a:r>
            <a:r>
              <a:rPr lang="da-DK" dirty="0" err="1"/>
              <a:t>på</a:t>
            </a:r>
            <a:r>
              <a:rPr lang="da-DK" dirty="0"/>
              <a:t> de enkelte medlemmer af gruppen)</a:t>
            </a:r>
          </a:p>
          <a:p>
            <a:endParaRPr lang="da-DK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48C992-36DE-4449-B92D-49AE04B5D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41417" y="4244117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65B2C1-DF41-437F-9F2D-C33E46FA2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AA37ED-ED19-4857-9B2C-777E8F707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45F6E87-86FB-440C-9EB4-A48D11C72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122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B7831-E8E7-43C7-D864-25EC2802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Flere Øvelser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1FA36D-5812-E3FB-32FA-FAE62F091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https://gettingstarted.systime.dk/?id=154#c313</a:t>
            </a:r>
            <a:r>
              <a:rPr lang="da-DK" dirty="0"/>
              <a:t> (opgave 4)</a:t>
            </a:r>
          </a:p>
          <a:p>
            <a:endParaRPr lang="da-DK" dirty="0"/>
          </a:p>
          <a:p>
            <a:r>
              <a:rPr lang="da-DK" dirty="0">
                <a:hlinkClick r:id="rId3"/>
              </a:rPr>
              <a:t>https://gettingstarted.systime.dk/?id=154#c314</a:t>
            </a:r>
            <a:r>
              <a:rPr lang="da-DK" dirty="0"/>
              <a:t> (opgave 5)</a:t>
            </a:r>
          </a:p>
          <a:p>
            <a:endParaRPr lang="da-DK" dirty="0"/>
          </a:p>
          <a:p>
            <a:r>
              <a:rPr lang="da-DK" dirty="0">
                <a:hlinkClick r:id="rId4"/>
              </a:rPr>
              <a:t>https://gettingstarted.systime.dk/?id=154#c315</a:t>
            </a:r>
            <a:r>
              <a:rPr lang="da-DK" dirty="0"/>
              <a:t> (opgave 6)</a:t>
            </a:r>
          </a:p>
          <a:p>
            <a:endParaRPr lang="da-DK" dirty="0"/>
          </a:p>
          <a:p>
            <a:r>
              <a:rPr lang="da-DK" dirty="0">
                <a:hlinkClick r:id="rId5"/>
              </a:rPr>
              <a:t>https://gettingstarted.systime.dk/?id=154#c317</a:t>
            </a:r>
            <a:r>
              <a:rPr lang="da-DK" dirty="0"/>
              <a:t> (opgave 7)</a:t>
            </a:r>
          </a:p>
        </p:txBody>
      </p:sp>
    </p:spTree>
    <p:extLst>
      <p:ext uri="{BB962C8B-B14F-4D97-AF65-F5344CB8AC3E}">
        <p14:creationId xmlns:p14="http://schemas.microsoft.com/office/powerpoint/2010/main" val="2876735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7DCF86-5913-DAD5-42C5-FAC67B356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da-DK"/>
              <a:t>Quiz questions 1</a:t>
            </a:r>
            <a:br>
              <a:rPr lang="da-DK"/>
            </a:b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97E489-5871-8445-9AEA-EE1EA3F06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algn="ctr"/>
            <a:r>
              <a:rPr lang="da-DK" altLang="da-DK"/>
              <a:t>Det er ikke alle som kan lide is</a:t>
            </a:r>
          </a:p>
          <a:p>
            <a:pPr algn="ctr"/>
            <a:endParaRPr lang="da-DK"/>
          </a:p>
        </p:txBody>
      </p:sp>
      <p:pic>
        <p:nvPicPr>
          <p:cNvPr id="5" name="Picture 4" descr="Sticky Notes med spørgsmålstegn">
            <a:extLst>
              <a:ext uri="{FF2B5EF4-FFF2-40B4-BE49-F238E27FC236}">
                <a16:creationId xmlns:a16="http://schemas.microsoft.com/office/drawing/2014/main" id="{5DDD0C8C-A22D-6FBD-2DF7-1ACD3F70AE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8971" r="26528" b="-1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6794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51B66F-37FD-36D9-0931-4490771D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2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DB1C82-5D72-922F-3412-AA5A3F3EE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algn="ctr"/>
            <a:r>
              <a:rPr lang="da-DK" altLang="da-DK" dirty="0"/>
              <a:t>Jeg vil købe nye møbler. Måske kan jeg nøjes med 2 nye møbler.</a:t>
            </a:r>
            <a:endParaRPr lang="da-DK" altLang="da-DK"/>
          </a:p>
          <a:p>
            <a:pPr algn="ctr"/>
            <a:endParaRPr lang="da-DK"/>
          </a:p>
        </p:txBody>
      </p:sp>
      <p:pic>
        <p:nvPicPr>
          <p:cNvPr id="5" name="Picture 4" descr="Træbord blok stykker">
            <a:extLst>
              <a:ext uri="{FF2B5EF4-FFF2-40B4-BE49-F238E27FC236}">
                <a16:creationId xmlns:a16="http://schemas.microsoft.com/office/drawing/2014/main" id="{A0BE82AF-537F-8F3D-854B-07093A71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7494" r="45006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7199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3E2316-8C8E-70BE-94C1-314ACE90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3. 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D40A70-86A2-CB55-9014-90903CACF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144" y="2884395"/>
            <a:ext cx="3862062" cy="2469140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Han elsker at underholde klassen</a:t>
            </a:r>
            <a:endParaRPr lang="da-DK"/>
          </a:p>
          <a:p>
            <a:pPr algn="ctr"/>
            <a:endParaRPr lang="da-DK"/>
          </a:p>
        </p:txBody>
      </p:sp>
      <p:pic>
        <p:nvPicPr>
          <p:cNvPr id="7" name="Graphic 6" descr="Funny Face Outline">
            <a:extLst>
              <a:ext uri="{FF2B5EF4-FFF2-40B4-BE49-F238E27FC236}">
                <a16:creationId xmlns:a16="http://schemas.microsoft.com/office/drawing/2014/main" id="{A3D51850-397A-9FFE-DC85-641907BDE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5653" y="723900"/>
            <a:ext cx="5494694" cy="5494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1526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ECE74A-CBFB-606A-C221-479BD678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4. 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346E51-C724-935A-E1D3-D09EC0C89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algn="ctr"/>
            <a:r>
              <a:rPr lang="da-DK" dirty="0"/>
              <a:t>Politiet har fanget tyvene</a:t>
            </a:r>
            <a:endParaRPr lang="da-DK"/>
          </a:p>
          <a:p>
            <a:pPr algn="ctr"/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AD738-AD01-D3E3-AD2C-48363AA5AB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37291" r="25209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054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6FD5C0-E257-4B9E-9413-27A374F07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17081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924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24798" y="4550150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A3B5423-01A5-92ED-F742-47BAB179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858" y="1351429"/>
            <a:ext cx="3369365" cy="2871320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5. 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810E5E-481C-6F6C-8D86-2D63A2657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988" y="865954"/>
            <a:ext cx="4306928" cy="5131235"/>
          </a:xfrm>
        </p:spPr>
        <p:txBody>
          <a:bodyPr anchor="ctr">
            <a:normAutofit/>
          </a:bodyPr>
          <a:lstStyle/>
          <a:p>
            <a:pPr algn="ctr"/>
            <a:r>
              <a:rPr lang="da-DK" altLang="da-DK" dirty="0"/>
              <a:t>Bandet spiller mange popsange</a:t>
            </a:r>
            <a:endParaRPr lang="da-DK" altLang="da-DK"/>
          </a:p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0780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72D985-F5DD-4640-A8F6-29894661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6. 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99252C-2890-02E7-A2BB-1C45381D8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algn="ctr"/>
            <a:r>
              <a:rPr lang="da-DK" altLang="da-DK" dirty="0"/>
              <a:t>Bandet diskuterer deres fremtidige koncerter.</a:t>
            </a:r>
            <a:endParaRPr lang="da-DK" altLang="da-DK"/>
          </a:p>
          <a:p>
            <a:pPr algn="ctr"/>
            <a:endParaRPr lang="da-DK"/>
          </a:p>
        </p:txBody>
      </p:sp>
      <p:pic>
        <p:nvPicPr>
          <p:cNvPr id="5" name="Picture 4" descr="En fest">
            <a:extLst>
              <a:ext uri="{FF2B5EF4-FFF2-40B4-BE49-F238E27FC236}">
                <a16:creationId xmlns:a16="http://schemas.microsoft.com/office/drawing/2014/main" id="{FA621329-2803-A57C-B749-004A3FDC80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3942" r="40891" b="-1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1333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5DC5643-76BD-D9B2-E7EE-9E8E899B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7" y="1351429"/>
            <a:ext cx="3369365" cy="2871320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7.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A2437B-8E7F-4125-D6DB-63659E37E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825" y="723900"/>
            <a:ext cx="4735375" cy="5410200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Der var mange mennesker til demonstrationen.</a:t>
            </a:r>
          </a:p>
        </p:txBody>
      </p:sp>
    </p:spTree>
    <p:extLst>
      <p:ext uri="{BB962C8B-B14F-4D97-AF65-F5344CB8AC3E}">
        <p14:creationId xmlns:p14="http://schemas.microsoft.com/office/powerpoint/2010/main" val="372165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Træ af menneskeligt billede">
            <a:extLst>
              <a:ext uri="{FF2B5EF4-FFF2-40B4-BE49-F238E27FC236}">
                <a16:creationId xmlns:a16="http://schemas.microsoft.com/office/drawing/2014/main" id="{10B3525B-36D3-F62D-CAE5-3A0EF3B27F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42E66E-B079-8794-EBBF-8215188E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091" y="2633933"/>
            <a:ext cx="8039818" cy="16435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kern="1200" cap="all" spc="39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Hvordan finder man frem til subjekt(X) og verballed (O)i en sætning?</a:t>
            </a:r>
            <a:br>
              <a:rPr lang="en-US" sz="2400" kern="1200" cap="all" spc="39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400" kern="1200" cap="all" spc="39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40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3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6" name="Straight Connector 3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7" name="Rectangle 35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418D59-EBFB-3DA0-B281-B30A38A0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295" y="1066801"/>
            <a:ext cx="4612277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8. </a:t>
            </a:r>
            <a:b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800" kern="1200" cap="all" spc="39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434AA3-E28D-1317-36E3-8BD58E12E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896" y="4876803"/>
            <a:ext cx="4241074" cy="12333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/>
              <a:t>Gåsen hvæser</a:t>
            </a:r>
            <a:endParaRPr lang="en-US" dirty="0"/>
          </a:p>
        </p:txBody>
      </p:sp>
      <p:pic>
        <p:nvPicPr>
          <p:cNvPr id="5" name="Billede 4" descr="Et billede, der indeholder fugl, vandfugl, gås, udendørs">
            <a:extLst>
              <a:ext uri="{FF2B5EF4-FFF2-40B4-BE49-F238E27FC236}">
                <a16:creationId xmlns:a16="http://schemas.microsoft.com/office/drawing/2014/main" id="{8F91B333-6E05-52C1-5838-76B2EF858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" r="-2" b="7276"/>
          <a:stretch/>
        </p:blipFill>
        <p:spPr>
          <a:xfrm>
            <a:off x="20" y="10"/>
            <a:ext cx="5938847" cy="685799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697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EB2F3-50DE-278B-3CB1-3B1308BE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Kahoot</a:t>
            </a:r>
            <a:r>
              <a:rPr lang="da-DK" dirty="0"/>
              <a:t> quiz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321A4A-8396-C3C9-D0F3-511452D9C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Lav en </a:t>
            </a:r>
            <a:r>
              <a:rPr lang="da-DK" dirty="0" err="1"/>
              <a:t>Kahoot</a:t>
            </a:r>
            <a:r>
              <a:rPr lang="da-DK" dirty="0"/>
              <a:t> quiz om kongruens i jeres studiegrupper.</a:t>
            </a:r>
          </a:p>
        </p:txBody>
      </p:sp>
    </p:spTree>
    <p:extLst>
      <p:ext uri="{BB962C8B-B14F-4D97-AF65-F5344CB8AC3E}">
        <p14:creationId xmlns:p14="http://schemas.microsoft.com/office/powerpoint/2010/main" val="92284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A265DE8-D288-687B-B28A-EF2A7F98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7" y="1351429"/>
            <a:ext cx="3369365" cy="2871320"/>
          </a:xfrm>
        </p:spPr>
        <p:txBody>
          <a:bodyPr anchor="ctr">
            <a:normAutofit/>
          </a:bodyPr>
          <a:lstStyle/>
          <a:p>
            <a:pPr algn="ctr"/>
            <a:r>
              <a:rPr lang="da-DK"/>
              <a:t>Subjekt og verballed</a:t>
            </a:r>
          </a:p>
        </p:txBody>
      </p:sp>
      <p:sp>
        <p:nvSpPr>
          <p:cNvPr id="39" name="Pladsholder til indhold 2">
            <a:extLst>
              <a:ext uri="{FF2B5EF4-FFF2-40B4-BE49-F238E27FC236}">
                <a16:creationId xmlns:a16="http://schemas.microsoft.com/office/drawing/2014/main" id="{7F2689DB-B619-3022-78CB-642049DDF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825" y="723900"/>
            <a:ext cx="4735375" cy="5410200"/>
          </a:xfrm>
        </p:spPr>
        <p:txBody>
          <a:bodyPr anchor="ctr">
            <a:normAutofit/>
          </a:bodyPr>
          <a:lstStyle/>
          <a:p>
            <a:pPr algn="ctr"/>
            <a:r>
              <a:rPr lang="da-DK" b="1" dirty="0"/>
              <a:t>Verballeddet (Udsagnsled)</a:t>
            </a:r>
          </a:p>
          <a:p>
            <a:pPr algn="ctr"/>
            <a:r>
              <a:rPr lang="da-DK" dirty="0"/>
              <a:t>findes ved at sætte ”jeg” foran sætningens led. Verballeddet udtrykker en handling, tilstand eller ændring.</a:t>
            </a:r>
          </a:p>
          <a:p>
            <a:pPr algn="ctr"/>
            <a:r>
              <a:rPr lang="da-DK" dirty="0"/>
              <a:t>Tom and Patrick </a:t>
            </a:r>
            <a:r>
              <a:rPr lang="da-DK" b="1" dirty="0" err="1"/>
              <a:t>are</a:t>
            </a:r>
            <a:r>
              <a:rPr lang="da-DK" b="1" dirty="0"/>
              <a:t> </a:t>
            </a:r>
            <a:r>
              <a:rPr lang="da-DK" b="1" dirty="0" err="1"/>
              <a:t>sleeping</a:t>
            </a:r>
            <a:r>
              <a:rPr lang="da-DK" b="1" dirty="0"/>
              <a:t>. </a:t>
            </a:r>
            <a:r>
              <a:rPr lang="da-DK" dirty="0"/>
              <a:t>(handling)</a:t>
            </a:r>
          </a:p>
          <a:p>
            <a:pPr algn="ctr"/>
            <a:endParaRPr lang="da-DK" dirty="0"/>
          </a:p>
          <a:p>
            <a:pPr algn="ctr"/>
            <a:r>
              <a:rPr lang="da-DK" b="1" dirty="0"/>
              <a:t>Subjektet (grundled)</a:t>
            </a:r>
          </a:p>
          <a:p>
            <a:pPr algn="ctr"/>
            <a:r>
              <a:rPr lang="da-DK" dirty="0"/>
              <a:t>Subjektet findes ved at spørge med hvem eller hvad plus udsagnsleddet. Subjektet er den eller det der handler, er i en bestemt tilstand, ændrer sig eller bliver påvirket.</a:t>
            </a:r>
          </a:p>
          <a:p>
            <a:pPr algn="ctr"/>
            <a:r>
              <a:rPr lang="da-DK" b="1" dirty="0"/>
              <a:t>Tom and Patrick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sleeping</a:t>
            </a:r>
            <a:r>
              <a:rPr lang="da-DK" dirty="0"/>
              <a:t> (handling)</a:t>
            </a: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574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D7753FE-7408-46D8-999A-0B0C34EA8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208A1D-6E2C-780B-A8D0-23395059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1653540"/>
            <a:ext cx="3246119" cy="2608006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Kongruens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0DE9CB-4267-487A-915E-5665607E9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37361B-A61F-4EEA-8554-10DEFF0A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BC8A6A-A883-4F9C-82BA-607223F3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234343E-05EC-4327-BA72-FD68FF049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75F2E9BF-53BA-0FF0-3247-FBE24D351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947230"/>
              </p:ext>
            </p:extLst>
          </p:nvPr>
        </p:nvGraphicFramePr>
        <p:xfrm>
          <a:off x="5952683" y="1042449"/>
          <a:ext cx="5210616" cy="478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8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DCD62BB-F134-412E-AF5B-602B04458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901" y="750337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6CC15F-A540-5A20-BADA-5EC4752A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562" y="1066800"/>
            <a:ext cx="3931320" cy="4116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Hvad tilføjer vi på verbet i 3. person singularis i præsens?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3907076"/>
            <a:ext cx="867485" cy="115439"/>
            <a:chOff x="8910933" y="1861308"/>
            <a:chExt cx="867485" cy="115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803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ihedsgudinden i Manhattan">
            <a:extLst>
              <a:ext uri="{FF2B5EF4-FFF2-40B4-BE49-F238E27FC236}">
                <a16:creationId xmlns:a16="http://schemas.microsoft.com/office/drawing/2014/main" id="{CE140D48-0D7A-E479-8D52-6B449E6C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0" cy="6857991"/>
          </a:xfrm>
          <a:prstGeom prst="rect">
            <a:avLst/>
          </a:prstGeom>
        </p:spPr>
      </p:pic>
      <p:sp>
        <p:nvSpPr>
          <p:cNvPr id="23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240E60-41AF-201E-94EC-B5B3D4D41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da-DK"/>
              <a:t>Regel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7992FC-AC2A-6AB9-080F-9D657D561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883" y="2884395"/>
            <a:ext cx="3950677" cy="2469140"/>
          </a:xfrm>
        </p:spPr>
        <p:txBody>
          <a:bodyPr>
            <a:normAutofit/>
          </a:bodyPr>
          <a:lstStyle/>
          <a:p>
            <a:pPr algn="ctr"/>
            <a:r>
              <a:rPr lang="da-DK" b="1" dirty="0"/>
              <a:t> </a:t>
            </a:r>
            <a:r>
              <a:rPr lang="da-DK" dirty="0"/>
              <a:t>I 3. person singularis tilføjes endelsen </a:t>
            </a:r>
            <a:r>
              <a:rPr lang="da-DK" i="1" dirty="0"/>
              <a:t>-s </a:t>
            </a:r>
            <a:r>
              <a:rPr lang="da-DK" dirty="0"/>
              <a:t>på verballed i præsens og perfektum. Dette er hovedreglen.</a:t>
            </a:r>
          </a:p>
          <a:p>
            <a:pPr algn="ctr"/>
            <a:r>
              <a:rPr lang="da-DK" i="1" dirty="0"/>
              <a:t>He </a:t>
            </a:r>
            <a:r>
              <a:rPr lang="da-DK" b="1" i="1" dirty="0"/>
              <a:t>lives </a:t>
            </a:r>
            <a:r>
              <a:rPr lang="da-DK" i="1" dirty="0"/>
              <a:t>in New York.</a:t>
            </a:r>
            <a:endParaRPr lang="da-DK" dirty="0"/>
          </a:p>
          <a:p>
            <a:pPr algn="ctr"/>
            <a:endParaRPr lang="da-DK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084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902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2EFC1B-9483-C3BA-83BA-868CEB56A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461" y="1230924"/>
            <a:ext cx="7335079" cy="19694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Tilføjer man altid –s på verbet i 3. person singularis præsens?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3889173"/>
            <a:ext cx="867485" cy="115439"/>
            <a:chOff x="8910933" y="1861308"/>
            <a:chExt cx="867485" cy="1154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9837237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223A3C"/>
      </a:dk2>
      <a:lt2>
        <a:srgbClr val="E8E7E2"/>
      </a:lt2>
      <a:accent1>
        <a:srgbClr val="2959E7"/>
      </a:accent1>
      <a:accent2>
        <a:srgbClr val="1796D5"/>
      </a:accent2>
      <a:accent3>
        <a:srgbClr val="20B7AA"/>
      </a:accent3>
      <a:accent4>
        <a:srgbClr val="14BA67"/>
      </a:accent4>
      <a:accent5>
        <a:srgbClr val="21BC2E"/>
      </a:accent5>
      <a:accent6>
        <a:srgbClr val="4BB914"/>
      </a:accent6>
      <a:hlink>
        <a:srgbClr val="31944A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1240</Words>
  <Application>Microsoft Office PowerPoint</Application>
  <PresentationFormat>Widescreen</PresentationFormat>
  <Paragraphs>167</Paragraphs>
  <Slides>41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41</vt:i4>
      </vt:variant>
    </vt:vector>
  </HeadingPairs>
  <TitlesOfParts>
    <vt:vector size="46" baseType="lpstr">
      <vt:lpstr>Aptos</vt:lpstr>
      <vt:lpstr>Arial</vt:lpstr>
      <vt:lpstr>Bembo</vt:lpstr>
      <vt:lpstr>Wingdings</vt:lpstr>
      <vt:lpstr>AdornVTI</vt:lpstr>
      <vt:lpstr>Kongruens</vt:lpstr>
      <vt:lpstr>Definition</vt:lpstr>
      <vt:lpstr>Kongruens</vt:lpstr>
      <vt:lpstr>Hvordan finder man frem til subjekt(X) og verballed (O)i en sætning? </vt:lpstr>
      <vt:lpstr>Subjekt og verballed</vt:lpstr>
      <vt:lpstr>Kongruens</vt:lpstr>
      <vt:lpstr>Hvad tilføjer vi på verbet i 3. person singularis i præsens?</vt:lpstr>
      <vt:lpstr>Regel 1</vt:lpstr>
      <vt:lpstr>Tilføjer man altid –s på verbet i 3. person singularis præsens?</vt:lpstr>
      <vt:lpstr>Nej, der er undtagelser.</vt:lpstr>
      <vt:lpstr>Hvislelydsreglen</vt:lpstr>
      <vt:lpstr>O-reglen</vt:lpstr>
      <vt:lpstr>Y-reglen</vt:lpstr>
      <vt:lpstr>Video med de tre skriveregler</vt:lpstr>
      <vt:lpstr>Oversæt følgende sætninger og vær opmærksom på o-reglen, hvislelydsreglen og y reglen.</vt:lpstr>
      <vt:lpstr>Verbet to have</vt:lpstr>
      <vt:lpstr>Bøjning af to have</vt:lpstr>
      <vt:lpstr>Bøjningen af to be</vt:lpstr>
      <vt:lpstr>Bøjningen af to be</vt:lpstr>
      <vt:lpstr>Øvelser kongruens</vt:lpstr>
      <vt:lpstr>Grammatiske tider og kongruens</vt:lpstr>
      <vt:lpstr>Opgave </vt:lpstr>
      <vt:lpstr>Ekstra øvelser</vt:lpstr>
      <vt:lpstr>Regel 2</vt:lpstr>
      <vt:lpstr>Regel 3</vt:lpstr>
      <vt:lpstr>Regel 4</vt:lpstr>
      <vt:lpstr>Regel 5</vt:lpstr>
      <vt:lpstr>Øvelser hvor there er det foreløbige subjekt</vt:lpstr>
      <vt:lpstr>Regel 6</vt:lpstr>
      <vt:lpstr>Regel 7 Kollektiver</vt:lpstr>
      <vt:lpstr>Eksempler på kollektiver</vt:lpstr>
      <vt:lpstr>Flere Øvelser</vt:lpstr>
      <vt:lpstr>Quiz questions 1 </vt:lpstr>
      <vt:lpstr>2</vt:lpstr>
      <vt:lpstr>3. </vt:lpstr>
      <vt:lpstr>4. </vt:lpstr>
      <vt:lpstr>5. </vt:lpstr>
      <vt:lpstr>6. </vt:lpstr>
      <vt:lpstr>7.</vt:lpstr>
      <vt:lpstr>8.  </vt:lpstr>
      <vt:lpstr>Kahoot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Seis Flyvholm (MASF - Underviser - U/NORD)</dc:creator>
  <cp:lastModifiedBy>Maria Seis Flyvholm (MASF - Underviser - U/NORD)</cp:lastModifiedBy>
  <cp:revision>14</cp:revision>
  <dcterms:created xsi:type="dcterms:W3CDTF">2024-08-14T12:12:19Z</dcterms:created>
  <dcterms:modified xsi:type="dcterms:W3CDTF">2025-08-26T10:41:14Z</dcterms:modified>
</cp:coreProperties>
</file>