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1" r:id="rId6"/>
    <p:sldId id="260" r:id="rId7"/>
    <p:sldId id="267" r:id="rId8"/>
    <p:sldId id="264" r:id="rId9"/>
    <p:sldId id="266" r:id="rId10"/>
    <p:sldId id="263" r:id="rId11"/>
    <p:sldId id="268" r:id="rId12"/>
    <p:sldId id="269" r:id="rId13"/>
    <p:sldId id="270" r:id="rId14"/>
    <p:sldId id="272"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p:scale>
          <a:sx n="69" d="100"/>
          <a:sy n="69" d="100"/>
        </p:scale>
        <p:origin x="-8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A2FCE-953A-4563-881C-3F8C070365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65B9D53-1D27-4544-8C11-D37EB80020B2}">
      <dgm:prSet/>
      <dgm:spPr/>
      <dgm:t>
        <a:bodyPr/>
        <a:lstStyle/>
        <a:p>
          <a:r>
            <a:rPr lang="da-DK" b="1"/>
            <a:t>Engelsk er et færdighedsfag</a:t>
          </a:r>
          <a:r>
            <a:rPr lang="da-DK"/>
            <a:t>: det betyder, at du tilegner dig nogle færdigheder, nemlig grundlæggende at kunne tale og skrive engelsk og indgå i dialog med andre.</a:t>
          </a:r>
          <a:endParaRPr lang="en-US"/>
        </a:p>
      </dgm:t>
    </dgm:pt>
    <dgm:pt modelId="{B6757BA3-AC3C-4E79-A484-3B7BFB3DF4E6}" type="parTrans" cxnId="{D2D5E679-AB18-49B3-8078-5C75795E67C6}">
      <dgm:prSet/>
      <dgm:spPr/>
      <dgm:t>
        <a:bodyPr/>
        <a:lstStyle/>
        <a:p>
          <a:endParaRPr lang="en-US"/>
        </a:p>
      </dgm:t>
    </dgm:pt>
    <dgm:pt modelId="{6B8A57CF-B73A-481D-B8E2-F20F8230C769}" type="sibTrans" cxnId="{D2D5E679-AB18-49B3-8078-5C75795E67C6}">
      <dgm:prSet/>
      <dgm:spPr/>
      <dgm:t>
        <a:bodyPr/>
        <a:lstStyle/>
        <a:p>
          <a:endParaRPr lang="en-US"/>
        </a:p>
      </dgm:t>
    </dgm:pt>
    <dgm:pt modelId="{74CC176C-C5A5-40C8-9281-F941255278BA}">
      <dgm:prSet/>
      <dgm:spPr/>
      <dgm:t>
        <a:bodyPr/>
        <a:lstStyle/>
        <a:p>
          <a:r>
            <a:rPr lang="da-DK" b="1"/>
            <a:t>Engelsk er et videns- og kundskabsfag</a:t>
          </a:r>
          <a:r>
            <a:rPr lang="da-DK"/>
            <a:t>: det betyder, at du får en viden om sproglige, historiske, kulturelle og samfundsmæssige forhold i engelsktalende områder.</a:t>
          </a:r>
          <a:endParaRPr lang="en-US"/>
        </a:p>
      </dgm:t>
    </dgm:pt>
    <dgm:pt modelId="{8BF88A04-3AF5-41C7-8687-E7E761C2A520}" type="parTrans" cxnId="{2904B6C3-659B-4C2C-B9D3-44A15D088781}">
      <dgm:prSet/>
      <dgm:spPr/>
      <dgm:t>
        <a:bodyPr/>
        <a:lstStyle/>
        <a:p>
          <a:endParaRPr lang="en-US"/>
        </a:p>
      </dgm:t>
    </dgm:pt>
    <dgm:pt modelId="{4186F15A-1275-481D-8BDF-CE6EB64A47E4}" type="sibTrans" cxnId="{2904B6C3-659B-4C2C-B9D3-44A15D088781}">
      <dgm:prSet/>
      <dgm:spPr/>
      <dgm:t>
        <a:bodyPr/>
        <a:lstStyle/>
        <a:p>
          <a:endParaRPr lang="en-US"/>
        </a:p>
      </dgm:t>
    </dgm:pt>
    <dgm:pt modelId="{ACC8B42F-4669-4050-BB45-9E37B0D1314D}">
      <dgm:prSet/>
      <dgm:spPr/>
      <dgm:t>
        <a:bodyPr/>
        <a:lstStyle/>
        <a:p>
          <a:r>
            <a:rPr lang="da-DK" b="1"/>
            <a:t>Engelsk er et kulturfag</a:t>
          </a:r>
          <a:r>
            <a:rPr lang="da-DK"/>
            <a:t>: det betyder, at du lærer at forstå og sætte dig ind i forskellige kulturer og samfundsmæssige forhold, fx britisk og amerikansk kultur.</a:t>
          </a:r>
          <a:endParaRPr lang="en-US"/>
        </a:p>
      </dgm:t>
    </dgm:pt>
    <dgm:pt modelId="{46101D72-AA6F-4F28-9B3B-A73F689FE2F8}" type="parTrans" cxnId="{9A399A03-4CD5-41DE-AFFA-5C356A470353}">
      <dgm:prSet/>
      <dgm:spPr/>
      <dgm:t>
        <a:bodyPr/>
        <a:lstStyle/>
        <a:p>
          <a:endParaRPr lang="en-US"/>
        </a:p>
      </dgm:t>
    </dgm:pt>
    <dgm:pt modelId="{97E8FE4D-422E-4E8C-BD77-D0CC5D07B15D}" type="sibTrans" cxnId="{9A399A03-4CD5-41DE-AFFA-5C356A470353}">
      <dgm:prSet/>
      <dgm:spPr/>
      <dgm:t>
        <a:bodyPr/>
        <a:lstStyle/>
        <a:p>
          <a:endParaRPr lang="en-US"/>
        </a:p>
      </dgm:t>
    </dgm:pt>
    <dgm:pt modelId="{910324CC-55C0-4F87-A1D0-0C9A8B9C7358}" type="pres">
      <dgm:prSet presAssocID="{3DCA2FCE-953A-4563-881C-3F8C070365EA}" presName="linear" presStyleCnt="0">
        <dgm:presLayoutVars>
          <dgm:animLvl val="lvl"/>
          <dgm:resizeHandles val="exact"/>
        </dgm:presLayoutVars>
      </dgm:prSet>
      <dgm:spPr/>
    </dgm:pt>
    <dgm:pt modelId="{B0AB93E5-761D-42F2-9D6B-BCD49A2BED22}" type="pres">
      <dgm:prSet presAssocID="{D65B9D53-1D27-4544-8C11-D37EB80020B2}" presName="parentText" presStyleLbl="node1" presStyleIdx="0" presStyleCnt="3">
        <dgm:presLayoutVars>
          <dgm:chMax val="0"/>
          <dgm:bulletEnabled val="1"/>
        </dgm:presLayoutVars>
      </dgm:prSet>
      <dgm:spPr/>
    </dgm:pt>
    <dgm:pt modelId="{DA458B33-7107-465C-8294-1574BC7E0AF5}" type="pres">
      <dgm:prSet presAssocID="{6B8A57CF-B73A-481D-B8E2-F20F8230C769}" presName="spacer" presStyleCnt="0"/>
      <dgm:spPr/>
    </dgm:pt>
    <dgm:pt modelId="{71E41FE5-7F23-4C5E-B353-1C45BCA4C88D}" type="pres">
      <dgm:prSet presAssocID="{74CC176C-C5A5-40C8-9281-F941255278BA}" presName="parentText" presStyleLbl="node1" presStyleIdx="1" presStyleCnt="3">
        <dgm:presLayoutVars>
          <dgm:chMax val="0"/>
          <dgm:bulletEnabled val="1"/>
        </dgm:presLayoutVars>
      </dgm:prSet>
      <dgm:spPr/>
    </dgm:pt>
    <dgm:pt modelId="{54634ACB-D538-4DAA-8831-90085E5B3200}" type="pres">
      <dgm:prSet presAssocID="{4186F15A-1275-481D-8BDF-CE6EB64A47E4}" presName="spacer" presStyleCnt="0"/>
      <dgm:spPr/>
    </dgm:pt>
    <dgm:pt modelId="{5D28E8C4-8255-4EB7-A2AF-D6F1CDC6AAE8}" type="pres">
      <dgm:prSet presAssocID="{ACC8B42F-4669-4050-BB45-9E37B0D1314D}" presName="parentText" presStyleLbl="node1" presStyleIdx="2" presStyleCnt="3">
        <dgm:presLayoutVars>
          <dgm:chMax val="0"/>
          <dgm:bulletEnabled val="1"/>
        </dgm:presLayoutVars>
      </dgm:prSet>
      <dgm:spPr/>
    </dgm:pt>
  </dgm:ptLst>
  <dgm:cxnLst>
    <dgm:cxn modelId="{9A399A03-4CD5-41DE-AFFA-5C356A470353}" srcId="{3DCA2FCE-953A-4563-881C-3F8C070365EA}" destId="{ACC8B42F-4669-4050-BB45-9E37B0D1314D}" srcOrd="2" destOrd="0" parTransId="{46101D72-AA6F-4F28-9B3B-A73F689FE2F8}" sibTransId="{97E8FE4D-422E-4E8C-BD77-D0CC5D07B15D}"/>
    <dgm:cxn modelId="{D2D5E679-AB18-49B3-8078-5C75795E67C6}" srcId="{3DCA2FCE-953A-4563-881C-3F8C070365EA}" destId="{D65B9D53-1D27-4544-8C11-D37EB80020B2}" srcOrd="0" destOrd="0" parTransId="{B6757BA3-AC3C-4E79-A484-3B7BFB3DF4E6}" sibTransId="{6B8A57CF-B73A-481D-B8E2-F20F8230C769}"/>
    <dgm:cxn modelId="{5AA94090-90CD-44AB-A868-4E68809CC8DB}" type="presOf" srcId="{ACC8B42F-4669-4050-BB45-9E37B0D1314D}" destId="{5D28E8C4-8255-4EB7-A2AF-D6F1CDC6AAE8}" srcOrd="0" destOrd="0" presId="urn:microsoft.com/office/officeart/2005/8/layout/vList2"/>
    <dgm:cxn modelId="{9AC217BC-CCC7-403B-85F7-574C5AD3B2B8}" type="presOf" srcId="{74CC176C-C5A5-40C8-9281-F941255278BA}" destId="{71E41FE5-7F23-4C5E-B353-1C45BCA4C88D}" srcOrd="0" destOrd="0" presId="urn:microsoft.com/office/officeart/2005/8/layout/vList2"/>
    <dgm:cxn modelId="{2904B6C3-659B-4C2C-B9D3-44A15D088781}" srcId="{3DCA2FCE-953A-4563-881C-3F8C070365EA}" destId="{74CC176C-C5A5-40C8-9281-F941255278BA}" srcOrd="1" destOrd="0" parTransId="{8BF88A04-3AF5-41C7-8687-E7E761C2A520}" sibTransId="{4186F15A-1275-481D-8BDF-CE6EB64A47E4}"/>
    <dgm:cxn modelId="{13776FE4-5C25-424C-AAD8-474217C44DEB}" type="presOf" srcId="{D65B9D53-1D27-4544-8C11-D37EB80020B2}" destId="{B0AB93E5-761D-42F2-9D6B-BCD49A2BED22}" srcOrd="0" destOrd="0" presId="urn:microsoft.com/office/officeart/2005/8/layout/vList2"/>
    <dgm:cxn modelId="{6BC9B5EA-63F1-486B-9CB6-CCA663772DDC}" type="presOf" srcId="{3DCA2FCE-953A-4563-881C-3F8C070365EA}" destId="{910324CC-55C0-4F87-A1D0-0C9A8B9C7358}" srcOrd="0" destOrd="0" presId="urn:microsoft.com/office/officeart/2005/8/layout/vList2"/>
    <dgm:cxn modelId="{27414407-9EF2-4285-857F-AC27971CCD48}" type="presParOf" srcId="{910324CC-55C0-4F87-A1D0-0C9A8B9C7358}" destId="{B0AB93E5-761D-42F2-9D6B-BCD49A2BED22}" srcOrd="0" destOrd="0" presId="urn:microsoft.com/office/officeart/2005/8/layout/vList2"/>
    <dgm:cxn modelId="{C1E1D956-C905-4965-9FA8-BDDC64065CDA}" type="presParOf" srcId="{910324CC-55C0-4F87-A1D0-0C9A8B9C7358}" destId="{DA458B33-7107-465C-8294-1574BC7E0AF5}" srcOrd="1" destOrd="0" presId="urn:microsoft.com/office/officeart/2005/8/layout/vList2"/>
    <dgm:cxn modelId="{1037D314-03B2-4E81-8B79-C12A55BE983C}" type="presParOf" srcId="{910324CC-55C0-4F87-A1D0-0C9A8B9C7358}" destId="{71E41FE5-7F23-4C5E-B353-1C45BCA4C88D}" srcOrd="2" destOrd="0" presId="urn:microsoft.com/office/officeart/2005/8/layout/vList2"/>
    <dgm:cxn modelId="{DA6EEE1B-3704-4896-B316-4AC7CE478E14}" type="presParOf" srcId="{910324CC-55C0-4F87-A1D0-0C9A8B9C7358}" destId="{54634ACB-D538-4DAA-8831-90085E5B3200}" srcOrd="3" destOrd="0" presId="urn:microsoft.com/office/officeart/2005/8/layout/vList2"/>
    <dgm:cxn modelId="{92AFAFCB-20D8-43F9-9A26-8620499C3199}" type="presParOf" srcId="{910324CC-55C0-4F87-A1D0-0C9A8B9C7358}" destId="{5D28E8C4-8255-4EB7-A2AF-D6F1CDC6AA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93E5-761D-42F2-9D6B-BCD49A2BED22}">
      <dsp:nvSpPr>
        <dsp:cNvPr id="0" name=""/>
        <dsp:cNvSpPr/>
      </dsp:nvSpPr>
      <dsp:spPr>
        <a:xfrm>
          <a:off x="0" y="151598"/>
          <a:ext cx="4780416" cy="13560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b="1" kern="1200"/>
            <a:t>Engelsk er et færdighedsfag</a:t>
          </a:r>
          <a:r>
            <a:rPr lang="da-DK" sz="1900" kern="1200"/>
            <a:t>: det betyder, at du tilegner dig nogle færdigheder, nemlig grundlæggende at kunne tale og skrive engelsk og indgå i dialog med andre.</a:t>
          </a:r>
          <a:endParaRPr lang="en-US" sz="1900" kern="1200"/>
        </a:p>
      </dsp:txBody>
      <dsp:txXfrm>
        <a:off x="66196" y="217794"/>
        <a:ext cx="4648024" cy="1223637"/>
      </dsp:txXfrm>
    </dsp:sp>
    <dsp:sp modelId="{71E41FE5-7F23-4C5E-B353-1C45BCA4C88D}">
      <dsp:nvSpPr>
        <dsp:cNvPr id="0" name=""/>
        <dsp:cNvSpPr/>
      </dsp:nvSpPr>
      <dsp:spPr>
        <a:xfrm>
          <a:off x="0" y="1562348"/>
          <a:ext cx="4780416" cy="135602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b="1" kern="1200"/>
            <a:t>Engelsk er et videns- og kundskabsfag</a:t>
          </a:r>
          <a:r>
            <a:rPr lang="da-DK" sz="1900" kern="1200"/>
            <a:t>: det betyder, at du får en viden om sproglige, historiske, kulturelle og samfundsmæssige forhold i engelsktalende områder.</a:t>
          </a:r>
          <a:endParaRPr lang="en-US" sz="1900" kern="1200"/>
        </a:p>
      </dsp:txBody>
      <dsp:txXfrm>
        <a:off x="66196" y="1628544"/>
        <a:ext cx="4648024" cy="1223637"/>
      </dsp:txXfrm>
    </dsp:sp>
    <dsp:sp modelId="{5D28E8C4-8255-4EB7-A2AF-D6F1CDC6AAE8}">
      <dsp:nvSpPr>
        <dsp:cNvPr id="0" name=""/>
        <dsp:cNvSpPr/>
      </dsp:nvSpPr>
      <dsp:spPr>
        <a:xfrm>
          <a:off x="0" y="2973097"/>
          <a:ext cx="4780416" cy="135602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b="1" kern="1200"/>
            <a:t>Engelsk er et kulturfag</a:t>
          </a:r>
          <a:r>
            <a:rPr lang="da-DK" sz="1900" kern="1200"/>
            <a:t>: det betyder, at du lærer at forstå og sætte dig ind i forskellige kulturer og samfundsmæssige forhold, fx britisk og amerikansk kultur.</a:t>
          </a:r>
          <a:endParaRPr lang="en-US" sz="1900" kern="1200"/>
        </a:p>
      </dsp:txBody>
      <dsp:txXfrm>
        <a:off x="66196" y="3039293"/>
        <a:ext cx="4648024" cy="12236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0DBFB-D4CB-AAAC-71EF-FF7B9983064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AE2042D-F48C-FC60-B549-447BEA288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910B606-37CA-F952-7C98-679F426B85B4}"/>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5" name="Pladsholder til sidefod 4">
            <a:extLst>
              <a:ext uri="{FF2B5EF4-FFF2-40B4-BE49-F238E27FC236}">
                <a16:creationId xmlns:a16="http://schemas.microsoft.com/office/drawing/2014/main" id="{76BAE3B6-6BCC-94E7-61AA-48B14924F29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035C5AF-B98F-A2EB-0653-A1E395ABDE63}"/>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172280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BB86A-57B1-6E95-1728-5D8360C0038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20E2A0-BCDB-F098-09BF-9C719A95D2A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566F71-9327-3F70-418F-49B6833BF8CC}"/>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5" name="Pladsholder til sidefod 4">
            <a:extLst>
              <a:ext uri="{FF2B5EF4-FFF2-40B4-BE49-F238E27FC236}">
                <a16:creationId xmlns:a16="http://schemas.microsoft.com/office/drawing/2014/main" id="{842C2DFE-3081-5C8D-338E-E5484CDF9C5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5C6BD64-C00E-C7C2-9F72-A89F360C09B2}"/>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71510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53EA2EF-B2C3-541A-74CF-FC834351856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C0C7B6F-FB23-B285-9091-ACA2BF1137C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E86ACFB-758A-6D93-8EB0-256F4607AA41}"/>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5" name="Pladsholder til sidefod 4">
            <a:extLst>
              <a:ext uri="{FF2B5EF4-FFF2-40B4-BE49-F238E27FC236}">
                <a16:creationId xmlns:a16="http://schemas.microsoft.com/office/drawing/2014/main" id="{767C036C-E80C-8F28-DA37-7BF3C806CA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EBFA33-1D64-5380-3273-DA95DDBD8303}"/>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175009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3EE3B-5E46-8E95-30FF-DFC7CBA6B70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5F188B2-2BAD-96EA-42C9-9A066EA6A4A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75ABF3B-A38B-D522-AF94-170351C65A8A}"/>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5" name="Pladsholder til sidefod 4">
            <a:extLst>
              <a:ext uri="{FF2B5EF4-FFF2-40B4-BE49-F238E27FC236}">
                <a16:creationId xmlns:a16="http://schemas.microsoft.com/office/drawing/2014/main" id="{D1191949-1E66-1631-129C-1FEA65BD3A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DC090E-EF8C-09B1-82F8-0AB6DBCAA1AF}"/>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357838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94574-5286-F1E5-607C-A97FFD1F480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81EE8D6-1D16-C10E-8392-3A400A86EF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B83DBB9-072F-D3C5-C9A8-8124D6512FC9}"/>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5" name="Pladsholder til sidefod 4">
            <a:extLst>
              <a:ext uri="{FF2B5EF4-FFF2-40B4-BE49-F238E27FC236}">
                <a16:creationId xmlns:a16="http://schemas.microsoft.com/office/drawing/2014/main" id="{F8EDF836-2170-6997-E5BF-2EBD037AFB2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305D0B6-111F-96F5-0E27-1D7ACF71E26A}"/>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10450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1350F-0058-5370-9E39-AEC9ECEBE74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646FA9-571B-ECDF-B42C-4D59BD982BD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474E64A-7E21-CECB-2E2E-6DD49BB25A9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4A97B1D-DA2D-F7BC-59DA-7D8E69829037}"/>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6" name="Pladsholder til sidefod 5">
            <a:extLst>
              <a:ext uri="{FF2B5EF4-FFF2-40B4-BE49-F238E27FC236}">
                <a16:creationId xmlns:a16="http://schemas.microsoft.com/office/drawing/2014/main" id="{4217AAE2-0C02-4D41-5E47-1E94084F436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1EE87B0-1AF0-A192-3D80-060FBDCA82F0}"/>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212839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5966F-49AD-82C5-34CE-2C8749ABFBB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E094934-C98B-67CA-6078-93D6599261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8F0BB5C-9CCB-E7AC-8F7D-255973C0724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C90D841-0433-E897-C5BA-D5DBE06C4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CA1F6F9-40AF-A1F0-93BB-D4D53C9B417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688FCDF-B176-C5E2-D1F9-19166487D8A4}"/>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8" name="Pladsholder til sidefod 7">
            <a:extLst>
              <a:ext uri="{FF2B5EF4-FFF2-40B4-BE49-F238E27FC236}">
                <a16:creationId xmlns:a16="http://schemas.microsoft.com/office/drawing/2014/main" id="{12EF6A53-6975-C154-DA32-46D79195D4D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0483726-37A9-29D7-BF66-DAB30D73CCB5}"/>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110814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28765-851D-482E-0A93-E658684FFC2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E1827E3-085F-BCBD-4B75-776035A3FB74}"/>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4" name="Pladsholder til sidefod 3">
            <a:extLst>
              <a:ext uri="{FF2B5EF4-FFF2-40B4-BE49-F238E27FC236}">
                <a16:creationId xmlns:a16="http://schemas.microsoft.com/office/drawing/2014/main" id="{B7CE41E1-64AE-4FB0-4159-6F1BE91D483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269D2F-3206-7412-4DBF-F1BF2AA65837}"/>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359287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F3696EF-DFE4-7E22-5D24-423AE1C464C5}"/>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3" name="Pladsholder til sidefod 2">
            <a:extLst>
              <a:ext uri="{FF2B5EF4-FFF2-40B4-BE49-F238E27FC236}">
                <a16:creationId xmlns:a16="http://schemas.microsoft.com/office/drawing/2014/main" id="{8EA64922-D7EB-6A33-9932-557D9C773EA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8A53EB4-7ABC-0726-FBF8-ABB729C19D97}"/>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289115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CA075-C6FE-B37B-6625-6B68898A472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AE7BC7C-2D5F-D5C9-587F-FC98E8973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9571C3B-F0D7-AE10-6BD6-96373EF19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650DA60-2566-F54B-4EDA-8628466BD7BE}"/>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6" name="Pladsholder til sidefod 5">
            <a:extLst>
              <a:ext uri="{FF2B5EF4-FFF2-40B4-BE49-F238E27FC236}">
                <a16:creationId xmlns:a16="http://schemas.microsoft.com/office/drawing/2014/main" id="{7A43C6A4-DE4B-450D-F9D1-358093E2899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C195146-31A5-3AF6-BB7D-D0D101B56296}"/>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42448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A6072-7655-189D-C3EB-9EFDFFE11B9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1BBFBC9-FA04-F1F8-5672-FC1A6374E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9BEFA24-BAA7-F496-0644-0FB7CFBCF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37D191F-592E-7103-FC62-08A2C39CD1C9}"/>
              </a:ext>
            </a:extLst>
          </p:cNvPr>
          <p:cNvSpPr>
            <a:spLocks noGrp="1"/>
          </p:cNvSpPr>
          <p:nvPr>
            <p:ph type="dt" sz="half" idx="10"/>
          </p:nvPr>
        </p:nvSpPr>
        <p:spPr/>
        <p:txBody>
          <a:bodyPr/>
          <a:lstStyle/>
          <a:p>
            <a:fld id="{9F0ECB8A-7D8B-43A9-A5EE-E1218C098ED5}" type="datetimeFigureOut">
              <a:rPr lang="da-DK" smtClean="0"/>
              <a:t>12-11-2025</a:t>
            </a:fld>
            <a:endParaRPr lang="da-DK"/>
          </a:p>
        </p:txBody>
      </p:sp>
      <p:sp>
        <p:nvSpPr>
          <p:cNvPr id="6" name="Pladsholder til sidefod 5">
            <a:extLst>
              <a:ext uri="{FF2B5EF4-FFF2-40B4-BE49-F238E27FC236}">
                <a16:creationId xmlns:a16="http://schemas.microsoft.com/office/drawing/2014/main" id="{E4EEE0E5-40A3-C169-42F2-81DF64B47C9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718684-83C4-BA7D-5508-7B5CFC6D81E4}"/>
              </a:ext>
            </a:extLst>
          </p:cNvPr>
          <p:cNvSpPr>
            <a:spLocks noGrp="1"/>
          </p:cNvSpPr>
          <p:nvPr>
            <p:ph type="sldNum" sz="quarter" idx="12"/>
          </p:nvPr>
        </p:nvSpPr>
        <p:spPr/>
        <p:txBody>
          <a:bodyPr/>
          <a:lstStyle/>
          <a:p>
            <a:fld id="{5F7B8ED3-34FE-4492-892D-38F3CAD44FBE}" type="slidenum">
              <a:rPr lang="da-DK" smtClean="0"/>
              <a:t>‹nr.›</a:t>
            </a:fld>
            <a:endParaRPr lang="da-DK"/>
          </a:p>
        </p:txBody>
      </p:sp>
    </p:spTree>
    <p:extLst>
      <p:ext uri="{BB962C8B-B14F-4D97-AF65-F5344CB8AC3E}">
        <p14:creationId xmlns:p14="http://schemas.microsoft.com/office/powerpoint/2010/main" val="262037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DC115FF-CDB2-1C1B-02CB-49356A5E2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7854ABD-02ED-DC9B-8D24-EAC6CB6B7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CE2D78C-1DA0-4DE6-D858-40F9B212D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0ECB8A-7D8B-43A9-A5EE-E1218C098ED5}" type="datetimeFigureOut">
              <a:rPr lang="da-DK" smtClean="0"/>
              <a:t>12-11-2025</a:t>
            </a:fld>
            <a:endParaRPr lang="da-DK"/>
          </a:p>
        </p:txBody>
      </p:sp>
      <p:sp>
        <p:nvSpPr>
          <p:cNvPr id="5" name="Pladsholder til sidefod 4">
            <a:extLst>
              <a:ext uri="{FF2B5EF4-FFF2-40B4-BE49-F238E27FC236}">
                <a16:creationId xmlns:a16="http://schemas.microsoft.com/office/drawing/2014/main" id="{C60884A3-2E1D-E029-A9BD-7C43CAA5F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9675CD0-B3D4-7C00-E1B1-B2ABFDE7A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7B8ED3-34FE-4492-892D-38F3CAD44FBE}" type="slidenum">
              <a:rPr lang="da-DK" smtClean="0"/>
              <a:t>‹nr.›</a:t>
            </a:fld>
            <a:endParaRPr lang="da-DK"/>
          </a:p>
        </p:txBody>
      </p:sp>
    </p:spTree>
    <p:extLst>
      <p:ext uri="{BB962C8B-B14F-4D97-AF65-F5344CB8AC3E}">
        <p14:creationId xmlns:p14="http://schemas.microsoft.com/office/powerpoint/2010/main" val="3326624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hxguiden.systime.dk/?id=176#c1122"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opgaveguidentilhhx.systime.dk/?id=13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hxguiden.systime.dk/?id=174#c44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hxguiden.systime.dk/?id=174#c44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hxguiden.systime.dk/?id=174#c45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hxguiden.systime.dk/?id=193#c5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BCE174-D58C-46A0-B2B9-D25C9253E8A6}"/>
              </a:ext>
            </a:extLst>
          </p:cNvPr>
          <p:cNvSpPr>
            <a:spLocks noGrp="1"/>
          </p:cNvSpPr>
          <p:nvPr>
            <p:ph type="ctrTitle"/>
          </p:nvPr>
        </p:nvSpPr>
        <p:spPr>
          <a:xfrm>
            <a:off x="1285241" y="1008993"/>
            <a:ext cx="9231410" cy="3542045"/>
          </a:xfrm>
        </p:spPr>
        <p:txBody>
          <a:bodyPr anchor="b">
            <a:normAutofit/>
          </a:bodyPr>
          <a:lstStyle/>
          <a:p>
            <a:pPr algn="l"/>
            <a:r>
              <a:rPr lang="da-DK" sz="11500"/>
              <a:t>Metode i engelskfaget</a:t>
            </a:r>
          </a:p>
        </p:txBody>
      </p:sp>
      <p:sp>
        <p:nvSpPr>
          <p:cNvPr id="3" name="Undertitel 2">
            <a:extLst>
              <a:ext uri="{FF2B5EF4-FFF2-40B4-BE49-F238E27FC236}">
                <a16:creationId xmlns:a16="http://schemas.microsoft.com/office/drawing/2014/main" id="{11CD3992-FE52-FF0A-BABD-42CCBA1E23B9}"/>
              </a:ext>
            </a:extLst>
          </p:cNvPr>
          <p:cNvSpPr>
            <a:spLocks noGrp="1"/>
          </p:cNvSpPr>
          <p:nvPr>
            <p:ph type="subTitle" idx="1"/>
          </p:nvPr>
        </p:nvSpPr>
        <p:spPr>
          <a:xfrm>
            <a:off x="1285241" y="4582814"/>
            <a:ext cx="7132335" cy="1312657"/>
          </a:xfrm>
        </p:spPr>
        <p:txBody>
          <a:bodyPr anchor="t">
            <a:normAutofit/>
          </a:bodyPr>
          <a:lstStyle/>
          <a:p>
            <a:pPr algn="l"/>
            <a:endParaRPr lang="da-DK"/>
          </a:p>
        </p:txBody>
      </p:sp>
    </p:spTree>
    <p:extLst>
      <p:ext uri="{BB962C8B-B14F-4D97-AF65-F5344CB8AC3E}">
        <p14:creationId xmlns:p14="http://schemas.microsoft.com/office/powerpoint/2010/main" val="42436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4CFBA7-666C-5D64-A54C-28F66DA96B43}"/>
              </a:ext>
            </a:extLst>
          </p:cNvPr>
          <p:cNvSpPr>
            <a:spLocks noGrp="1"/>
          </p:cNvSpPr>
          <p:nvPr>
            <p:ph type="title"/>
          </p:nvPr>
        </p:nvSpPr>
        <p:spPr>
          <a:xfrm>
            <a:off x="761800" y="762001"/>
            <a:ext cx="5334197" cy="1708242"/>
          </a:xfrm>
        </p:spPr>
        <p:txBody>
          <a:bodyPr anchor="ctr">
            <a:normAutofit/>
          </a:bodyPr>
          <a:lstStyle/>
          <a:p>
            <a:r>
              <a:rPr lang="da-DK" sz="4000"/>
              <a:t>Skønlitteratur</a:t>
            </a:r>
          </a:p>
        </p:txBody>
      </p:sp>
      <p:sp>
        <p:nvSpPr>
          <p:cNvPr id="3" name="Pladsholder til indhold 2">
            <a:extLst>
              <a:ext uri="{FF2B5EF4-FFF2-40B4-BE49-F238E27FC236}">
                <a16:creationId xmlns:a16="http://schemas.microsoft.com/office/drawing/2014/main" id="{417FB3F4-9B00-FB28-B85E-5D5709D5C8C7}"/>
              </a:ext>
            </a:extLst>
          </p:cNvPr>
          <p:cNvSpPr>
            <a:spLocks noGrp="1"/>
          </p:cNvSpPr>
          <p:nvPr>
            <p:ph idx="1"/>
          </p:nvPr>
        </p:nvSpPr>
        <p:spPr>
          <a:xfrm>
            <a:off x="761800" y="2470244"/>
            <a:ext cx="5334197" cy="3769835"/>
          </a:xfrm>
        </p:spPr>
        <p:txBody>
          <a:bodyPr anchor="ctr">
            <a:normAutofit/>
          </a:bodyPr>
          <a:lstStyle/>
          <a:p>
            <a:pPr marL="0" indent="0">
              <a:buNone/>
            </a:pPr>
            <a:r>
              <a:rPr lang="da-DK" sz="1400"/>
              <a:t>Nykritikken ser fiktionsproduktet, fx novellen, som en enhed i sig selv. Det gælder om at gå ind i fiktionsproduktet og analysere det på dets egne præmisser, og der er derfor fokus på det litterære værk som autonomt. En nykritisk tekstanalyse vil derfor typisk inddrage følgende områder:</a:t>
            </a:r>
          </a:p>
          <a:p>
            <a:pPr>
              <a:buFont typeface="Arial" panose="020B0604020202020204" pitchFamily="34" charset="0"/>
              <a:buChar char="•"/>
            </a:pPr>
            <a:r>
              <a:rPr lang="da-DK" sz="1400"/>
              <a:t>Stilistiske træk, fx sprog og stilleje</a:t>
            </a:r>
          </a:p>
          <a:p>
            <a:pPr>
              <a:buFont typeface="Arial" panose="020B0604020202020204" pitchFamily="34" charset="0"/>
              <a:buChar char="•"/>
            </a:pPr>
            <a:r>
              <a:rPr lang="da-DK" sz="1400"/>
              <a:t>Opbygning, fx medias res og flashback</a:t>
            </a:r>
          </a:p>
          <a:p>
            <a:pPr>
              <a:buFont typeface="Arial" panose="020B0604020202020204" pitchFamily="34" charset="0"/>
              <a:buChar char="•"/>
            </a:pPr>
            <a:r>
              <a:rPr lang="da-DK" sz="1400"/>
              <a:t>Fortæller og fortællersynsvinkel, fx 1. person/3. person</a:t>
            </a:r>
          </a:p>
          <a:p>
            <a:pPr>
              <a:buFont typeface="Arial" panose="020B0604020202020204" pitchFamily="34" charset="0"/>
              <a:buChar char="•"/>
            </a:pPr>
            <a:r>
              <a:rPr lang="da-DK" sz="1400"/>
              <a:t>Miljø, fx tid og sted</a:t>
            </a:r>
          </a:p>
          <a:p>
            <a:pPr>
              <a:buFont typeface="Arial" panose="020B0604020202020204" pitchFamily="34" charset="0"/>
              <a:buChar char="•"/>
            </a:pPr>
            <a:r>
              <a:rPr lang="da-DK" sz="1400"/>
              <a:t>Motiv, tema</a:t>
            </a:r>
          </a:p>
          <a:p>
            <a:pPr>
              <a:buFont typeface="Arial" panose="020B0604020202020204" pitchFamily="34" charset="0"/>
              <a:buChar char="•"/>
            </a:pPr>
            <a:r>
              <a:rPr lang="da-DK" sz="1400"/>
              <a:t>Personkarakteristik</a:t>
            </a:r>
          </a:p>
          <a:p>
            <a:pPr>
              <a:buFont typeface="Arial" panose="020B0604020202020204" pitchFamily="34" charset="0"/>
              <a:buChar char="•"/>
            </a:pPr>
            <a:r>
              <a:rPr lang="da-DK" sz="1400"/>
              <a:t>Tekstens udsagn og budskab</a:t>
            </a:r>
            <a:br>
              <a:rPr lang="da-DK" sz="1400"/>
            </a:br>
            <a:r>
              <a:rPr lang="da-DK" sz="1400"/>
              <a:t> </a:t>
            </a:r>
          </a:p>
          <a:p>
            <a:endParaRPr lang="da-DK" sz="1400"/>
          </a:p>
        </p:txBody>
      </p:sp>
      <p:pic>
        <p:nvPicPr>
          <p:cNvPr id="16" name="Picture 15">
            <a:extLst>
              <a:ext uri="{FF2B5EF4-FFF2-40B4-BE49-F238E27FC236}">
                <a16:creationId xmlns:a16="http://schemas.microsoft.com/office/drawing/2014/main" id="{5D8BBE18-286A-93B3-8F78-B55DCF84DB6F}"/>
              </a:ext>
            </a:extLst>
          </p:cNvPr>
          <p:cNvPicPr>
            <a:picLocks noChangeAspect="1"/>
          </p:cNvPicPr>
          <p:nvPr/>
        </p:nvPicPr>
        <p:blipFill>
          <a:blip r:embed="rId2"/>
          <a:srcRect l="25882" r="3043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9731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EA70F69E-69B9-1576-2F5B-5125F5AD7798}"/>
              </a:ext>
            </a:extLst>
          </p:cNvPr>
          <p:cNvSpPr>
            <a:spLocks noGrp="1"/>
          </p:cNvSpPr>
          <p:nvPr>
            <p:ph type="title"/>
          </p:nvPr>
        </p:nvSpPr>
        <p:spPr>
          <a:xfrm>
            <a:off x="786385" y="841248"/>
            <a:ext cx="5129600" cy="5340097"/>
          </a:xfrm>
        </p:spPr>
        <p:txBody>
          <a:bodyPr anchor="ctr">
            <a:normAutofit/>
          </a:bodyPr>
          <a:lstStyle/>
          <a:p>
            <a:r>
              <a:rPr lang="da-DK" sz="4800">
                <a:solidFill>
                  <a:schemeClr val="bg1"/>
                </a:solidFill>
              </a:rPr>
              <a:t>Filmanalyse</a:t>
            </a:r>
          </a:p>
        </p:txBody>
      </p:sp>
      <p:sp>
        <p:nvSpPr>
          <p:cNvPr id="3" name="Pladsholder til indhold 2">
            <a:extLst>
              <a:ext uri="{FF2B5EF4-FFF2-40B4-BE49-F238E27FC236}">
                <a16:creationId xmlns:a16="http://schemas.microsoft.com/office/drawing/2014/main" id="{3E062921-615A-CB78-7DF0-1C7A3132E88C}"/>
              </a:ext>
            </a:extLst>
          </p:cNvPr>
          <p:cNvSpPr>
            <a:spLocks noGrp="1"/>
          </p:cNvSpPr>
          <p:nvPr>
            <p:ph idx="1"/>
          </p:nvPr>
        </p:nvSpPr>
        <p:spPr>
          <a:xfrm>
            <a:off x="6464410" y="841247"/>
            <a:ext cx="4484536" cy="5340097"/>
          </a:xfrm>
        </p:spPr>
        <p:txBody>
          <a:bodyPr anchor="ctr">
            <a:normAutofit/>
          </a:bodyPr>
          <a:lstStyle/>
          <a:p>
            <a:r>
              <a:rPr lang="da-DK" sz="1800" dirty="0">
                <a:solidFill>
                  <a:schemeClr val="tx2"/>
                </a:solidFill>
              </a:rPr>
              <a:t>Ved </a:t>
            </a:r>
            <a:r>
              <a:rPr lang="da-DK" sz="1800" i="1" dirty="0">
                <a:solidFill>
                  <a:schemeClr val="tx2"/>
                </a:solidFill>
              </a:rPr>
              <a:t>filmanalyse</a:t>
            </a:r>
            <a:r>
              <a:rPr lang="da-DK" sz="1800" dirty="0">
                <a:solidFill>
                  <a:schemeClr val="tx2"/>
                </a:solidFill>
              </a:rPr>
              <a:t> kan den nykritiske metode anvendes, hvor det er tid og sted, personkarakteristik, komposition, fortælleforhold, tema, personbeskrivelser samt filmiske virkemidler, der anvendes. Sidstnævnte angår billedbeskæring og -kompositioner, perspektiv, kamerabevægelser, belysning, farve, klipning, lyd, musik, ligesom litterære analysepunkter også kan anvendes.</a:t>
            </a:r>
          </a:p>
        </p:txBody>
      </p:sp>
    </p:spTree>
    <p:extLst>
      <p:ext uri="{BB962C8B-B14F-4D97-AF65-F5344CB8AC3E}">
        <p14:creationId xmlns:p14="http://schemas.microsoft.com/office/powerpoint/2010/main" val="235016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07C23273-E7A1-85F3-7CEB-C4BCEF4E537C}"/>
              </a:ext>
            </a:extLst>
          </p:cNvPr>
          <p:cNvSpPr>
            <a:spLocks noGrp="1"/>
          </p:cNvSpPr>
          <p:nvPr>
            <p:ph type="title"/>
          </p:nvPr>
        </p:nvSpPr>
        <p:spPr>
          <a:xfrm>
            <a:off x="786385" y="841248"/>
            <a:ext cx="5129600" cy="5340097"/>
          </a:xfrm>
        </p:spPr>
        <p:txBody>
          <a:bodyPr anchor="ctr">
            <a:normAutofit/>
          </a:bodyPr>
          <a:lstStyle/>
          <a:p>
            <a:r>
              <a:rPr lang="da-DK" sz="4800">
                <a:solidFill>
                  <a:schemeClr val="bg1"/>
                </a:solidFill>
              </a:rPr>
              <a:t>Diskursanalyse</a:t>
            </a:r>
          </a:p>
        </p:txBody>
      </p:sp>
      <p:sp>
        <p:nvSpPr>
          <p:cNvPr id="3" name="Pladsholder til indhold 2">
            <a:extLst>
              <a:ext uri="{FF2B5EF4-FFF2-40B4-BE49-F238E27FC236}">
                <a16:creationId xmlns:a16="http://schemas.microsoft.com/office/drawing/2014/main" id="{8910D47D-AD43-37B0-E5D3-7818DF61E783}"/>
              </a:ext>
            </a:extLst>
          </p:cNvPr>
          <p:cNvSpPr>
            <a:spLocks noGrp="1"/>
          </p:cNvSpPr>
          <p:nvPr>
            <p:ph idx="1"/>
          </p:nvPr>
        </p:nvSpPr>
        <p:spPr>
          <a:xfrm>
            <a:off x="6464410" y="841247"/>
            <a:ext cx="4484536" cy="5340097"/>
          </a:xfrm>
        </p:spPr>
        <p:txBody>
          <a:bodyPr anchor="ctr">
            <a:normAutofit/>
          </a:bodyPr>
          <a:lstStyle/>
          <a:p>
            <a:r>
              <a:rPr lang="da-DK" sz="1800">
                <a:solidFill>
                  <a:schemeClr val="tx2"/>
                </a:solidFill>
              </a:rPr>
              <a:t>Diskurs er en bestemt måde at tale om og forstå verden eller et udsnit af verden på. Diskursanalysen sætter fokus på de måder, vi taler og tænker om verden på. Analysen afdækker, hvordan sproget afspejler sprogbrugerens verdensopfattelse, identitet og sociale relationer, og hvordan sproget spiller en aktiv rolle i at skabe og forandre verden.</a:t>
            </a:r>
          </a:p>
        </p:txBody>
      </p:sp>
    </p:spTree>
    <p:extLst>
      <p:ext uri="{BB962C8B-B14F-4D97-AF65-F5344CB8AC3E}">
        <p14:creationId xmlns:p14="http://schemas.microsoft.com/office/powerpoint/2010/main" val="154281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arverige nåle, der er sammenkædet med tråde">
            <a:extLst>
              <a:ext uri="{FF2B5EF4-FFF2-40B4-BE49-F238E27FC236}">
                <a16:creationId xmlns:a16="http://schemas.microsoft.com/office/drawing/2014/main" id="{25C1D35B-9405-78E5-F0C7-13A5389226E0}"/>
              </a:ext>
            </a:extLst>
          </p:cNvPr>
          <p:cNvPicPr>
            <a:picLocks noChangeAspect="1"/>
          </p:cNvPicPr>
          <p:nvPr/>
        </p:nvPicPr>
        <p:blipFill>
          <a:blip r:embed="rId2"/>
          <a:srcRect l="26787" r="2075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9A4F08-A006-972A-6879-BC66C5C2513C}"/>
              </a:ext>
            </a:extLst>
          </p:cNvPr>
          <p:cNvSpPr>
            <a:spLocks noGrp="1"/>
          </p:cNvSpPr>
          <p:nvPr>
            <p:ph type="title"/>
          </p:nvPr>
        </p:nvSpPr>
        <p:spPr>
          <a:xfrm>
            <a:off x="6115317" y="405685"/>
            <a:ext cx="5464968" cy="1559301"/>
          </a:xfrm>
        </p:spPr>
        <p:txBody>
          <a:bodyPr>
            <a:normAutofit/>
          </a:bodyPr>
          <a:lstStyle/>
          <a:p>
            <a:r>
              <a:rPr lang="da-DK" sz="4000"/>
              <a:t>Gode links til din opgave</a:t>
            </a:r>
          </a:p>
        </p:txBody>
      </p:sp>
      <p:sp>
        <p:nvSpPr>
          <p:cNvPr id="3" name="Pladsholder til indhold 2">
            <a:extLst>
              <a:ext uri="{FF2B5EF4-FFF2-40B4-BE49-F238E27FC236}">
                <a16:creationId xmlns:a16="http://schemas.microsoft.com/office/drawing/2014/main" id="{0F808B03-826D-FDD2-3162-0EA41BC48092}"/>
              </a:ext>
            </a:extLst>
          </p:cNvPr>
          <p:cNvSpPr>
            <a:spLocks noGrp="1"/>
          </p:cNvSpPr>
          <p:nvPr>
            <p:ph idx="1"/>
          </p:nvPr>
        </p:nvSpPr>
        <p:spPr>
          <a:xfrm>
            <a:off x="6115317" y="2743200"/>
            <a:ext cx="5247340" cy="3496878"/>
          </a:xfrm>
        </p:spPr>
        <p:txBody>
          <a:bodyPr anchor="ctr">
            <a:normAutofit/>
          </a:bodyPr>
          <a:lstStyle/>
          <a:p>
            <a:pPr marL="0" indent="0">
              <a:buNone/>
            </a:pPr>
            <a:r>
              <a:rPr lang="da-DK" sz="2000" dirty="0">
                <a:hlinkClick r:id="rId3"/>
              </a:rPr>
              <a:t>Metoder i engelskfaget:</a:t>
            </a:r>
          </a:p>
          <a:p>
            <a:pPr marL="0" indent="0">
              <a:buNone/>
            </a:pPr>
            <a:r>
              <a:rPr lang="da-DK" sz="2000" dirty="0">
                <a:hlinkClick r:id="rId3"/>
              </a:rPr>
              <a:t>https://hhxguiden.systime.dk/?id=176#c309</a:t>
            </a:r>
          </a:p>
          <a:p>
            <a:pPr marL="0" indent="0">
              <a:buNone/>
            </a:pPr>
            <a:r>
              <a:rPr lang="da-DK" sz="2000" dirty="0">
                <a:hlinkClick r:id="rId3"/>
              </a:rPr>
              <a:t>Gode links til kilder</a:t>
            </a:r>
          </a:p>
          <a:p>
            <a:pPr marL="0" indent="0">
              <a:buNone/>
            </a:pPr>
            <a:r>
              <a:rPr lang="da-DK" sz="2000" dirty="0">
                <a:hlinkClick r:id="rId3"/>
              </a:rPr>
              <a:t>https://hhxguiden.systime.dk/?id=176#c1122</a:t>
            </a:r>
            <a:endParaRPr lang="da-DK" sz="2000" dirty="0"/>
          </a:p>
          <a:p>
            <a:pPr marL="0" indent="0">
              <a:buNone/>
            </a:pPr>
            <a:r>
              <a:rPr lang="da-DK" sz="2000" dirty="0"/>
              <a:t>Opgavens dele</a:t>
            </a:r>
          </a:p>
          <a:p>
            <a:pPr marL="0" indent="0">
              <a:buNone/>
            </a:pPr>
            <a:r>
              <a:rPr lang="da-DK" sz="2000" dirty="0">
                <a:hlinkClick r:id="rId4"/>
              </a:rPr>
              <a:t>https://opgaveguidentilhhx.systime.dk/?id=132</a:t>
            </a:r>
            <a:r>
              <a:rPr lang="da-DK" sz="2000" dirty="0"/>
              <a:t>  </a:t>
            </a:r>
          </a:p>
        </p:txBody>
      </p:sp>
    </p:spTree>
    <p:extLst>
      <p:ext uri="{BB962C8B-B14F-4D97-AF65-F5344CB8AC3E}">
        <p14:creationId xmlns:p14="http://schemas.microsoft.com/office/powerpoint/2010/main" val="184745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CBEA4-E5B9-73CF-9F47-3B4C7869C029}"/>
              </a:ext>
            </a:extLst>
          </p:cNvPr>
          <p:cNvSpPr>
            <a:spLocks noGrp="1"/>
          </p:cNvSpPr>
          <p:nvPr>
            <p:ph type="title"/>
          </p:nvPr>
        </p:nvSpPr>
        <p:spPr/>
        <p:txBody>
          <a:bodyPr/>
          <a:lstStyle/>
          <a:p>
            <a:r>
              <a:rPr lang="da-DK" dirty="0"/>
              <a:t>Spørgsmål til metode i engelskfaget</a:t>
            </a:r>
          </a:p>
        </p:txBody>
      </p:sp>
      <p:sp>
        <p:nvSpPr>
          <p:cNvPr id="3" name="Pladsholder til indhold 2">
            <a:extLst>
              <a:ext uri="{FF2B5EF4-FFF2-40B4-BE49-F238E27FC236}">
                <a16:creationId xmlns:a16="http://schemas.microsoft.com/office/drawing/2014/main" id="{72B94787-E3F4-4387-4E71-869B360CC737}"/>
              </a:ext>
            </a:extLst>
          </p:cNvPr>
          <p:cNvSpPr>
            <a:spLocks noGrp="1"/>
          </p:cNvSpPr>
          <p:nvPr>
            <p:ph idx="1"/>
          </p:nvPr>
        </p:nvSpPr>
        <p:spPr/>
        <p:txBody>
          <a:bodyPr/>
          <a:lstStyle/>
          <a:p>
            <a:r>
              <a:rPr lang="da-DK" dirty="0"/>
              <a:t>Hvad vil det sige, at engelsk er et humanistisk fag?</a:t>
            </a:r>
          </a:p>
          <a:p>
            <a:r>
              <a:rPr lang="da-DK" dirty="0"/>
              <a:t>Hvordan adskiller et humanistisk fag som engelsk sig fra et samfundsvidenskabeligt/økonomisk fag såsom afsætning? </a:t>
            </a:r>
          </a:p>
          <a:p>
            <a:r>
              <a:rPr lang="da-DK" dirty="0"/>
              <a:t>Hvilke metoder fra engelskfaget har vi indtil videre benyttet os af i so#6 undervisningen?</a:t>
            </a:r>
          </a:p>
          <a:p>
            <a:r>
              <a:rPr lang="da-DK" dirty="0"/>
              <a:t>Hvilke metoder forventer du at benytte til din so#6 opgave?</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296824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39"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3" name="Freeform: Shape 4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53AF2A78-2A16-DC59-412A-8C5687E56C21}"/>
              </a:ext>
            </a:extLst>
          </p:cNvPr>
          <p:cNvSpPr>
            <a:spLocks noGrp="1"/>
          </p:cNvSpPr>
          <p:nvPr>
            <p:ph type="title"/>
          </p:nvPr>
        </p:nvSpPr>
        <p:spPr>
          <a:xfrm>
            <a:off x="786385" y="841248"/>
            <a:ext cx="5129600" cy="5340097"/>
          </a:xfrm>
        </p:spPr>
        <p:txBody>
          <a:bodyPr anchor="ctr">
            <a:normAutofit/>
          </a:bodyPr>
          <a:lstStyle/>
          <a:p>
            <a:r>
              <a:rPr lang="da-DK" sz="4800">
                <a:solidFill>
                  <a:schemeClr val="bg1"/>
                </a:solidFill>
              </a:rPr>
              <a:t>Humanistisk fag</a:t>
            </a:r>
          </a:p>
        </p:txBody>
      </p:sp>
      <p:sp>
        <p:nvSpPr>
          <p:cNvPr id="3" name="Pladsholder til indhold 2">
            <a:extLst>
              <a:ext uri="{FF2B5EF4-FFF2-40B4-BE49-F238E27FC236}">
                <a16:creationId xmlns:a16="http://schemas.microsoft.com/office/drawing/2014/main" id="{8563E6FB-B883-72E7-3205-24CEE712E692}"/>
              </a:ext>
            </a:extLst>
          </p:cNvPr>
          <p:cNvSpPr>
            <a:spLocks noGrp="1"/>
          </p:cNvSpPr>
          <p:nvPr>
            <p:ph idx="1"/>
          </p:nvPr>
        </p:nvSpPr>
        <p:spPr>
          <a:xfrm>
            <a:off x="6464410" y="841247"/>
            <a:ext cx="4484536" cy="5340097"/>
          </a:xfrm>
        </p:spPr>
        <p:txBody>
          <a:bodyPr anchor="ctr">
            <a:normAutofit/>
          </a:bodyPr>
          <a:lstStyle/>
          <a:p>
            <a:pPr marL="0" indent="0">
              <a:buNone/>
            </a:pPr>
            <a:r>
              <a:rPr lang="da-DK" sz="1800">
                <a:solidFill>
                  <a:schemeClr val="tx2"/>
                </a:solidFill>
              </a:rPr>
              <a:t>De humanistiske fag kan beskrives som studiet af, hvordan mennesket behandler og dokumenterer erfaringer – menneskets kulturprodukt og sprog. </a:t>
            </a:r>
          </a:p>
          <a:p>
            <a:endParaRPr lang="da-DK" sz="1800">
              <a:solidFill>
                <a:schemeClr val="tx2"/>
              </a:solidFill>
            </a:endParaRPr>
          </a:p>
          <a:p>
            <a:endParaRPr lang="da-DK" sz="1800">
              <a:solidFill>
                <a:schemeClr val="tx2"/>
              </a:solidFill>
            </a:endParaRPr>
          </a:p>
          <a:p>
            <a:pPr marL="0" indent="0">
              <a:buNone/>
            </a:pPr>
            <a:r>
              <a:rPr lang="da-DK" sz="1800">
                <a:solidFill>
                  <a:schemeClr val="tx2"/>
                </a:solidFill>
              </a:rPr>
              <a:t>På hhx er de humanistiske fag: Dansk, Engelsk, 2. Fremmedsprog, Historie.</a:t>
            </a:r>
          </a:p>
        </p:txBody>
      </p:sp>
    </p:spTree>
    <p:extLst>
      <p:ext uri="{BB962C8B-B14F-4D97-AF65-F5344CB8AC3E}">
        <p14:creationId xmlns:p14="http://schemas.microsoft.com/office/powerpoint/2010/main" val="113792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BB8C37-F1A5-5037-DDEE-35BE24694417}"/>
              </a:ext>
            </a:extLst>
          </p:cNvPr>
          <p:cNvSpPr>
            <a:spLocks noGrp="1"/>
          </p:cNvSpPr>
          <p:nvPr>
            <p:ph type="title"/>
          </p:nvPr>
        </p:nvSpPr>
        <p:spPr>
          <a:xfrm>
            <a:off x="1006900" y="1188637"/>
            <a:ext cx="3141430" cy="4480726"/>
          </a:xfrm>
        </p:spPr>
        <p:txBody>
          <a:bodyPr>
            <a:normAutofit/>
          </a:bodyPr>
          <a:lstStyle/>
          <a:p>
            <a:pPr algn="r"/>
            <a:r>
              <a:rPr lang="da-DK" sz="4100"/>
              <a:t>Humanistiske fag</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32E993D6-44ED-DCFD-0DED-0235A072FB14}"/>
              </a:ext>
            </a:extLst>
          </p:cNvPr>
          <p:cNvSpPr>
            <a:spLocks noGrp="1"/>
          </p:cNvSpPr>
          <p:nvPr>
            <p:ph idx="1"/>
          </p:nvPr>
        </p:nvSpPr>
        <p:spPr>
          <a:xfrm>
            <a:off x="5138928" y="1338729"/>
            <a:ext cx="4795584" cy="4180542"/>
          </a:xfrm>
        </p:spPr>
        <p:txBody>
          <a:bodyPr anchor="ctr">
            <a:normAutofit/>
          </a:bodyPr>
          <a:lstStyle/>
          <a:p>
            <a:r>
              <a:rPr lang="da-DK" sz="2400" dirty="0"/>
              <a:t>Da engelsk er et humanistisk fag, betyder det, at du i engelsk kommer til at arbejde med nogle af de samme metoder som i dine andre humanistiske fag. </a:t>
            </a:r>
          </a:p>
        </p:txBody>
      </p:sp>
    </p:spTree>
    <p:extLst>
      <p:ext uri="{BB962C8B-B14F-4D97-AF65-F5344CB8AC3E}">
        <p14:creationId xmlns:p14="http://schemas.microsoft.com/office/powerpoint/2010/main" val="327907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38D949-1F05-6C2F-E177-94EC9AA34158}"/>
              </a:ext>
            </a:extLst>
          </p:cNvPr>
          <p:cNvSpPr>
            <a:spLocks noGrp="1"/>
          </p:cNvSpPr>
          <p:nvPr>
            <p:ph type="title"/>
          </p:nvPr>
        </p:nvSpPr>
        <p:spPr>
          <a:xfrm>
            <a:off x="1006900" y="1188637"/>
            <a:ext cx="3057101" cy="4480726"/>
          </a:xfrm>
        </p:spPr>
        <p:txBody>
          <a:bodyPr>
            <a:normAutofit/>
          </a:bodyPr>
          <a:lstStyle/>
          <a:p>
            <a:pPr algn="r"/>
            <a:r>
              <a:rPr lang="da-DK" sz="5100"/>
              <a:t>Fagets kendetegn</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0390623B-BE6D-987F-501D-EF1A67076E29}"/>
              </a:ext>
            </a:extLst>
          </p:cNvPr>
          <p:cNvGraphicFramePr>
            <a:graphicFrameLocks noGrp="1"/>
          </p:cNvGraphicFramePr>
          <p:nvPr>
            <p:ph idx="1"/>
            <p:extLst>
              <p:ext uri="{D42A27DB-BD31-4B8C-83A1-F6EECF244321}">
                <p14:modId xmlns:p14="http://schemas.microsoft.com/office/powerpoint/2010/main" val="2845302415"/>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27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004E1-A312-8290-17E3-CA4F5AF6EC16}"/>
              </a:ext>
            </a:extLst>
          </p:cNvPr>
          <p:cNvSpPr>
            <a:spLocks noGrp="1"/>
          </p:cNvSpPr>
          <p:nvPr>
            <p:ph type="title"/>
          </p:nvPr>
        </p:nvSpPr>
        <p:spPr/>
        <p:txBody>
          <a:bodyPr/>
          <a:lstStyle/>
          <a:p>
            <a:r>
              <a:rPr lang="da-DK" dirty="0"/>
              <a:t>De faglige mål i faget</a:t>
            </a:r>
          </a:p>
        </p:txBody>
      </p:sp>
      <p:pic>
        <p:nvPicPr>
          <p:cNvPr id="1026" name="Picture 2">
            <a:extLst>
              <a:ext uri="{FF2B5EF4-FFF2-40B4-BE49-F238E27FC236}">
                <a16:creationId xmlns:a16="http://schemas.microsoft.com/office/drawing/2014/main" id="{FB9DC480-448B-6CF7-E7A6-18CFD6DC89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04360"/>
            <a:ext cx="10515600" cy="359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7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31"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5" name="Freeform: Shape 3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C9D86105-A7BF-0FD0-1EDF-B5642927E00B}"/>
              </a:ext>
            </a:extLst>
          </p:cNvPr>
          <p:cNvSpPr>
            <a:spLocks noGrp="1"/>
          </p:cNvSpPr>
          <p:nvPr>
            <p:ph type="title"/>
          </p:nvPr>
        </p:nvSpPr>
        <p:spPr>
          <a:xfrm>
            <a:off x="786385" y="841248"/>
            <a:ext cx="5129600" cy="5340097"/>
          </a:xfrm>
        </p:spPr>
        <p:txBody>
          <a:bodyPr anchor="ctr">
            <a:normAutofit/>
          </a:bodyPr>
          <a:lstStyle/>
          <a:p>
            <a:r>
              <a:rPr lang="da-DK" sz="4800" dirty="0">
                <a:solidFill>
                  <a:schemeClr val="bg1"/>
                </a:solidFill>
              </a:rPr>
              <a:t>Argumentationsanalyse</a:t>
            </a:r>
          </a:p>
        </p:txBody>
      </p:sp>
      <p:sp>
        <p:nvSpPr>
          <p:cNvPr id="3" name="Pladsholder til indhold 2">
            <a:extLst>
              <a:ext uri="{FF2B5EF4-FFF2-40B4-BE49-F238E27FC236}">
                <a16:creationId xmlns:a16="http://schemas.microsoft.com/office/drawing/2014/main" id="{F67184B5-9EC2-A73F-7E04-7CFD29EBF0FE}"/>
              </a:ext>
            </a:extLst>
          </p:cNvPr>
          <p:cNvSpPr>
            <a:spLocks noGrp="1"/>
          </p:cNvSpPr>
          <p:nvPr>
            <p:ph idx="1"/>
          </p:nvPr>
        </p:nvSpPr>
        <p:spPr>
          <a:xfrm>
            <a:off x="6464410" y="841247"/>
            <a:ext cx="4484536" cy="5340097"/>
          </a:xfrm>
        </p:spPr>
        <p:txBody>
          <a:bodyPr anchor="ctr">
            <a:normAutofit/>
          </a:bodyPr>
          <a:lstStyle/>
          <a:p>
            <a:pPr>
              <a:buFont typeface="Arial" panose="020B0604020202020204" pitchFamily="34" charset="0"/>
              <a:buChar char="•"/>
            </a:pPr>
            <a:r>
              <a:rPr lang="da-DK" sz="1800" dirty="0">
                <a:solidFill>
                  <a:schemeClr val="tx2"/>
                </a:solidFill>
                <a:hlinkClick r:id="rId2"/>
              </a:rPr>
              <a:t>Argumentationsanalyse</a:t>
            </a:r>
            <a:r>
              <a:rPr lang="da-DK" sz="1800" dirty="0">
                <a:solidFill>
                  <a:schemeClr val="tx2"/>
                </a:solidFill>
              </a:rPr>
              <a:t> og retorik (hvordan afsenderen forsøger at overbevise modtageren om sin sag, appelformer, retoriske virkemidler, </a:t>
            </a:r>
            <a:r>
              <a:rPr lang="da-DK" sz="1800" dirty="0" err="1">
                <a:solidFill>
                  <a:schemeClr val="tx2"/>
                </a:solidFill>
              </a:rPr>
              <a:t>Toulmins</a:t>
            </a:r>
            <a:r>
              <a:rPr lang="da-DK" sz="1800" dirty="0">
                <a:solidFill>
                  <a:schemeClr val="tx2"/>
                </a:solidFill>
              </a:rPr>
              <a:t> argumentationsmodel, argumenttyper etc.)</a:t>
            </a:r>
          </a:p>
          <a:p>
            <a:pPr marL="0" indent="0">
              <a:buNone/>
            </a:pPr>
            <a:endParaRPr lang="da-DK" sz="1800" dirty="0">
              <a:solidFill>
                <a:schemeClr val="tx2"/>
              </a:solidFill>
            </a:endParaRPr>
          </a:p>
        </p:txBody>
      </p:sp>
    </p:spTree>
    <p:extLst>
      <p:ext uri="{BB962C8B-B14F-4D97-AF65-F5344CB8AC3E}">
        <p14:creationId xmlns:p14="http://schemas.microsoft.com/office/powerpoint/2010/main" val="99972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4452FE0A-ACF3-C758-F97E-9A585892413A}"/>
              </a:ext>
            </a:extLst>
          </p:cNvPr>
          <p:cNvSpPr>
            <a:spLocks noGrp="1"/>
          </p:cNvSpPr>
          <p:nvPr>
            <p:ph type="title"/>
          </p:nvPr>
        </p:nvSpPr>
        <p:spPr>
          <a:xfrm>
            <a:off x="786385" y="841248"/>
            <a:ext cx="5129600" cy="5340097"/>
          </a:xfrm>
        </p:spPr>
        <p:txBody>
          <a:bodyPr anchor="ctr">
            <a:normAutofit/>
          </a:bodyPr>
          <a:lstStyle/>
          <a:p>
            <a:r>
              <a:rPr lang="da-DK" sz="3700">
                <a:solidFill>
                  <a:schemeClr val="bg1"/>
                </a:solidFill>
              </a:rPr>
              <a:t>Kommunikationsanalyse</a:t>
            </a:r>
          </a:p>
        </p:txBody>
      </p:sp>
      <p:sp>
        <p:nvSpPr>
          <p:cNvPr id="3" name="Pladsholder til indhold 2">
            <a:extLst>
              <a:ext uri="{FF2B5EF4-FFF2-40B4-BE49-F238E27FC236}">
                <a16:creationId xmlns:a16="http://schemas.microsoft.com/office/drawing/2014/main" id="{D45F1A47-2B37-B835-3595-ACFBD9622CF5}"/>
              </a:ext>
            </a:extLst>
          </p:cNvPr>
          <p:cNvSpPr>
            <a:spLocks noGrp="1"/>
          </p:cNvSpPr>
          <p:nvPr>
            <p:ph idx="1"/>
          </p:nvPr>
        </p:nvSpPr>
        <p:spPr>
          <a:xfrm>
            <a:off x="6464410" y="841247"/>
            <a:ext cx="4484536" cy="5340097"/>
          </a:xfrm>
        </p:spPr>
        <p:txBody>
          <a:bodyPr anchor="ctr">
            <a:normAutofit/>
          </a:bodyPr>
          <a:lstStyle/>
          <a:p>
            <a:r>
              <a:rPr lang="da-DK" sz="1800" dirty="0">
                <a:solidFill>
                  <a:schemeClr val="tx2"/>
                </a:solidFill>
                <a:hlinkClick r:id="rId2"/>
              </a:rPr>
              <a:t>Kommunikationsanalyse</a:t>
            </a:r>
            <a:r>
              <a:rPr lang="da-DK" sz="1800" dirty="0">
                <a:solidFill>
                  <a:schemeClr val="tx2"/>
                </a:solidFill>
              </a:rPr>
              <a:t> (kommunikationssituationen)</a:t>
            </a:r>
          </a:p>
          <a:p>
            <a:pPr marL="0" indent="0">
              <a:buNone/>
            </a:pPr>
            <a:r>
              <a:rPr lang="da-DK" sz="1800" dirty="0">
                <a:solidFill>
                  <a:schemeClr val="tx2"/>
                </a:solidFill>
              </a:rPr>
              <a:t>I analysen kan det være hensigtsmæssigt at lægge ud med </a:t>
            </a:r>
            <a:r>
              <a:rPr lang="da-DK" sz="1800" dirty="0" err="1">
                <a:solidFill>
                  <a:schemeClr val="tx2"/>
                </a:solidFill>
              </a:rPr>
              <a:t>Laswells</a:t>
            </a:r>
            <a:r>
              <a:rPr lang="da-DK" sz="1800" dirty="0">
                <a:solidFill>
                  <a:schemeClr val="tx2"/>
                </a:solidFill>
              </a:rPr>
              <a:t> formel og derefter udvide analysen. Ciceros retoriske pentagram kan også anvendes til en mere uddybende analyse af kommunikationssituationen.</a:t>
            </a:r>
          </a:p>
          <a:p>
            <a:endParaRPr lang="da-DK" sz="1800" dirty="0">
              <a:solidFill>
                <a:schemeClr val="tx2"/>
              </a:solidFill>
            </a:endParaRPr>
          </a:p>
        </p:txBody>
      </p:sp>
    </p:spTree>
    <p:extLst>
      <p:ext uri="{BB962C8B-B14F-4D97-AF65-F5344CB8AC3E}">
        <p14:creationId xmlns:p14="http://schemas.microsoft.com/office/powerpoint/2010/main" val="209459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2CCB1B4E-F8F9-1720-A3FC-D894360C6D41}"/>
              </a:ext>
            </a:extLst>
          </p:cNvPr>
          <p:cNvSpPr>
            <a:spLocks noGrp="1"/>
          </p:cNvSpPr>
          <p:nvPr>
            <p:ph type="title"/>
          </p:nvPr>
        </p:nvSpPr>
        <p:spPr>
          <a:xfrm>
            <a:off x="786385" y="841248"/>
            <a:ext cx="5129600" cy="5340097"/>
          </a:xfrm>
        </p:spPr>
        <p:txBody>
          <a:bodyPr anchor="ctr">
            <a:normAutofit/>
          </a:bodyPr>
          <a:lstStyle/>
          <a:p>
            <a:r>
              <a:rPr lang="da-DK" sz="4800">
                <a:solidFill>
                  <a:schemeClr val="bg1"/>
                </a:solidFill>
              </a:rPr>
              <a:t>Reklameanalyse</a:t>
            </a:r>
          </a:p>
        </p:txBody>
      </p:sp>
      <p:sp>
        <p:nvSpPr>
          <p:cNvPr id="3" name="Pladsholder til indhold 2">
            <a:extLst>
              <a:ext uri="{FF2B5EF4-FFF2-40B4-BE49-F238E27FC236}">
                <a16:creationId xmlns:a16="http://schemas.microsoft.com/office/drawing/2014/main" id="{609DDE14-8107-EF57-546A-BBDEE4820B5B}"/>
              </a:ext>
            </a:extLst>
          </p:cNvPr>
          <p:cNvSpPr>
            <a:spLocks noGrp="1"/>
          </p:cNvSpPr>
          <p:nvPr>
            <p:ph idx="1"/>
          </p:nvPr>
        </p:nvSpPr>
        <p:spPr>
          <a:xfrm>
            <a:off x="6464410" y="841247"/>
            <a:ext cx="4484536" cy="5340097"/>
          </a:xfrm>
        </p:spPr>
        <p:txBody>
          <a:bodyPr anchor="ctr">
            <a:normAutofit/>
          </a:bodyPr>
          <a:lstStyle/>
          <a:p>
            <a:pPr>
              <a:buFont typeface="Arial" panose="020B0604020202020204" pitchFamily="34" charset="0"/>
              <a:buChar char="•"/>
            </a:pPr>
            <a:r>
              <a:rPr lang="da-DK" sz="1800" dirty="0">
                <a:solidFill>
                  <a:schemeClr val="tx2"/>
                </a:solidFill>
              </a:rPr>
              <a:t>Reklameanalysen vil altid indeholde en kommunikationsanalyse, hvor der er fokus på afsender og modtager (målgruppe). En analyse af reklamer ser desuden på samspillet mellem tekst og billede og anvender billed- og tekstanalysemetoder. </a:t>
            </a:r>
            <a:r>
              <a:rPr lang="da-DK" sz="1800" dirty="0">
                <a:solidFill>
                  <a:schemeClr val="tx2"/>
                </a:solidFill>
                <a:hlinkClick r:id="rId2"/>
              </a:rPr>
              <a:t>https://hhxguiden.systime.dk/?id=174#c453</a:t>
            </a:r>
            <a:r>
              <a:rPr lang="da-DK" sz="1800" dirty="0">
                <a:solidFill>
                  <a:schemeClr val="tx2"/>
                </a:solidFill>
              </a:rPr>
              <a:t> </a:t>
            </a:r>
          </a:p>
          <a:p>
            <a:endParaRPr lang="da-DK" sz="1800" dirty="0">
              <a:solidFill>
                <a:schemeClr val="tx2"/>
              </a:solidFill>
            </a:endParaRPr>
          </a:p>
        </p:txBody>
      </p:sp>
    </p:spTree>
    <p:extLst>
      <p:ext uri="{BB962C8B-B14F-4D97-AF65-F5344CB8AC3E}">
        <p14:creationId xmlns:p14="http://schemas.microsoft.com/office/powerpoint/2010/main" val="21278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5A42026F-0B89-EABF-D0E2-B95F831752F5}"/>
              </a:ext>
            </a:extLst>
          </p:cNvPr>
          <p:cNvSpPr>
            <a:spLocks noGrp="1"/>
          </p:cNvSpPr>
          <p:nvPr>
            <p:ph type="title"/>
          </p:nvPr>
        </p:nvSpPr>
        <p:spPr>
          <a:xfrm>
            <a:off x="786385" y="841248"/>
            <a:ext cx="5129600" cy="5340097"/>
          </a:xfrm>
        </p:spPr>
        <p:txBody>
          <a:bodyPr anchor="ctr">
            <a:normAutofit/>
          </a:bodyPr>
          <a:lstStyle/>
          <a:p>
            <a:r>
              <a:rPr lang="da-DK" sz="4800">
                <a:solidFill>
                  <a:schemeClr val="bg1"/>
                </a:solidFill>
              </a:rPr>
              <a:t>Kildekritik</a:t>
            </a:r>
          </a:p>
        </p:txBody>
      </p:sp>
      <p:sp>
        <p:nvSpPr>
          <p:cNvPr id="3" name="Pladsholder til indhold 2">
            <a:extLst>
              <a:ext uri="{FF2B5EF4-FFF2-40B4-BE49-F238E27FC236}">
                <a16:creationId xmlns:a16="http://schemas.microsoft.com/office/drawing/2014/main" id="{5D45898C-9D7D-B037-A6C3-866E33E484DA}"/>
              </a:ext>
            </a:extLst>
          </p:cNvPr>
          <p:cNvSpPr>
            <a:spLocks noGrp="1"/>
          </p:cNvSpPr>
          <p:nvPr>
            <p:ph idx="1"/>
          </p:nvPr>
        </p:nvSpPr>
        <p:spPr>
          <a:xfrm>
            <a:off x="6464410" y="841247"/>
            <a:ext cx="4484536" cy="5340097"/>
          </a:xfrm>
        </p:spPr>
        <p:txBody>
          <a:bodyPr anchor="ctr">
            <a:normAutofit/>
          </a:bodyPr>
          <a:lstStyle/>
          <a:p>
            <a:r>
              <a:rPr lang="da-DK" sz="1800" dirty="0">
                <a:solidFill>
                  <a:schemeClr val="tx2"/>
                </a:solidFill>
                <a:hlinkClick r:id="rId2"/>
              </a:rPr>
              <a:t>Kildekritik</a:t>
            </a:r>
            <a:endParaRPr lang="da-DK" sz="1800" dirty="0">
              <a:solidFill>
                <a:schemeClr val="tx2"/>
              </a:solidFill>
            </a:endParaRPr>
          </a:p>
          <a:p>
            <a:pPr marL="0" indent="0">
              <a:buNone/>
            </a:pPr>
            <a:r>
              <a:rPr lang="da-DK" sz="1800" dirty="0">
                <a:solidFill>
                  <a:schemeClr val="tx2"/>
                </a:solidFill>
              </a:rPr>
              <a:t>Kildekritik går ud på at udvælge, sammenholde og vurdere holdbarheden i de forskellige kilders oplysninger samt finde ud af, om man kan anvende kildematerialet i den relevante sammenhæng. Man må derfor opstille en række konkrete og kritiske spørgsmål til hver enkelt kilde, man vil anvende.</a:t>
            </a:r>
          </a:p>
          <a:p>
            <a:endParaRPr lang="da-DK" sz="1800" dirty="0">
              <a:solidFill>
                <a:schemeClr val="tx2"/>
              </a:solidFill>
            </a:endParaRPr>
          </a:p>
        </p:txBody>
      </p:sp>
    </p:spTree>
    <p:extLst>
      <p:ext uri="{BB962C8B-B14F-4D97-AF65-F5344CB8AC3E}">
        <p14:creationId xmlns:p14="http://schemas.microsoft.com/office/powerpoint/2010/main" val="16021998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TotalTime>
  <Words>668</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Aptos</vt:lpstr>
      <vt:lpstr>Aptos Display</vt:lpstr>
      <vt:lpstr>Arial</vt:lpstr>
      <vt:lpstr>Office-tema</vt:lpstr>
      <vt:lpstr>Metode i engelskfaget</vt:lpstr>
      <vt:lpstr>Humanistisk fag</vt:lpstr>
      <vt:lpstr>Humanistiske fag</vt:lpstr>
      <vt:lpstr>Fagets kendetegn</vt:lpstr>
      <vt:lpstr>De faglige mål i faget</vt:lpstr>
      <vt:lpstr>Argumentationsanalyse</vt:lpstr>
      <vt:lpstr>Kommunikationsanalyse</vt:lpstr>
      <vt:lpstr>Reklameanalyse</vt:lpstr>
      <vt:lpstr>Kildekritik</vt:lpstr>
      <vt:lpstr>Skønlitteratur</vt:lpstr>
      <vt:lpstr>Filmanalyse</vt:lpstr>
      <vt:lpstr>Diskursanalyse</vt:lpstr>
      <vt:lpstr>Gode links til din opgave</vt:lpstr>
      <vt:lpstr>Spørgsmål til metode i engelskfaget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Seis Flyvholm (MASF - Underviser - U/NORD)</dc:creator>
  <cp:lastModifiedBy>Maria Seis Flyvholm (MASF - Underviser - U/NORD)</cp:lastModifiedBy>
  <cp:revision>6</cp:revision>
  <dcterms:created xsi:type="dcterms:W3CDTF">2024-11-19T12:41:12Z</dcterms:created>
  <dcterms:modified xsi:type="dcterms:W3CDTF">2025-11-12T09:42:59Z</dcterms:modified>
</cp:coreProperties>
</file>