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96" r:id="rId10"/>
    <p:sldId id="295" r:id="rId11"/>
    <p:sldId id="264" r:id="rId12"/>
    <p:sldId id="265" r:id="rId13"/>
    <p:sldId id="266" r:id="rId14"/>
    <p:sldId id="283" r:id="rId15"/>
    <p:sldId id="267" r:id="rId16"/>
    <p:sldId id="268" r:id="rId17"/>
    <p:sldId id="269" r:id="rId18"/>
    <p:sldId id="271" r:id="rId19"/>
    <p:sldId id="284" r:id="rId20"/>
    <p:sldId id="270" r:id="rId21"/>
    <p:sldId id="272" r:id="rId22"/>
    <p:sldId id="273" r:id="rId23"/>
    <p:sldId id="285" r:id="rId24"/>
    <p:sldId id="274" r:id="rId25"/>
    <p:sldId id="286" r:id="rId26"/>
    <p:sldId id="275" r:id="rId27"/>
    <p:sldId id="288" r:id="rId28"/>
    <p:sldId id="287" r:id="rId29"/>
    <p:sldId id="276" r:id="rId30"/>
    <p:sldId id="277" r:id="rId31"/>
    <p:sldId id="289" r:id="rId32"/>
    <p:sldId id="278" r:id="rId33"/>
    <p:sldId id="290" r:id="rId34"/>
    <p:sldId id="291" r:id="rId35"/>
    <p:sldId id="293" r:id="rId36"/>
    <p:sldId id="294" r:id="rId37"/>
    <p:sldId id="292" r:id="rId38"/>
    <p:sldId id="279" r:id="rId39"/>
    <p:sldId id="280" r:id="rId4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yst layout 3 - Markeri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6" autoAdjust="0"/>
    <p:restoredTop sz="94660"/>
  </p:normalViewPr>
  <p:slideViewPr>
    <p:cSldViewPr snapToGrid="0">
      <p:cViewPr varScale="1">
        <p:scale>
          <a:sx n="56" d="100"/>
          <a:sy n="56" d="100"/>
        </p:scale>
        <p:origin x="80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6D390A-9A4F-4F24-AE9C-1C98763B9E2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60129AF-D984-40DF-95CB-6A9F0E860437}">
      <dgm:prSet/>
      <dgm:spPr/>
      <dgm:t>
        <a:bodyPr/>
        <a:lstStyle/>
        <a:p>
          <a:r>
            <a:rPr lang="da-DK"/>
            <a:t>‘ægte’ adverbier: here, there, now, then, always, never, often, </a:t>
          </a:r>
          <a:endParaRPr lang="en-US"/>
        </a:p>
      </dgm:t>
    </dgm:pt>
    <dgm:pt modelId="{4D83AA65-7D7A-4B84-A47E-0D23D57D4717}" type="parTrans" cxnId="{A0963534-2965-49C1-8113-206681628AF0}">
      <dgm:prSet/>
      <dgm:spPr/>
      <dgm:t>
        <a:bodyPr/>
        <a:lstStyle/>
        <a:p>
          <a:endParaRPr lang="en-US"/>
        </a:p>
      </dgm:t>
    </dgm:pt>
    <dgm:pt modelId="{CFC8B844-D7F8-4793-9F1B-99110958BA57}" type="sibTrans" cxnId="{A0963534-2965-49C1-8113-206681628AF0}">
      <dgm:prSet/>
      <dgm:spPr/>
      <dgm:t>
        <a:bodyPr/>
        <a:lstStyle/>
        <a:p>
          <a:endParaRPr lang="en-US"/>
        </a:p>
      </dgm:t>
    </dgm:pt>
    <dgm:pt modelId="{D9871A87-9EE4-4EB7-B83C-D957B3DCD535}">
      <dgm:prSet/>
      <dgm:spPr/>
      <dgm:t>
        <a:bodyPr/>
        <a:lstStyle/>
        <a:p>
          <a:r>
            <a:rPr lang="da-DK"/>
            <a:t>afledte adverbier dannes ved tilføjelse af </a:t>
          </a:r>
          <a:r>
            <a:rPr lang="da-DK" b="1"/>
            <a:t>-ly</a:t>
          </a:r>
          <a:r>
            <a:rPr lang="da-DK"/>
            <a:t> til et adjektiv. Adverbierne angiver forskellige omstændigheder ved et ord eller en sætning, f.eks. sted, tid, måde eller grad.</a:t>
          </a:r>
          <a:endParaRPr lang="en-US"/>
        </a:p>
      </dgm:t>
    </dgm:pt>
    <dgm:pt modelId="{F125318A-6B4D-4DB5-9656-BF6FBB78FA0B}" type="parTrans" cxnId="{923248F8-CBA8-43B7-B746-D3491A266BD3}">
      <dgm:prSet/>
      <dgm:spPr/>
      <dgm:t>
        <a:bodyPr/>
        <a:lstStyle/>
        <a:p>
          <a:endParaRPr lang="en-US"/>
        </a:p>
      </dgm:t>
    </dgm:pt>
    <dgm:pt modelId="{C5D76FA2-58C4-4EC4-A5E3-13702FA8463C}" type="sibTrans" cxnId="{923248F8-CBA8-43B7-B746-D3491A266BD3}">
      <dgm:prSet/>
      <dgm:spPr/>
      <dgm:t>
        <a:bodyPr/>
        <a:lstStyle/>
        <a:p>
          <a:endParaRPr lang="en-US"/>
        </a:p>
      </dgm:t>
    </dgm:pt>
    <dgm:pt modelId="{D6E7243C-D253-4FCB-B7A6-F0ACEF764A93}" type="pres">
      <dgm:prSet presAssocID="{166D390A-9A4F-4F24-AE9C-1C98763B9E22}" presName="root" presStyleCnt="0">
        <dgm:presLayoutVars>
          <dgm:dir/>
          <dgm:resizeHandles val="exact"/>
        </dgm:presLayoutVars>
      </dgm:prSet>
      <dgm:spPr/>
    </dgm:pt>
    <dgm:pt modelId="{2D739350-D4EC-464E-845A-2924DBD85B56}" type="pres">
      <dgm:prSet presAssocID="{C60129AF-D984-40DF-95CB-6A9F0E860437}" presName="compNode" presStyleCnt="0"/>
      <dgm:spPr/>
    </dgm:pt>
    <dgm:pt modelId="{89FD62CF-8832-4AD8-8151-EBD7F3640CA6}" type="pres">
      <dgm:prSet presAssocID="{C60129AF-D984-40DF-95CB-6A9F0E860437}" presName="bgRect" presStyleLbl="bgShp" presStyleIdx="0" presStyleCnt="2"/>
      <dgm:spPr/>
    </dgm:pt>
    <dgm:pt modelId="{71E8B505-E35E-4D52-9DD3-B4454453F87E}" type="pres">
      <dgm:prSet presAssocID="{C60129AF-D984-40DF-95CB-6A9F0E86043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førselstegn"/>
        </a:ext>
      </dgm:extLst>
    </dgm:pt>
    <dgm:pt modelId="{47F3DB63-76C8-4650-B0B7-8F5380EA45F2}" type="pres">
      <dgm:prSet presAssocID="{C60129AF-D984-40DF-95CB-6A9F0E860437}" presName="spaceRect" presStyleCnt="0"/>
      <dgm:spPr/>
    </dgm:pt>
    <dgm:pt modelId="{DB24AC5A-33D4-486F-AE14-1FCE786EA724}" type="pres">
      <dgm:prSet presAssocID="{C60129AF-D984-40DF-95CB-6A9F0E860437}" presName="parTx" presStyleLbl="revTx" presStyleIdx="0" presStyleCnt="2">
        <dgm:presLayoutVars>
          <dgm:chMax val="0"/>
          <dgm:chPref val="0"/>
        </dgm:presLayoutVars>
      </dgm:prSet>
      <dgm:spPr/>
    </dgm:pt>
    <dgm:pt modelId="{2CA6DFEE-40B9-4920-9FD8-3CD8450C7390}" type="pres">
      <dgm:prSet presAssocID="{CFC8B844-D7F8-4793-9F1B-99110958BA57}" presName="sibTrans" presStyleCnt="0"/>
      <dgm:spPr/>
    </dgm:pt>
    <dgm:pt modelId="{96EBA891-4330-43A3-BE14-9DB8678524F7}" type="pres">
      <dgm:prSet presAssocID="{D9871A87-9EE4-4EB7-B83C-D957B3DCD535}" presName="compNode" presStyleCnt="0"/>
      <dgm:spPr/>
    </dgm:pt>
    <dgm:pt modelId="{D975C3BA-0661-4CA9-B960-23E0BC264AC0}" type="pres">
      <dgm:prSet presAssocID="{D9871A87-9EE4-4EB7-B83C-D957B3DCD535}" presName="bgRect" presStyleLbl="bgShp" presStyleIdx="1" presStyleCnt="2"/>
      <dgm:spPr/>
    </dgm:pt>
    <dgm:pt modelId="{AE0E8534-B193-4A48-BB36-D20AE1C79156}" type="pres">
      <dgm:prSet presAssocID="{D9871A87-9EE4-4EB7-B83C-D957B3DCD53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tematik"/>
        </a:ext>
      </dgm:extLst>
    </dgm:pt>
    <dgm:pt modelId="{BD028B0F-AD7B-4231-853D-6DA6A5630E1D}" type="pres">
      <dgm:prSet presAssocID="{D9871A87-9EE4-4EB7-B83C-D957B3DCD535}" presName="spaceRect" presStyleCnt="0"/>
      <dgm:spPr/>
    </dgm:pt>
    <dgm:pt modelId="{72BD688D-E5B8-4DD7-81AC-5DA58999C442}" type="pres">
      <dgm:prSet presAssocID="{D9871A87-9EE4-4EB7-B83C-D957B3DCD535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0963534-2965-49C1-8113-206681628AF0}" srcId="{166D390A-9A4F-4F24-AE9C-1C98763B9E22}" destId="{C60129AF-D984-40DF-95CB-6A9F0E860437}" srcOrd="0" destOrd="0" parTransId="{4D83AA65-7D7A-4B84-A47E-0D23D57D4717}" sibTransId="{CFC8B844-D7F8-4793-9F1B-99110958BA57}"/>
    <dgm:cxn modelId="{3969C56D-B115-49EC-B263-529EE7B83658}" type="presOf" srcId="{166D390A-9A4F-4F24-AE9C-1C98763B9E22}" destId="{D6E7243C-D253-4FCB-B7A6-F0ACEF764A93}" srcOrd="0" destOrd="0" presId="urn:microsoft.com/office/officeart/2018/2/layout/IconVerticalSolidList"/>
    <dgm:cxn modelId="{1439D057-9534-4E13-A7B8-894F53AA67ED}" type="presOf" srcId="{D9871A87-9EE4-4EB7-B83C-D957B3DCD535}" destId="{72BD688D-E5B8-4DD7-81AC-5DA58999C442}" srcOrd="0" destOrd="0" presId="urn:microsoft.com/office/officeart/2018/2/layout/IconVerticalSolidList"/>
    <dgm:cxn modelId="{75B371E3-BA75-407B-BC68-5735D260D807}" type="presOf" srcId="{C60129AF-D984-40DF-95CB-6A9F0E860437}" destId="{DB24AC5A-33D4-486F-AE14-1FCE786EA724}" srcOrd="0" destOrd="0" presId="urn:microsoft.com/office/officeart/2018/2/layout/IconVerticalSolidList"/>
    <dgm:cxn modelId="{923248F8-CBA8-43B7-B746-D3491A266BD3}" srcId="{166D390A-9A4F-4F24-AE9C-1C98763B9E22}" destId="{D9871A87-9EE4-4EB7-B83C-D957B3DCD535}" srcOrd="1" destOrd="0" parTransId="{F125318A-6B4D-4DB5-9656-BF6FBB78FA0B}" sibTransId="{C5D76FA2-58C4-4EC4-A5E3-13702FA8463C}"/>
    <dgm:cxn modelId="{1512C23D-E077-486D-A5F6-E7A4F5C38397}" type="presParOf" srcId="{D6E7243C-D253-4FCB-B7A6-F0ACEF764A93}" destId="{2D739350-D4EC-464E-845A-2924DBD85B56}" srcOrd="0" destOrd="0" presId="urn:microsoft.com/office/officeart/2018/2/layout/IconVerticalSolidList"/>
    <dgm:cxn modelId="{9160C8BF-83CC-41AB-A980-346E04CE4085}" type="presParOf" srcId="{2D739350-D4EC-464E-845A-2924DBD85B56}" destId="{89FD62CF-8832-4AD8-8151-EBD7F3640CA6}" srcOrd="0" destOrd="0" presId="urn:microsoft.com/office/officeart/2018/2/layout/IconVerticalSolidList"/>
    <dgm:cxn modelId="{8110E24E-18AE-4D3B-BDF8-2F054E800A44}" type="presParOf" srcId="{2D739350-D4EC-464E-845A-2924DBD85B56}" destId="{71E8B505-E35E-4D52-9DD3-B4454453F87E}" srcOrd="1" destOrd="0" presId="urn:microsoft.com/office/officeart/2018/2/layout/IconVerticalSolidList"/>
    <dgm:cxn modelId="{1DA90089-A3DB-41FB-BB3F-37D4CD232B34}" type="presParOf" srcId="{2D739350-D4EC-464E-845A-2924DBD85B56}" destId="{47F3DB63-76C8-4650-B0B7-8F5380EA45F2}" srcOrd="2" destOrd="0" presId="urn:microsoft.com/office/officeart/2018/2/layout/IconVerticalSolidList"/>
    <dgm:cxn modelId="{8DD7E759-520B-42C0-BFB4-5DDDF2186232}" type="presParOf" srcId="{2D739350-D4EC-464E-845A-2924DBD85B56}" destId="{DB24AC5A-33D4-486F-AE14-1FCE786EA724}" srcOrd="3" destOrd="0" presId="urn:microsoft.com/office/officeart/2018/2/layout/IconVerticalSolidList"/>
    <dgm:cxn modelId="{398121E2-64F9-4DD3-9688-3139115978BD}" type="presParOf" srcId="{D6E7243C-D253-4FCB-B7A6-F0ACEF764A93}" destId="{2CA6DFEE-40B9-4920-9FD8-3CD8450C7390}" srcOrd="1" destOrd="0" presId="urn:microsoft.com/office/officeart/2018/2/layout/IconVerticalSolidList"/>
    <dgm:cxn modelId="{486B7E7C-D550-4FF7-A5C6-7843FAA9C7EB}" type="presParOf" srcId="{D6E7243C-D253-4FCB-B7A6-F0ACEF764A93}" destId="{96EBA891-4330-43A3-BE14-9DB8678524F7}" srcOrd="2" destOrd="0" presId="urn:microsoft.com/office/officeart/2018/2/layout/IconVerticalSolidList"/>
    <dgm:cxn modelId="{CA6297D7-7857-4F8E-BD28-276C057E3D8B}" type="presParOf" srcId="{96EBA891-4330-43A3-BE14-9DB8678524F7}" destId="{D975C3BA-0661-4CA9-B960-23E0BC264AC0}" srcOrd="0" destOrd="0" presId="urn:microsoft.com/office/officeart/2018/2/layout/IconVerticalSolidList"/>
    <dgm:cxn modelId="{B4EB05E8-FF40-47E4-9A29-F2A21D848121}" type="presParOf" srcId="{96EBA891-4330-43A3-BE14-9DB8678524F7}" destId="{AE0E8534-B193-4A48-BB36-D20AE1C79156}" srcOrd="1" destOrd="0" presId="urn:microsoft.com/office/officeart/2018/2/layout/IconVerticalSolidList"/>
    <dgm:cxn modelId="{BE37C022-BBB7-4F43-B4A0-D8E7D7EAC6FD}" type="presParOf" srcId="{96EBA891-4330-43A3-BE14-9DB8678524F7}" destId="{BD028B0F-AD7B-4231-853D-6DA6A5630E1D}" srcOrd="2" destOrd="0" presId="urn:microsoft.com/office/officeart/2018/2/layout/IconVerticalSolidList"/>
    <dgm:cxn modelId="{6B05A5B5-AB87-4331-A34F-47EAA59744C4}" type="presParOf" srcId="{96EBA891-4330-43A3-BE14-9DB8678524F7}" destId="{72BD688D-E5B8-4DD7-81AC-5DA58999C44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D62CF-8832-4AD8-8151-EBD7F3640CA6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E8B505-E35E-4D52-9DD3-B4454453F87E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4AC5A-33D4-486F-AE14-1FCE786EA724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400" kern="1200"/>
            <a:t>‘ægte’ adverbier: here, there, now, then, always, never, often, </a:t>
          </a:r>
          <a:endParaRPr lang="en-US" sz="2400" kern="1200"/>
        </a:p>
      </dsp:txBody>
      <dsp:txXfrm>
        <a:off x="1509882" y="708097"/>
        <a:ext cx="9005717" cy="1307257"/>
      </dsp:txXfrm>
    </dsp:sp>
    <dsp:sp modelId="{D975C3BA-0661-4CA9-B960-23E0BC264AC0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0E8534-B193-4A48-BB36-D20AE1C79156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BD688D-E5B8-4DD7-81AC-5DA58999C442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400" kern="1200"/>
            <a:t>afledte adverbier dannes ved tilføjelse af </a:t>
          </a:r>
          <a:r>
            <a:rPr lang="da-DK" sz="2400" b="1" kern="1200"/>
            <a:t>-ly</a:t>
          </a:r>
          <a:r>
            <a:rPr lang="da-DK" sz="2400" kern="1200"/>
            <a:t> til et adjektiv. Adverbierne angiver forskellige omstændigheder ved et ord eller en sætning, f.eks. sted, tid, måde eller grad.</a:t>
          </a:r>
          <a:endParaRPr lang="en-US" sz="2400" kern="1200"/>
        </a:p>
      </dsp:txBody>
      <dsp:txXfrm>
        <a:off x="1509882" y="2342169"/>
        <a:ext cx="9005717" cy="1307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91584C-38AF-40C2-1CC8-66A9DE0199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607636C-A158-A339-16C5-75924DB933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E4CCB0A-2680-802C-E2B6-91C3FB3BE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4D9D6E-028B-D80D-AA08-B6BE22F24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2FA8D22-512A-151A-B37A-7B78A39BD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9750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5C771-6E31-D968-EA66-59D5568E1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12B85BD-2ED5-BEED-C5DC-9FAE7ABE8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A30ABF-559F-D4FC-811A-1AE31194A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B8DAA7E-8EB9-DA86-FC53-DE43D2E91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6B7385-FBB3-0A2C-9491-810DECD7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767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D72F088-15D5-5CDE-8419-B5312FB24C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428C042-BF73-6822-5014-CE92F54C2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AA54F64-AAA5-7EDD-2ECA-6E335FFCB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806C74D-37E7-9DB7-5733-EED187515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BDC139-FEE9-C867-BF18-CAB10BC58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448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9B6F0-3BDF-8974-89B0-46B9F2F5E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30A2D09-F055-2927-0B88-B01893133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A290D3E-9AC6-CA88-EC27-135946837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F59217-2982-BBB9-6EF4-9024358C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21D30C-E678-129F-28FA-2F6BC4C0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811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55DA1F-B458-2B8F-A3C5-D2A96739F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DDF2C84-F5CF-E4EF-95BA-DEE4BC10A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F3361A6-7E67-E62E-0E80-B46BA813E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94B0BC3-436B-6207-9EF2-7B6B5F5AF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22247EB-9CDF-5D07-7555-CAC4D3F05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775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DA58E7-212E-9ED2-90BA-486656278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1DD7BC-225F-A91A-22DC-DBDB757898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35436AC-3F32-4919-687E-658914231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F6E3C7F-D4F2-6739-2E4A-50D69BB8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D4D892-D42F-CFB2-7FA8-3E178EF6E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B1ED0B8-9859-52B6-10D6-4C0265906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8328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6A0B98-07DD-C0BA-ECA6-18F49330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FE3F83-9645-C198-2420-D0E22B601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B71ABE9-B612-1C35-CCD5-823F6E426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A965DC4-18F7-BAC1-750B-0496DFC788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A18BBCD-778D-C9E8-FBD7-CE7489B20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B7A3E7E-E3D6-19B3-C9CF-29CC16207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DDE9719-56F8-0959-F09F-F98AC91A3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E30303F-5152-03DF-F787-F32C5C0B5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56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D0E123-24A9-B2C3-E992-0FEE530EB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A6150C5-6256-DAA2-7D17-5CDB7AE5D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6F30A90-D599-4950-B404-2DF7FC16D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2ACE4FF-8E2E-815B-E634-1D4FC5AE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851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BE3E1BA-73AB-5E06-60AF-A39BDAB3D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0D5E5C8-2672-4B80-B962-088B85D2B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3B8183A-DF1C-B85E-59B4-B5B3BAE04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522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0C3B81-0666-A81C-887F-D5FFBEAD7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C71E249-9DC7-6B03-294D-EE8F0DF2E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6606352-4EB6-C5A3-2D5C-77C38A1C6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5D2C927-E678-8DC9-8D29-26917C360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505EE26-F5D3-7091-5668-EDFF8F959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7AD9E10-7552-0365-FA03-713E8CDB3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2555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5B420A-8D2D-3F13-A44E-5EA0DB753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32E738A-12B9-5988-62E9-8096540CD1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D4E2DE2-C18E-3EA6-13A3-9A512C359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87313F8-423E-F631-1054-5946C48B7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DC281BE-710F-5158-5CE5-DA2E955AD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31C2D27-A249-C8D1-0796-ABA44E183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8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31D3328-A6D4-4AD6-92DE-A6110B085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5A7F20A-1C3F-E0C2-CCC7-D522F5F80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F05A21-D0C1-8B63-A7F2-F60D8BF5B2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E137B9-CF10-4059-B5D1-3CE29FAC7EEF}" type="datetimeFigureOut">
              <a:rPr lang="da-DK" smtClean="0"/>
              <a:t>17-01-2025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5E21F99-9033-1175-2D5B-13F861976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88196A-AA33-E42A-EEAB-69D32C06EB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C83E3B-8386-49DA-AC06-6A1D318005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881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mmg.systime.dk/?id=304&amp;L=0#c21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34" TargetMode="External"/><Relationship Id="rId2" Type="http://schemas.openxmlformats.org/officeDocument/2006/relationships/hyperlink" Target="https://app.minlaering.dk/bog/1/kapitel/48591/sektion/28222#_2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pp.minlaering.dk/bog/1/kapitel/48591/sektion/28222#_21" TargetMode="External"/><Relationship Id="rId5" Type="http://schemas.openxmlformats.org/officeDocument/2006/relationships/hyperlink" Target="https://app.minlaering.dk/bog/1/kapitel/48591/sektion/28222#_20" TargetMode="External"/><Relationship Id="rId4" Type="http://schemas.openxmlformats.org/officeDocument/2006/relationships/hyperlink" Target="https://app.minlaering.dk/bog/1/kapitel/48591/sektion/28222#_37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56" TargetMode="External"/><Relationship Id="rId2" Type="http://schemas.openxmlformats.org/officeDocument/2006/relationships/hyperlink" Target="https://app.minlaering.dk/bog/1/kapitel/48591/sektion/28222#_2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8591/sektion/28222#_56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263" TargetMode="External"/><Relationship Id="rId2" Type="http://schemas.openxmlformats.org/officeDocument/2006/relationships/hyperlink" Target="https://app.minlaering.dk/bog/1/kapitel/48591/sektion/28222#_26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p.minlaering.dk/bog/1/kapitel/48591/sektion/28222#_34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49" TargetMode="External"/><Relationship Id="rId2" Type="http://schemas.openxmlformats.org/officeDocument/2006/relationships/hyperlink" Target="https://app.minlaering.dk/bog/1/kapitel/48591/sektion/28222#_3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p.minlaering.dk/bog/1/kapitel/48591/sektion/28222#_263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48595#_56" TargetMode="External"/><Relationship Id="rId2" Type="http://schemas.openxmlformats.org/officeDocument/2006/relationships/hyperlink" Target="https://app.minlaering.dk/bog/1/kapitel/48591/sektion/48595#_21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34" TargetMode="External"/><Relationship Id="rId2" Type="http://schemas.openxmlformats.org/officeDocument/2006/relationships/hyperlink" Target="https://app.minlaering.dk/bog/1/kapitel/48591/sektion/28222#_20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34" TargetMode="External"/><Relationship Id="rId2" Type="http://schemas.openxmlformats.org/officeDocument/2006/relationships/hyperlink" Target="https://app.minlaering.dk/bog/1/kapitel/48591/sektion/28222#_50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37" TargetMode="External"/><Relationship Id="rId2" Type="http://schemas.openxmlformats.org/officeDocument/2006/relationships/hyperlink" Target="https://app.minlaering.dk/bog/1/kapitel/48591/sektion/28222#_34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56" TargetMode="External"/><Relationship Id="rId2" Type="http://schemas.openxmlformats.org/officeDocument/2006/relationships/hyperlink" Target="https://app.minlaering.dk/bog/1/kapitel/48591/sektion/28222#_21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50" TargetMode="External"/><Relationship Id="rId2" Type="http://schemas.openxmlformats.org/officeDocument/2006/relationships/hyperlink" Target="https://app.minlaering.dk/bog/1/kapitel/48591/sektion/28222#_264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264" TargetMode="External"/><Relationship Id="rId2" Type="http://schemas.openxmlformats.org/officeDocument/2006/relationships/hyperlink" Target="https://app.minlaering.dk/bog/1/kapitel/48591/sektion/28222#_4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p.minlaering.dk/bog/1/kapitel/48591/sektion/28222#_50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48595#_21" TargetMode="External"/><Relationship Id="rId2" Type="http://schemas.openxmlformats.org/officeDocument/2006/relationships/hyperlink" Target="https://app.minlaering.dk/bog/1/kapitel/48591/sektion/48595#_56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m/news/articles/cp313e41jy1o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28222#_34" TargetMode="External"/><Relationship Id="rId2" Type="http://schemas.openxmlformats.org/officeDocument/2006/relationships/hyperlink" Target="https://app.minlaering.dk/bog/1/kapitel/48591/sektion/28222#_2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48595#_21" TargetMode="External"/><Relationship Id="rId2" Type="http://schemas.openxmlformats.org/officeDocument/2006/relationships/hyperlink" Target="https://app.minlaering.dk/bog/1/kapitel/48591/sektion/48595#_2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591/sektion/48595#_27" TargetMode="External"/><Relationship Id="rId2" Type="http://schemas.openxmlformats.org/officeDocument/2006/relationships/hyperlink" Target="https://app.minlaering.dk/bog/1/kapitel/48591/sektion/48595#_1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8591/sektion/48595#_2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8591/sektion/4859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18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20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45" name="Group 22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F1C0A5A0-0F1C-9855-5126-4B5240C0D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a-DK" sz="5200" dirty="0">
                <a:solidFill>
                  <a:schemeClr val="tx2"/>
                </a:solidFill>
              </a:rPr>
              <a:t>Adverbier</a:t>
            </a:r>
            <a:br>
              <a:rPr lang="da-DK" sz="5200" dirty="0">
                <a:solidFill>
                  <a:schemeClr val="tx2"/>
                </a:solidFill>
              </a:rPr>
            </a:br>
            <a:endParaRPr lang="da-DK" sz="5200" dirty="0">
              <a:solidFill>
                <a:schemeClr val="tx2"/>
              </a:solidFill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CBDBA34-5E62-ACB5-6928-75C73CC40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160126"/>
            <a:ext cx="6105194" cy="2586663"/>
          </a:xfrm>
        </p:spPr>
        <p:txBody>
          <a:bodyPr>
            <a:normAutofit lnSpcReduction="10000"/>
          </a:bodyPr>
          <a:lstStyle/>
          <a:p>
            <a:endParaRPr lang="da-DK" dirty="0">
              <a:solidFill>
                <a:schemeClr val="tx2"/>
              </a:solidFill>
            </a:endParaRPr>
          </a:p>
          <a:p>
            <a:r>
              <a:rPr lang="da-DK" dirty="0">
                <a:solidFill>
                  <a:schemeClr val="tx2"/>
                </a:solidFill>
              </a:rPr>
              <a:t>Småadverbier, </a:t>
            </a:r>
          </a:p>
          <a:p>
            <a:r>
              <a:rPr lang="da-DK" dirty="0">
                <a:solidFill>
                  <a:schemeClr val="tx2"/>
                </a:solidFill>
              </a:rPr>
              <a:t>Sætningsadverbier</a:t>
            </a:r>
          </a:p>
          <a:p>
            <a:r>
              <a:rPr lang="da-DK" dirty="0">
                <a:solidFill>
                  <a:schemeClr val="tx2"/>
                </a:solidFill>
              </a:rPr>
              <a:t>Mådesadverbier</a:t>
            </a:r>
          </a:p>
          <a:p>
            <a:r>
              <a:rPr lang="da-DK" dirty="0">
                <a:solidFill>
                  <a:schemeClr val="tx2"/>
                </a:solidFill>
              </a:rPr>
              <a:t>Grad, sted, tid og frekvens</a:t>
            </a:r>
          </a:p>
          <a:p>
            <a:r>
              <a:rPr lang="da-DK" dirty="0">
                <a:solidFill>
                  <a:schemeClr val="tx2"/>
                </a:solidFill>
              </a:rPr>
              <a:t>Længere adverbielle udtryk</a:t>
            </a:r>
          </a:p>
          <a:p>
            <a:endParaRPr lang="da-DK" dirty="0">
              <a:solidFill>
                <a:schemeClr val="tx2"/>
              </a:solidFill>
            </a:endParaRPr>
          </a:p>
          <a:p>
            <a:endParaRPr lang="da-DK" dirty="0">
              <a:solidFill>
                <a:schemeClr val="tx2"/>
              </a:solidFill>
            </a:endParaRPr>
          </a:p>
          <a:p>
            <a:endParaRPr lang="da-DK" dirty="0">
              <a:solidFill>
                <a:schemeClr val="tx2"/>
              </a:solidFill>
            </a:endParaRPr>
          </a:p>
          <a:p>
            <a:endParaRPr lang="da-DK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97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E3658F-BF2A-16CF-4E05-41B4FED8C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Øvelse find adverbier (der er 14 stk)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0B18621-B3C2-7117-9573-ACF2C1FA3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https://emmg.systime.dk/?id=304&amp;L=0#c215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0009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8CA516D-C903-C129-3B4F-F4DC9D9AF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1" y="1008993"/>
            <a:ext cx="9231410" cy="35420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Placering af forskellige typer af adverbier</a:t>
            </a:r>
          </a:p>
        </p:txBody>
      </p:sp>
    </p:spTree>
    <p:extLst>
      <p:ext uri="{BB962C8B-B14F-4D97-AF65-F5344CB8AC3E}">
        <p14:creationId xmlns:p14="http://schemas.microsoft.com/office/powerpoint/2010/main" val="387830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0765E2C-66B0-CFF3-B41B-8A4A8787C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da-DK" sz="4200"/>
              <a:t>Småadverbier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56B8D1-CF3D-17D3-329C-200D19F06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4798577"/>
            <a:ext cx="6894576" cy="1428487"/>
          </a:xfrm>
        </p:spPr>
        <p:txBody>
          <a:bodyPr anchor="t">
            <a:normAutofit/>
          </a:bodyPr>
          <a:lstStyle/>
          <a:p>
            <a:r>
              <a:rPr lang="da-DK" sz="1400" b="0" i="0">
                <a:effectLst/>
                <a:latin typeface="GothamBook"/>
              </a:rPr>
              <a:t>Småadverbier placeres mellem </a:t>
            </a:r>
            <a:r>
              <a:rPr lang="da-DK" sz="1400" b="0" i="0" u="none" strike="noStrike">
                <a:effectLst/>
                <a:latin typeface="GothamBook"/>
                <a:hlinkClick r:id="rId2"/>
              </a:rPr>
              <a:t>subjekt</a:t>
            </a:r>
            <a:r>
              <a:rPr lang="da-DK" sz="1400" b="0" i="0">
                <a:effectLst/>
                <a:latin typeface="GothamBook"/>
              </a:rPr>
              <a:t> og </a:t>
            </a:r>
            <a:r>
              <a:rPr lang="da-DK" sz="1400" b="0" i="0" u="none" strike="noStrike">
                <a:effectLst/>
                <a:latin typeface="GothamBook"/>
                <a:hlinkClick r:id="rId3"/>
              </a:rPr>
              <a:t>verballed</a:t>
            </a:r>
            <a:r>
              <a:rPr lang="da-DK" sz="1400" b="0" i="0">
                <a:effectLst/>
                <a:latin typeface="GothamBook"/>
              </a:rPr>
              <a:t> eller efter første </a:t>
            </a:r>
            <a:r>
              <a:rPr lang="da-DK" sz="1400" b="0" i="0" u="none" strike="noStrike">
                <a:effectLst/>
                <a:latin typeface="GothamBook"/>
                <a:hlinkClick r:id="rId4"/>
              </a:rPr>
              <a:t>hjælpeverbum</a:t>
            </a:r>
            <a:r>
              <a:rPr lang="da-DK" sz="1400" b="0" i="0">
                <a:effectLst/>
                <a:latin typeface="GothamBook"/>
              </a:rPr>
              <a:t>.</a:t>
            </a:r>
          </a:p>
          <a:p>
            <a:r>
              <a:rPr lang="da-DK" sz="1400" b="0" i="0">
                <a:effectLst/>
                <a:latin typeface="GothamBook"/>
              </a:rPr>
              <a:t>Nogle af de hyppigst forekommende småadverbier er </a:t>
            </a:r>
            <a:r>
              <a:rPr lang="da-DK" sz="1400" b="0" i="1">
                <a:effectLst/>
                <a:latin typeface="GothamBook"/>
              </a:rPr>
              <a:t>often, usually, seldom, rarely, hardly, never, almost, soon, certainly</a:t>
            </a:r>
            <a:r>
              <a:rPr lang="da-DK" sz="1400" b="0" i="0">
                <a:effectLst/>
                <a:latin typeface="GothamBook"/>
              </a:rPr>
              <a:t> og </a:t>
            </a:r>
            <a:r>
              <a:rPr lang="da-DK" sz="1400" b="0" i="1">
                <a:effectLst/>
                <a:latin typeface="GothamBook"/>
              </a:rPr>
              <a:t>just</a:t>
            </a:r>
            <a:r>
              <a:rPr lang="da-DK" sz="1400" b="0" i="0">
                <a:effectLst/>
                <a:latin typeface="GothamBook"/>
              </a:rPr>
              <a:t>. </a:t>
            </a:r>
            <a:br>
              <a:rPr lang="da-DK" sz="1400" b="0" i="0">
                <a:effectLst/>
                <a:latin typeface="GothamBook"/>
              </a:rPr>
            </a:br>
            <a:r>
              <a:rPr lang="da-DK" sz="1400" b="0" i="0">
                <a:effectLst/>
                <a:latin typeface="GothamBook"/>
              </a:rPr>
              <a:t>Ligesom mange andre typer adverbier kan småadverbier lægge sig til </a:t>
            </a:r>
            <a:r>
              <a:rPr lang="da-DK" sz="1400" b="0" i="0" u="none" strike="noStrike">
                <a:effectLst/>
                <a:latin typeface="GothamBook"/>
                <a:hlinkClick r:id="rId5"/>
              </a:rPr>
              <a:t>verber</a:t>
            </a:r>
            <a:r>
              <a:rPr lang="da-DK" sz="1400" b="0" i="0">
                <a:effectLst/>
                <a:latin typeface="GothamBook"/>
              </a:rPr>
              <a:t>,</a:t>
            </a:r>
            <a:r>
              <a:rPr lang="da-DK" sz="1400" b="0" i="0" u="none" strike="noStrike">
                <a:effectLst/>
                <a:latin typeface="GothamBook"/>
                <a:hlinkClick r:id="rId6"/>
              </a:rPr>
              <a:t> adjektiver</a:t>
            </a:r>
            <a:r>
              <a:rPr lang="da-DK" sz="1400" b="0" i="0">
                <a:effectLst/>
                <a:latin typeface="GothamBook"/>
              </a:rPr>
              <a:t>, andre adverbier eller til hele sætninger. </a:t>
            </a:r>
          </a:p>
          <a:p>
            <a:pPr marL="0" indent="0">
              <a:buNone/>
            </a:pPr>
            <a:endParaRPr lang="da-DK" sz="1400"/>
          </a:p>
          <a:p>
            <a:pPr marL="0" indent="0">
              <a:buNone/>
            </a:pPr>
            <a:endParaRPr lang="da-DK" sz="140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D2E651F-A5B3-4BBC-0BD3-6607040856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694763"/>
              </p:ext>
            </p:extLst>
          </p:nvPr>
        </p:nvGraphicFramePr>
        <p:xfrm>
          <a:off x="4654296" y="1373906"/>
          <a:ext cx="6894577" cy="2427692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{3B4B98B0-60AC-42C2-AFA5-B58CD77FA1E5}</a:tableStyleId>
              </a:tblPr>
              <a:tblGrid>
                <a:gridCol w="1674203">
                  <a:extLst>
                    <a:ext uri="{9D8B030D-6E8A-4147-A177-3AD203B41FA5}">
                      <a16:colId xmlns:a16="http://schemas.microsoft.com/office/drawing/2014/main" val="3599662156"/>
                    </a:ext>
                  </a:extLst>
                </a:gridCol>
                <a:gridCol w="5220374">
                  <a:extLst>
                    <a:ext uri="{9D8B030D-6E8A-4147-A177-3AD203B41FA5}">
                      <a16:colId xmlns:a16="http://schemas.microsoft.com/office/drawing/2014/main" val="479957351"/>
                    </a:ext>
                  </a:extLst>
                </a:gridCol>
              </a:tblGrid>
              <a:tr h="606923">
                <a:tc>
                  <a:txBody>
                    <a:bodyPr/>
                    <a:lstStyle/>
                    <a:p>
                      <a:pPr algn="l" fontAlgn="t"/>
                      <a:r>
                        <a:rPr lang="da-DK" sz="2000" b="1" cap="none" spc="0">
                          <a:solidFill>
                            <a:schemeClr val="tx1"/>
                          </a:solidFill>
                          <a:effectLst/>
                        </a:rPr>
                        <a:t>Eksempler:</a:t>
                      </a:r>
                      <a:endParaRPr lang="da-DK" sz="20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66690" marR="0" marT="128223" marB="128223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He </a:t>
                      </a: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often</a:t>
                      </a:r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 forgot her books.</a:t>
                      </a:r>
                    </a:p>
                  </a:txBody>
                  <a:tcPr marL="166690" marR="0" marT="128223" marB="128223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7904586"/>
                  </a:ext>
                </a:extLst>
              </a:tr>
              <a:tr h="606923">
                <a:tc>
                  <a:txBody>
                    <a:bodyPr/>
                    <a:lstStyle/>
                    <a:p>
                      <a:pPr algn="l" fontAlgn="t"/>
                      <a:r>
                        <a:rPr lang="da-DK" sz="20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166690" marR="0" marT="128223" marB="128223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20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166690" marR="0" marT="128223" marB="128223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4840226"/>
                  </a:ext>
                </a:extLst>
              </a:tr>
              <a:tr h="606923">
                <a:tc>
                  <a:txBody>
                    <a:bodyPr/>
                    <a:lstStyle/>
                    <a:p>
                      <a:pPr algn="l" fontAlgn="t"/>
                      <a:r>
                        <a:rPr lang="da-DK" sz="20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166690" marR="0" marT="128223" marB="128223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20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166690" marR="0" marT="128223" marB="128223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019020"/>
                  </a:ext>
                </a:extLst>
              </a:tr>
              <a:tr h="606923">
                <a:tc>
                  <a:txBody>
                    <a:bodyPr/>
                    <a:lstStyle/>
                    <a:p>
                      <a:pPr algn="l" fontAlgn="t"/>
                      <a:r>
                        <a:rPr lang="da-DK" sz="20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166690" marR="0" marT="128223" marB="128223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The psychologist had </a:t>
                      </a:r>
                      <a:r>
                        <a:rPr lang="en-US" sz="2000" b="1" cap="none" spc="0">
                          <a:solidFill>
                            <a:schemeClr val="tx1"/>
                          </a:solidFill>
                          <a:effectLst/>
                        </a:rPr>
                        <a:t>never</a:t>
                      </a:r>
                      <a:r>
                        <a:rPr lang="en-US" sz="2000" cap="none" spc="0">
                          <a:solidFill>
                            <a:schemeClr val="tx1"/>
                          </a:solidFill>
                          <a:effectLst/>
                        </a:rPr>
                        <a:t> understood her.</a:t>
                      </a:r>
                    </a:p>
                  </a:txBody>
                  <a:tcPr marL="166690" marR="0" marT="128223" marB="128223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31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906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CC3083-EA5A-4C01-4A17-B5A1B245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da-DK" sz="4800"/>
              <a:t>Småadverbier bemærk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4CCDEA-52E2-89C4-FF1F-EE4C92C9A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da-DK" sz="2400" b="1" i="0">
                <a:effectLst/>
                <a:latin typeface="GothamBold"/>
              </a:rPr>
              <a:t>TIP</a:t>
            </a:r>
            <a:r>
              <a:rPr lang="da-DK" sz="2400" b="0" i="0">
                <a:effectLst/>
                <a:latin typeface="GothamBook"/>
              </a:rPr>
              <a:t>. Bemærk dog, at former af </a:t>
            </a:r>
            <a:r>
              <a:rPr lang="da-DK" sz="2400" b="0" i="1">
                <a:effectLst/>
                <a:latin typeface="GothamBook"/>
              </a:rPr>
              <a:t>to be</a:t>
            </a:r>
            <a:r>
              <a:rPr lang="da-DK" sz="2400" b="0" i="0">
                <a:effectLst/>
                <a:latin typeface="GothamBook"/>
              </a:rPr>
              <a:t> ikke må adskilles fra </a:t>
            </a:r>
            <a:r>
              <a:rPr lang="da-DK" sz="2400" b="0" i="0" u="none" strike="noStrike">
                <a:effectLst/>
                <a:latin typeface="GothamBook"/>
                <a:hlinkClick r:id="rId2"/>
              </a:rPr>
              <a:t>subjekt</a:t>
            </a:r>
            <a:r>
              <a:rPr lang="da-DK" sz="2400" b="0" i="0">
                <a:effectLst/>
                <a:latin typeface="GothamBook"/>
              </a:rPr>
              <a:t>, og at </a:t>
            </a:r>
            <a:r>
              <a:rPr lang="da-DK" sz="2400" b="0" i="0" u="none" strike="noStrike">
                <a:effectLst/>
                <a:latin typeface="GothamBook"/>
                <a:hlinkClick r:id="rId3"/>
              </a:rPr>
              <a:t>adverbiet</a:t>
            </a:r>
            <a:r>
              <a:rPr lang="da-DK" sz="2400" b="0" i="0">
                <a:effectLst/>
                <a:latin typeface="GothamBook"/>
              </a:rPr>
              <a:t> derfor i disse tilfælde efterstilles:</a:t>
            </a:r>
          </a:p>
          <a:p>
            <a:endParaRPr lang="da-DK" sz="2400">
              <a:latin typeface="GothamBook"/>
            </a:endParaRPr>
          </a:p>
          <a:p>
            <a:endParaRPr lang="da-DK" sz="2400" b="0" i="0">
              <a:effectLst/>
              <a:latin typeface="GothamBook"/>
            </a:endParaRPr>
          </a:p>
          <a:p>
            <a:r>
              <a:rPr lang="da-DK" sz="2400">
                <a:latin typeface="GothamBook"/>
              </a:rPr>
              <a:t>He was actually rich</a:t>
            </a:r>
            <a:endParaRPr lang="da-DK" sz="2400" b="0" i="0">
              <a:effectLst/>
              <a:latin typeface="GothamBook"/>
            </a:endParaRPr>
          </a:p>
          <a:p>
            <a:endParaRPr lang="da-DK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873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4DAF54-F239-F621-2C6C-F4B38CA83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småadverbier (Placer adverbiet i parentesen)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522444-1F38-25F5-E931-0D5849938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He has </a:t>
            </a:r>
            <a:r>
              <a:rPr lang="da-DK" dirty="0" err="1"/>
              <a:t>encountered</a:t>
            </a:r>
            <a:r>
              <a:rPr lang="da-DK" dirty="0"/>
              <a:t> problems with his computer (</a:t>
            </a:r>
            <a:r>
              <a:rPr lang="da-DK" dirty="0" err="1"/>
              <a:t>often</a:t>
            </a:r>
            <a:r>
              <a:rPr lang="da-DK" dirty="0"/>
              <a:t>)</a:t>
            </a:r>
          </a:p>
          <a:p>
            <a:r>
              <a:rPr lang="da-DK" dirty="0"/>
              <a:t>Aravind </a:t>
            </a:r>
            <a:r>
              <a:rPr lang="da-DK" dirty="0" err="1"/>
              <a:t>Adiga</a:t>
            </a:r>
            <a:r>
              <a:rPr lang="da-DK" dirty="0"/>
              <a:t> is the </a:t>
            </a:r>
            <a:r>
              <a:rPr lang="da-DK" dirty="0" err="1"/>
              <a:t>author</a:t>
            </a:r>
            <a:r>
              <a:rPr lang="da-DK" dirty="0"/>
              <a:t> of </a:t>
            </a:r>
            <a:r>
              <a:rPr lang="da-DK" dirty="0" err="1"/>
              <a:t>many</a:t>
            </a:r>
            <a:r>
              <a:rPr lang="da-DK" dirty="0"/>
              <a:t> short </a:t>
            </a:r>
            <a:r>
              <a:rPr lang="da-DK" dirty="0" err="1"/>
              <a:t>stories</a:t>
            </a:r>
            <a:r>
              <a:rPr lang="da-DK" dirty="0"/>
              <a:t> essays and </a:t>
            </a:r>
            <a:r>
              <a:rPr lang="da-DK" dirty="0" err="1"/>
              <a:t>articles</a:t>
            </a:r>
            <a:r>
              <a:rPr lang="da-DK" dirty="0"/>
              <a:t>.(</a:t>
            </a:r>
            <a:r>
              <a:rPr lang="da-DK" dirty="0" err="1"/>
              <a:t>also</a:t>
            </a:r>
            <a:r>
              <a:rPr lang="da-DK" dirty="0"/>
              <a:t>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6454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4CF2218-A0BD-5C26-7871-133ED228C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3700"/>
              <a:t>Sætningsadverbier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32BE80-E905-A846-73D8-168055504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da-DK" sz="2200" b="0" i="0">
                <a:effectLst/>
                <a:latin typeface="GothamBook"/>
              </a:rPr>
              <a:t>Sætningsadverbier er </a:t>
            </a:r>
            <a:r>
              <a:rPr lang="da-DK" sz="2200" b="0" i="0" u="none" strike="noStrike">
                <a:effectLst/>
                <a:latin typeface="GothamBook"/>
                <a:hlinkClick r:id="rId2"/>
              </a:rPr>
              <a:t>adverbier</a:t>
            </a:r>
            <a:r>
              <a:rPr lang="da-DK" sz="2200" b="0" i="0">
                <a:effectLst/>
                <a:latin typeface="GothamBook"/>
              </a:rPr>
              <a:t>, der siger noget om hele sætninger. De kan anvendes til at udtrykke sandsynlighed eller talerens holdning til sætningens indhold. </a:t>
            </a:r>
            <a:endParaRPr lang="da-DK" sz="2200">
              <a:latin typeface="GothamBook"/>
            </a:endParaRPr>
          </a:p>
          <a:p>
            <a:endParaRPr lang="da-DK" sz="2200" b="0" i="0">
              <a:effectLst/>
              <a:latin typeface="GothamBook"/>
            </a:endParaRPr>
          </a:p>
          <a:p>
            <a:pPr marL="0" indent="0">
              <a:buNone/>
            </a:pPr>
            <a:endParaRPr lang="da-DK" sz="2200" b="0" i="0">
              <a:effectLst/>
              <a:latin typeface="GothamBook"/>
            </a:endParaRPr>
          </a:p>
          <a:p>
            <a:endParaRPr lang="da-DK" sz="2200">
              <a:latin typeface="GothamBook"/>
            </a:endParaRPr>
          </a:p>
          <a:p>
            <a:endParaRPr lang="da-DK" sz="2200"/>
          </a:p>
        </p:txBody>
      </p:sp>
    </p:spTree>
    <p:extLst>
      <p:ext uri="{BB962C8B-B14F-4D97-AF65-F5344CB8AC3E}">
        <p14:creationId xmlns:p14="http://schemas.microsoft.com/office/powerpoint/2010/main" val="2067565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986440-96C1-437E-55A7-25A322DD6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3700"/>
              <a:t>Sætningsadverbier placering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B2B839-8D0A-BD97-3F16-B8602A875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a-DK" sz="2200"/>
              <a:t>Kan placeres tre steder i sætningen:</a:t>
            </a:r>
          </a:p>
          <a:p>
            <a:pPr marL="0" indent="0">
              <a:buNone/>
            </a:pPr>
            <a:endParaRPr lang="da-DK" sz="2200"/>
          </a:p>
          <a:p>
            <a:pPr marL="514350" indent="-514350">
              <a:buAutoNum type="arabicPeriod"/>
            </a:pPr>
            <a:r>
              <a:rPr lang="da-DK" sz="2200"/>
              <a:t>Først i sætningen</a:t>
            </a:r>
          </a:p>
          <a:p>
            <a:pPr marL="0" indent="0">
              <a:buNone/>
            </a:pPr>
            <a:r>
              <a:rPr lang="da-DK" sz="2200"/>
              <a:t>Luckily, we weren’t late for the party.</a:t>
            </a:r>
          </a:p>
          <a:p>
            <a:pPr marL="514350" indent="-514350">
              <a:buAutoNum type="arabicPeriod"/>
            </a:pPr>
            <a:endParaRPr lang="da-DK" sz="2200"/>
          </a:p>
          <a:p>
            <a:pPr marL="0" indent="0">
              <a:buNone/>
            </a:pPr>
            <a:r>
              <a:rPr lang="da-DK" sz="2200" b="1" i="0">
                <a:effectLst/>
                <a:latin typeface="GothamBold"/>
              </a:rPr>
              <a:t>2.</a:t>
            </a:r>
            <a:r>
              <a:rPr lang="da-DK" sz="2200" b="0" i="0">
                <a:effectLst/>
                <a:latin typeface="GothamBook"/>
              </a:rPr>
              <a:t> Inde i sætningen. Det vil sige enten inden sætningens </a:t>
            </a:r>
            <a:r>
              <a:rPr lang="da-DK" sz="2200" b="0" i="0" u="none" strike="noStrike">
                <a:effectLst/>
                <a:latin typeface="GothamBook"/>
                <a:hlinkClick r:id="rId2"/>
              </a:rPr>
              <a:t>hovedverbum</a:t>
            </a:r>
            <a:r>
              <a:rPr lang="da-DK" sz="2200" b="0" i="0">
                <a:effectLst/>
                <a:latin typeface="GothamBook"/>
              </a:rPr>
              <a:t> eller efter det første </a:t>
            </a:r>
            <a:r>
              <a:rPr lang="da-DK" sz="2200" b="0" i="0" u="none" strike="noStrike">
                <a:effectLst/>
                <a:latin typeface="GothamBook"/>
                <a:hlinkClick r:id="rId3"/>
              </a:rPr>
              <a:t>hjælpeverbum</a:t>
            </a:r>
            <a:r>
              <a:rPr lang="da-DK" sz="2200" b="0" i="0">
                <a:effectLst/>
                <a:latin typeface="GothamBook"/>
              </a:rPr>
              <a:t>. Dette afhænger af </a:t>
            </a:r>
            <a:r>
              <a:rPr lang="da-DK" sz="2200" b="0" i="0" u="none" strike="noStrike">
                <a:effectLst/>
                <a:latin typeface="GothamBook"/>
                <a:hlinkClick r:id="rId4"/>
              </a:rPr>
              <a:t>verballeddet</a:t>
            </a:r>
            <a:r>
              <a:rPr lang="da-DK" sz="2200" b="0" i="0">
                <a:effectLst/>
                <a:latin typeface="GothamBook"/>
              </a:rPr>
              <a:t>.</a:t>
            </a:r>
          </a:p>
          <a:p>
            <a:pPr marL="0" indent="0">
              <a:buNone/>
            </a:pPr>
            <a:r>
              <a:rPr lang="da-DK" sz="2200"/>
              <a:t>He probably arrived after us</a:t>
            </a:r>
          </a:p>
        </p:txBody>
      </p:sp>
    </p:spTree>
    <p:extLst>
      <p:ext uri="{BB962C8B-B14F-4D97-AF65-F5344CB8AC3E}">
        <p14:creationId xmlns:p14="http://schemas.microsoft.com/office/powerpoint/2010/main" val="517506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D7BBC0-5AA5-780E-B038-FCF74E9E9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3400"/>
              <a:t>Sætningsadverbiers placering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2475B0-A0A2-F1F1-6422-4E47B70A1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da-DK" sz="2200" b="0" i="0">
                <a:effectLst/>
                <a:latin typeface="GothamBook"/>
              </a:rPr>
              <a:t>Ved længere </a:t>
            </a:r>
            <a:r>
              <a:rPr lang="da-DK" sz="2200" b="0" i="0" u="none" strike="noStrike">
                <a:effectLst/>
                <a:latin typeface="GothamBook"/>
                <a:hlinkClick r:id="rId2"/>
              </a:rPr>
              <a:t>verballed</a:t>
            </a:r>
            <a:r>
              <a:rPr lang="da-DK" sz="2200" b="0" i="0">
                <a:effectLst/>
                <a:latin typeface="GothamBook"/>
              </a:rPr>
              <a:t> placeres </a:t>
            </a:r>
            <a:r>
              <a:rPr lang="da-DK" sz="2200" b="0" i="0" u="none" strike="noStrike">
                <a:effectLst/>
                <a:latin typeface="GothamBook"/>
                <a:hlinkClick r:id="rId3"/>
              </a:rPr>
              <a:t>adverbiet</a:t>
            </a:r>
            <a:r>
              <a:rPr lang="da-DK" sz="2200" b="0" i="0">
                <a:effectLst/>
                <a:latin typeface="GothamBook"/>
              </a:rPr>
              <a:t> efter det første </a:t>
            </a:r>
            <a:r>
              <a:rPr lang="da-DK" sz="2200" b="0" i="0" u="none" strike="noStrike">
                <a:effectLst/>
                <a:latin typeface="GothamBook"/>
                <a:hlinkClick r:id="rId4"/>
              </a:rPr>
              <a:t>hjælpeverbum</a:t>
            </a:r>
            <a:r>
              <a:rPr lang="da-DK" sz="2200" b="0" i="0">
                <a:effectLst/>
                <a:latin typeface="GothamBook"/>
              </a:rPr>
              <a:t>:</a:t>
            </a:r>
          </a:p>
          <a:p>
            <a:endParaRPr lang="da-DK" sz="2200">
              <a:latin typeface="GothamBook"/>
            </a:endParaRPr>
          </a:p>
          <a:p>
            <a:endParaRPr lang="da-DK" sz="2200">
              <a:latin typeface="GothamBook"/>
            </a:endParaRPr>
          </a:p>
          <a:p>
            <a:r>
              <a:rPr lang="en-US" sz="2200" b="0" i="1">
                <a:effectLst/>
                <a:latin typeface="GothamBook"/>
              </a:rPr>
              <a:t>He </a:t>
            </a:r>
            <a:r>
              <a:rPr lang="en-US" sz="2200" b="0" i="1" u="sng">
                <a:effectLst/>
                <a:latin typeface="GothamBook"/>
              </a:rPr>
              <a:t>is</a:t>
            </a:r>
            <a:r>
              <a:rPr lang="en-US" sz="2200" b="0" i="1">
                <a:effectLst/>
                <a:latin typeface="GothamBook"/>
              </a:rPr>
              <a:t> </a:t>
            </a:r>
            <a:r>
              <a:rPr lang="en-US" sz="2200" b="1" i="1">
                <a:effectLst/>
                <a:latin typeface="GothamBold"/>
              </a:rPr>
              <a:t>always</a:t>
            </a:r>
            <a:r>
              <a:rPr lang="en-US" sz="2200" b="0" i="1">
                <a:effectLst/>
                <a:latin typeface="GothamBook"/>
              </a:rPr>
              <a:t> running late.</a:t>
            </a:r>
            <a:endParaRPr lang="da-DK" sz="2200"/>
          </a:p>
        </p:txBody>
      </p:sp>
    </p:spTree>
    <p:extLst>
      <p:ext uri="{BB962C8B-B14F-4D97-AF65-F5344CB8AC3E}">
        <p14:creationId xmlns:p14="http://schemas.microsoft.com/office/powerpoint/2010/main" val="4006619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D661AA-CB9B-673B-51DD-973AC936A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3400"/>
              <a:t>Sætningsadverbiers placering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7D9E41-0C09-869D-43AA-CE51F4F3E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br>
              <a:rPr lang="da-DK" sz="2200"/>
            </a:br>
            <a:r>
              <a:rPr lang="da-DK" sz="2200" b="1" i="0">
                <a:effectLst/>
                <a:latin typeface="GothamBold"/>
              </a:rPr>
              <a:t>3. </a:t>
            </a:r>
            <a:r>
              <a:rPr lang="da-DK" sz="2200" b="0" i="0">
                <a:effectLst/>
                <a:latin typeface="GothamBook"/>
              </a:rPr>
              <a:t>Sætningsadverbier kan også placeres sidst i sætningen.</a:t>
            </a:r>
          </a:p>
          <a:p>
            <a:pPr marL="0" indent="0">
              <a:buNone/>
            </a:pPr>
            <a:endParaRPr lang="da-DK" sz="2200">
              <a:latin typeface="GothamBook"/>
            </a:endParaRPr>
          </a:p>
          <a:p>
            <a:pPr marL="0" indent="0">
              <a:buNone/>
            </a:pPr>
            <a:r>
              <a:rPr lang="en-US" sz="2200" b="0" i="1">
                <a:effectLst/>
                <a:latin typeface="GothamBook"/>
              </a:rPr>
              <a:t>We weren't late for the party, </a:t>
            </a:r>
            <a:r>
              <a:rPr lang="en-US" sz="2200" b="1" i="1">
                <a:effectLst/>
                <a:latin typeface="GothamBold"/>
              </a:rPr>
              <a:t>luckily</a:t>
            </a:r>
            <a:r>
              <a:rPr lang="en-US" sz="2200" b="0" i="1">
                <a:effectLst/>
                <a:latin typeface="GothamBook"/>
              </a:rPr>
              <a:t>!</a:t>
            </a:r>
            <a:endParaRPr lang="da-DK" sz="2200"/>
          </a:p>
        </p:txBody>
      </p:sp>
    </p:spTree>
    <p:extLst>
      <p:ext uri="{BB962C8B-B14F-4D97-AF65-F5344CB8AC3E}">
        <p14:creationId xmlns:p14="http://schemas.microsoft.com/office/powerpoint/2010/main" val="237836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CC052D-0B97-A0C2-7340-EC7B1D87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3400"/>
              <a:t>Opgave sætningsadverbium (placer adverbiet korrekt i sætningen)</a:t>
            </a:r>
          </a:p>
        </p:txBody>
      </p:sp>
      <p:grpSp>
        <p:nvGrpSpPr>
          <p:cNvPr id="17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B4F40C8-FBD9-E300-83BA-3DF3FD7E9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a-DK" sz="2200"/>
              <a:t>Her guests were late (fortunately)</a:t>
            </a:r>
          </a:p>
          <a:p>
            <a:pPr marL="0" indent="0">
              <a:buNone/>
            </a:pPr>
            <a:endParaRPr lang="da-DK" sz="2200"/>
          </a:p>
          <a:p>
            <a:pPr marL="0" indent="0">
              <a:buNone/>
            </a:pPr>
            <a:endParaRPr lang="da-DK" sz="2200"/>
          </a:p>
        </p:txBody>
      </p:sp>
    </p:spTree>
    <p:extLst>
      <p:ext uri="{BB962C8B-B14F-4D97-AF65-F5344CB8AC3E}">
        <p14:creationId xmlns:p14="http://schemas.microsoft.com/office/powerpoint/2010/main" val="738261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1B99CE-ED1E-1930-1397-69F2A15E9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da-DK" sz="3600"/>
              <a:t>Adverbier på dansk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AFB8AC-43F8-A012-4F27-EF26A2ADE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r>
              <a:rPr lang="da-DK" sz="1800" b="0" i="0">
                <a:effectLst/>
                <a:latin typeface="GothamBook"/>
              </a:rPr>
              <a:t>På dansk er </a:t>
            </a:r>
            <a:r>
              <a:rPr lang="da-DK" sz="1800" b="0" i="0" u="none" strike="noStrike">
                <a:effectLst/>
                <a:latin typeface="GothamBook"/>
                <a:hlinkClick r:id="rId2"/>
              </a:rPr>
              <a:t>adjektiver</a:t>
            </a:r>
            <a:r>
              <a:rPr lang="da-DK" sz="1800" b="0" i="0">
                <a:effectLst/>
                <a:latin typeface="GothamBook"/>
              </a:rPr>
              <a:t> og </a:t>
            </a:r>
            <a:r>
              <a:rPr lang="da-DK" sz="1800" b="0" i="0" u="none" strike="noStrike">
                <a:effectLst/>
                <a:latin typeface="GothamBook"/>
                <a:hlinkClick r:id="rId3"/>
              </a:rPr>
              <a:t>adverbier</a:t>
            </a:r>
            <a:r>
              <a:rPr lang="da-DK" sz="1800" b="0" i="0">
                <a:effectLst/>
                <a:latin typeface="GothamBook"/>
              </a:rPr>
              <a:t> ofte identiske, og dette kan gøre det svært at kende forskel:</a:t>
            </a:r>
          </a:p>
          <a:p>
            <a:endParaRPr lang="da-DK" sz="1800">
              <a:latin typeface="GothamBook"/>
            </a:endParaRPr>
          </a:p>
          <a:p>
            <a:endParaRPr lang="da-DK" sz="1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23E294B-21AA-531E-841C-966DB1051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620735"/>
              </p:ext>
            </p:extLst>
          </p:nvPr>
        </p:nvGraphicFramePr>
        <p:xfrm>
          <a:off x="5987738" y="2019160"/>
          <a:ext cx="5628019" cy="2586812"/>
        </p:xfrm>
        <a:graphic>
          <a:graphicData uri="http://schemas.openxmlformats.org/drawingml/2006/table">
            <a:tbl>
              <a:tblPr>
                <a:solidFill>
                  <a:srgbClr val="F2F2F2">
                    <a:alpha val="30196"/>
                  </a:srgbClr>
                </a:solidFill>
              </a:tblPr>
              <a:tblGrid>
                <a:gridCol w="2113352">
                  <a:extLst>
                    <a:ext uri="{9D8B030D-6E8A-4147-A177-3AD203B41FA5}">
                      <a16:colId xmlns:a16="http://schemas.microsoft.com/office/drawing/2014/main" val="1734186301"/>
                    </a:ext>
                  </a:extLst>
                </a:gridCol>
                <a:gridCol w="3514667">
                  <a:extLst>
                    <a:ext uri="{9D8B030D-6E8A-4147-A177-3AD203B41FA5}">
                      <a16:colId xmlns:a16="http://schemas.microsoft.com/office/drawing/2014/main" val="2421007248"/>
                    </a:ext>
                  </a:extLst>
                </a:gridCol>
              </a:tblGrid>
              <a:tr h="1293406">
                <a:tc>
                  <a:txBody>
                    <a:bodyPr/>
                    <a:lstStyle/>
                    <a:p>
                      <a:pPr algn="l" fontAlgn="t"/>
                      <a:r>
                        <a:rPr lang="da-DK" sz="2800" b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Eksempler:</a:t>
                      </a:r>
                      <a:endParaRPr lang="da-DK" sz="28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7938" marR="0" marT="183029" marB="183029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2800" cap="none" spc="0">
                          <a:solidFill>
                            <a:schemeClr val="tx1"/>
                          </a:solidFill>
                          <a:effectLst/>
                        </a:rPr>
                        <a:t>Toget kører </a:t>
                      </a:r>
                      <a:r>
                        <a:rPr lang="da-DK" sz="2800" b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hurtigt</a:t>
                      </a:r>
                      <a:r>
                        <a:rPr lang="da-DK" sz="2800" cap="none" spc="0">
                          <a:solidFill>
                            <a:schemeClr val="tx1"/>
                          </a:solidFill>
                          <a:effectLst/>
                        </a:rPr>
                        <a:t>. (adverbium)</a:t>
                      </a:r>
                    </a:p>
                  </a:txBody>
                  <a:tcPr marL="237938" marR="0" marT="183029" marB="183029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791383"/>
                  </a:ext>
                </a:extLst>
              </a:tr>
              <a:tr h="1293406">
                <a:tc>
                  <a:txBody>
                    <a:bodyPr/>
                    <a:lstStyle/>
                    <a:p>
                      <a:pPr algn="l" fontAlgn="t"/>
                      <a:r>
                        <a:rPr lang="da-DK" sz="28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237938" marR="0" marT="183029" marB="183029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2800" cap="none" spc="0">
                          <a:solidFill>
                            <a:schemeClr val="tx1"/>
                          </a:solidFill>
                          <a:effectLst/>
                        </a:rPr>
                        <a:t>Et </a:t>
                      </a:r>
                      <a:r>
                        <a:rPr lang="da-DK" sz="2800" b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hurtigt</a:t>
                      </a:r>
                      <a:r>
                        <a:rPr lang="da-DK" sz="2800" cap="none" spc="0">
                          <a:solidFill>
                            <a:schemeClr val="tx1"/>
                          </a:solidFill>
                          <a:effectLst/>
                        </a:rPr>
                        <a:t> tog. (adjektiv)</a:t>
                      </a:r>
                    </a:p>
                  </a:txBody>
                  <a:tcPr marL="237938" marR="0" marT="183029" marB="183029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630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0374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3594EC-7C26-E24B-582E-A45029882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4100"/>
              <a:t>Mådesadverbier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31" name="Rectangle 24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25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Pladsholder til indhold 2">
            <a:extLst>
              <a:ext uri="{FF2B5EF4-FFF2-40B4-BE49-F238E27FC236}">
                <a16:creationId xmlns:a16="http://schemas.microsoft.com/office/drawing/2014/main" id="{EF475778-0677-8F28-8B56-162CB64D5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da-DK" sz="2200" b="0" i="0">
                <a:effectLst/>
                <a:latin typeface="GothamBook"/>
              </a:rPr>
              <a:t>Mådesadverbier beskriver </a:t>
            </a:r>
            <a:r>
              <a:rPr lang="da-DK" sz="2200" b="0" i="0" u="none" strike="noStrike">
                <a:effectLst/>
                <a:latin typeface="GothamBook"/>
                <a:hlinkClick r:id="rId2"/>
              </a:rPr>
              <a:t>verber</a:t>
            </a:r>
            <a:r>
              <a:rPr lang="da-DK" sz="2200" b="0" i="0">
                <a:effectLst/>
                <a:latin typeface="GothamBook"/>
              </a:rPr>
              <a:t> (måden handlingen udføres på) og placeres typisk direkte efter </a:t>
            </a:r>
            <a:r>
              <a:rPr lang="da-DK" sz="2200" b="0" i="0" u="none" strike="noStrike">
                <a:effectLst/>
                <a:latin typeface="GothamBook"/>
                <a:hlinkClick r:id="rId3"/>
              </a:rPr>
              <a:t>verballeddet</a:t>
            </a:r>
            <a:r>
              <a:rPr lang="da-DK" sz="2200" b="0" i="0">
                <a:effectLst/>
                <a:latin typeface="GothamBook"/>
              </a:rPr>
              <a:t>:</a:t>
            </a:r>
          </a:p>
          <a:p>
            <a:endParaRPr lang="da-DK" sz="2200">
              <a:latin typeface="GothamBook"/>
            </a:endParaRPr>
          </a:p>
          <a:p>
            <a:endParaRPr lang="da-DK" sz="2200">
              <a:latin typeface="GothamBook"/>
            </a:endParaRPr>
          </a:p>
          <a:p>
            <a:r>
              <a:rPr lang="da-DK" sz="2200" b="0" i="1">
                <a:effectLst/>
                <a:latin typeface="GothamBook"/>
              </a:rPr>
              <a:t>He runs </a:t>
            </a:r>
            <a:r>
              <a:rPr lang="da-DK" sz="2200" b="1" i="1">
                <a:effectLst/>
                <a:latin typeface="GothamBold"/>
              </a:rPr>
              <a:t>quickly</a:t>
            </a:r>
          </a:p>
          <a:p>
            <a:endParaRPr lang="da-DK" sz="2200" b="1" i="1">
              <a:latin typeface="GothamBold"/>
            </a:endParaRPr>
          </a:p>
          <a:p>
            <a:endParaRPr lang="da-DK" sz="2200" b="1" i="1">
              <a:effectLst/>
              <a:latin typeface="GothamBold"/>
            </a:endParaRPr>
          </a:p>
          <a:p>
            <a:r>
              <a:rPr lang="da-DK" sz="2200" b="1" i="1">
                <a:latin typeface="GothamBold"/>
              </a:rPr>
              <a:t>The baby cried uncontrollably for two hours.</a:t>
            </a:r>
            <a:endParaRPr lang="da-DK" sz="2200" b="1" i="1">
              <a:effectLst/>
              <a:latin typeface="GothamBold"/>
            </a:endParaRPr>
          </a:p>
          <a:p>
            <a:endParaRPr lang="da-DK" sz="2200"/>
          </a:p>
        </p:txBody>
      </p:sp>
    </p:spTree>
    <p:extLst>
      <p:ext uri="{BB962C8B-B14F-4D97-AF65-F5344CB8AC3E}">
        <p14:creationId xmlns:p14="http://schemas.microsoft.com/office/powerpoint/2010/main" val="2170287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28D31E1B-0407-4223-9642-0B642CBF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35A9FAF-41FC-43F4-CE83-A517548AD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5052369" cy="1035781"/>
          </a:xfrm>
        </p:spPr>
        <p:txBody>
          <a:bodyPr anchor="ctr">
            <a:normAutofit/>
          </a:bodyPr>
          <a:lstStyle/>
          <a:p>
            <a:r>
              <a:rPr lang="da-DK" sz="3600"/>
              <a:t>Mådesadverbier og objekt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70BBF9-FDCA-B489-7A09-F2F68513F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2524721"/>
            <a:ext cx="4991629" cy="3677123"/>
          </a:xfrm>
        </p:spPr>
        <p:txBody>
          <a:bodyPr anchor="ctr">
            <a:normAutofit/>
          </a:bodyPr>
          <a:lstStyle/>
          <a:p>
            <a:r>
              <a:rPr lang="da-DK" sz="1800" b="1" i="0">
                <a:effectLst/>
                <a:latin typeface="GothamBold"/>
              </a:rPr>
              <a:t>1. </a:t>
            </a:r>
            <a:r>
              <a:rPr lang="da-DK" sz="1800" b="0" i="0">
                <a:effectLst/>
                <a:latin typeface="GothamBook"/>
              </a:rPr>
              <a:t>Indeholder sætningen imidlertid et </a:t>
            </a:r>
            <a:r>
              <a:rPr lang="da-DK" sz="1800" b="0" i="0" u="none" strike="noStrike">
                <a:effectLst/>
                <a:latin typeface="GothamBook"/>
                <a:hlinkClick r:id="rId2"/>
              </a:rPr>
              <a:t>objekt</a:t>
            </a:r>
            <a:r>
              <a:rPr lang="da-DK" sz="1800" b="0" i="0">
                <a:effectLst/>
                <a:latin typeface="GothamBook"/>
              </a:rPr>
              <a:t>, må mådesadverbiet placeres efter </a:t>
            </a:r>
            <a:r>
              <a:rPr lang="da-DK" sz="1800" b="0" i="0" u="none" strike="noStrike">
                <a:effectLst/>
                <a:latin typeface="GothamBook"/>
                <a:hlinkClick r:id="rId2"/>
              </a:rPr>
              <a:t>objektet</a:t>
            </a:r>
            <a:r>
              <a:rPr lang="da-DK" sz="1800" b="0" i="0">
                <a:effectLst/>
                <a:latin typeface="GothamBook"/>
              </a:rPr>
              <a:t>, da </a:t>
            </a:r>
            <a:r>
              <a:rPr lang="da-DK" sz="1800" b="0" i="0" u="none" strike="noStrike">
                <a:effectLst/>
                <a:latin typeface="GothamBook"/>
                <a:hlinkClick r:id="rId3"/>
              </a:rPr>
              <a:t>verballed</a:t>
            </a:r>
            <a:r>
              <a:rPr lang="da-DK" sz="1800" b="0" i="0">
                <a:effectLst/>
                <a:latin typeface="GothamBook"/>
              </a:rPr>
              <a:t> og </a:t>
            </a:r>
            <a:r>
              <a:rPr lang="da-DK" sz="1800" b="0" i="0" u="none" strike="noStrike">
                <a:effectLst/>
                <a:latin typeface="GothamBook"/>
                <a:hlinkClick r:id="rId2"/>
              </a:rPr>
              <a:t>objekt</a:t>
            </a:r>
            <a:r>
              <a:rPr lang="da-DK" sz="1800" b="0" i="0">
                <a:effectLst/>
                <a:latin typeface="GothamBook"/>
              </a:rPr>
              <a:t> ikke må adskilles:</a:t>
            </a:r>
          </a:p>
          <a:p>
            <a:endParaRPr lang="da-DK" sz="1800">
              <a:latin typeface="GothamBook"/>
            </a:endParaRPr>
          </a:p>
          <a:p>
            <a:endParaRPr lang="da-DK" sz="1800">
              <a:latin typeface="GothamBook"/>
            </a:endParaRPr>
          </a:p>
          <a:p>
            <a:endParaRPr lang="da-DK" sz="180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0E96339-907C-46C3-99AC-31179B6F0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7C829807-4140-D40A-AF13-5648C58AA9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478528"/>
              </p:ext>
            </p:extLst>
          </p:nvPr>
        </p:nvGraphicFramePr>
        <p:xfrm>
          <a:off x="6930493" y="3082363"/>
          <a:ext cx="4223253" cy="753558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324959">
                  <a:extLst>
                    <a:ext uri="{9D8B030D-6E8A-4147-A177-3AD203B41FA5}">
                      <a16:colId xmlns:a16="http://schemas.microsoft.com/office/drawing/2014/main" val="1085748556"/>
                    </a:ext>
                  </a:extLst>
                </a:gridCol>
                <a:gridCol w="2898294">
                  <a:extLst>
                    <a:ext uri="{9D8B030D-6E8A-4147-A177-3AD203B41FA5}">
                      <a16:colId xmlns:a16="http://schemas.microsoft.com/office/drawing/2014/main" val="246348718"/>
                    </a:ext>
                  </a:extLst>
                </a:gridCol>
              </a:tblGrid>
              <a:tr h="753558">
                <a:tc>
                  <a:txBody>
                    <a:bodyPr/>
                    <a:lstStyle/>
                    <a:p>
                      <a:pPr algn="l" fontAlgn="t"/>
                      <a:r>
                        <a:rPr lang="da-DK" sz="1500" b="1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Eksempel:</a:t>
                      </a:r>
                      <a:endParaRPr lang="da-DK" sz="1500" cap="none" spc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248080" marR="129002" marT="129002" marB="129002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15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He speaks English </a:t>
                      </a:r>
                      <a:r>
                        <a:rPr lang="da-DK" sz="1500" b="1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fluently</a:t>
                      </a:r>
                      <a:r>
                        <a:rPr lang="da-DK" sz="1500" cap="none" spc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.</a:t>
                      </a:r>
                    </a:p>
                  </a:txBody>
                  <a:tcPr marL="248080" marR="129002" marT="129002" marB="129002"/>
                </a:tc>
                <a:extLst>
                  <a:ext uri="{0D108BD9-81ED-4DB2-BD59-A6C34878D82A}">
                    <a16:rowId xmlns:a16="http://schemas.microsoft.com/office/drawing/2014/main" val="1567795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69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729811E8-BDC1-40B1-B163-2989E949E9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2978751"/>
              </p:ext>
            </p:extLst>
          </p:nvPr>
        </p:nvGraphicFramePr>
        <p:xfrm>
          <a:off x="643467" y="2818650"/>
          <a:ext cx="10905067" cy="122069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005859">
                  <a:extLst>
                    <a:ext uri="{9D8B030D-6E8A-4147-A177-3AD203B41FA5}">
                      <a16:colId xmlns:a16="http://schemas.microsoft.com/office/drawing/2014/main" val="2496977678"/>
                    </a:ext>
                  </a:extLst>
                </a:gridCol>
                <a:gridCol w="8899208">
                  <a:extLst>
                    <a:ext uri="{9D8B030D-6E8A-4147-A177-3AD203B41FA5}">
                      <a16:colId xmlns:a16="http://schemas.microsoft.com/office/drawing/2014/main" val="3615273503"/>
                    </a:ext>
                  </a:extLst>
                </a:gridCol>
              </a:tblGrid>
              <a:tr h="1220699">
                <a:tc>
                  <a:txBody>
                    <a:bodyPr/>
                    <a:lstStyle/>
                    <a:p>
                      <a:pPr algn="l" fontAlgn="t"/>
                      <a:r>
                        <a:rPr lang="da-DK" sz="27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othamBold"/>
                        </a:rPr>
                        <a:t>Eksempel:</a:t>
                      </a:r>
                      <a:endParaRPr lang="da-DK" sz="27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329918" marR="0" marT="164959" marB="164959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700" i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The cat has </a:t>
                      </a:r>
                      <a:r>
                        <a:rPr lang="en-US" sz="2700" b="1" i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GothamBold"/>
                        </a:rPr>
                        <a:t>systematically</a:t>
                      </a:r>
                      <a:r>
                        <a:rPr lang="en-US" sz="2700" i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checked </a:t>
                      </a:r>
                      <a:r>
                        <a:rPr lang="en-US" sz="27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every crevice in the house for mice.</a:t>
                      </a:r>
                    </a:p>
                  </a:txBody>
                  <a:tcPr marL="329918" marR="0" marT="164959" marB="164959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705002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FC7E316-6B17-D5A9-9A03-6F00715CC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684" y="810596"/>
            <a:ext cx="10674525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a-DK" altLang="da-DK" sz="2000" b="1" i="0" u="none" strike="noStrike" cap="none" normalizeH="0" baseline="0" dirty="0">
                <a:ln>
                  <a:noFill/>
                </a:ln>
                <a:solidFill>
                  <a:srgbClr val="EB4848"/>
                </a:solidFill>
                <a:effectLst/>
                <a:latin typeface="GothamBold"/>
              </a:rPr>
              <a:t>NB</a:t>
            </a:r>
            <a:r>
              <a:rPr kumimoji="0" lang="da-DK" altLang="da-DK" sz="2000" b="0" i="0" u="none" strike="noStrike" cap="none" normalizeH="0" baseline="0" dirty="0">
                <a:ln>
                  <a:noFill/>
                </a:ln>
                <a:solidFill>
                  <a:srgbClr val="242729"/>
                </a:solidFill>
                <a:effectLst/>
                <a:latin typeface="GothamBook"/>
              </a:rPr>
              <a:t>. Hvis </a:t>
            </a:r>
            <a:r>
              <a:rPr kumimoji="0" lang="da-DK" altLang="da-DK" sz="2000" b="0" i="0" u="none" strike="noStrike" cap="none" normalizeH="0" baseline="0" dirty="0">
                <a:ln>
                  <a:noFill/>
                </a:ln>
                <a:solidFill>
                  <a:srgbClr val="1E90FF"/>
                </a:solidFill>
                <a:effectLst/>
                <a:latin typeface="GothamBook"/>
                <a:hlinkClick r:id="rId2"/>
              </a:rPr>
              <a:t>verballeddet</a:t>
            </a:r>
            <a:r>
              <a:rPr kumimoji="0" lang="da-DK" altLang="da-DK" sz="2000" b="0" i="0" u="none" strike="noStrike" cap="none" normalizeH="0" baseline="0" dirty="0">
                <a:ln>
                  <a:noFill/>
                </a:ln>
                <a:solidFill>
                  <a:srgbClr val="242729"/>
                </a:solidFill>
                <a:effectLst/>
                <a:latin typeface="GothamBook"/>
              </a:rPr>
              <a:t> indeholder </a:t>
            </a:r>
            <a:r>
              <a:rPr kumimoji="0" lang="da-DK" altLang="da-DK" sz="2000" b="0" i="0" u="none" strike="noStrike" cap="none" normalizeH="0" baseline="0" dirty="0">
                <a:ln>
                  <a:noFill/>
                </a:ln>
                <a:solidFill>
                  <a:srgbClr val="1E90FF"/>
                </a:solidFill>
                <a:effectLst/>
                <a:latin typeface="GothamBook"/>
                <a:hlinkClick r:id="rId3"/>
              </a:rPr>
              <a:t>hjælpeverber</a:t>
            </a:r>
            <a:r>
              <a:rPr kumimoji="0" lang="da-DK" altLang="da-DK" sz="2000" b="0" i="0" u="none" strike="noStrike" cap="none" normalizeH="0" baseline="0" dirty="0">
                <a:ln>
                  <a:noFill/>
                </a:ln>
                <a:solidFill>
                  <a:srgbClr val="242729"/>
                </a:solidFill>
                <a:effectLst/>
                <a:latin typeface="GothamBook"/>
              </a:rPr>
              <a:t>, placeres mådesadverbiet efter første </a:t>
            </a:r>
            <a:r>
              <a:rPr kumimoji="0" lang="da-DK" altLang="da-DK" sz="2000" b="0" i="0" u="none" strike="noStrike" cap="none" normalizeH="0" baseline="0" dirty="0">
                <a:ln>
                  <a:noFill/>
                </a:ln>
                <a:solidFill>
                  <a:srgbClr val="1E90FF"/>
                </a:solidFill>
                <a:effectLst/>
                <a:latin typeface="GothamBook"/>
                <a:hlinkClick r:id="rId3"/>
              </a:rPr>
              <a:t>hjælpeverbum</a:t>
            </a:r>
            <a:r>
              <a:rPr kumimoji="0" lang="da-DK" altLang="da-DK" sz="2000" b="0" i="0" u="none" strike="noStrike" cap="none" normalizeH="0" baseline="0" dirty="0">
                <a:ln>
                  <a:noFill/>
                </a:ln>
                <a:solidFill>
                  <a:srgbClr val="242729"/>
                </a:solidFill>
                <a:effectLst/>
                <a:latin typeface="GothamBook"/>
              </a:rPr>
              <a:t>:</a:t>
            </a:r>
            <a:endParaRPr kumimoji="0" lang="da-DK" altLang="da-DK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91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1CECF66-77D8-2FAD-23F1-10B1434D2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da-DK" sz="4000"/>
              <a:t>Opgave mådesadverbier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F22A15-D323-7002-0C7B-92E400CD9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endParaRPr lang="da-DK" sz="2000"/>
          </a:p>
          <a:p>
            <a:r>
              <a:rPr lang="da-DK" sz="2000"/>
              <a:t>1. The child had opened the door (quietly)</a:t>
            </a:r>
          </a:p>
          <a:p>
            <a:endParaRPr lang="da-DK" sz="2000"/>
          </a:p>
          <a:p>
            <a:endParaRPr lang="da-DK" sz="2000"/>
          </a:p>
          <a:p>
            <a:r>
              <a:rPr lang="da-DK" sz="2000"/>
              <a:t>2. He shouted at his audience (angrily)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B6DA0A-DAE3-673A-B74B-E4C9966E26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222" r="12722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9203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AACD21-9736-E9E4-AC90-806B644D5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da-DK" sz="3600"/>
              <a:t>Gradsadverbier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59002C-D257-83B3-B316-21654FCFE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r>
              <a:rPr lang="da-DK" sz="1800" b="0" i="0">
                <a:effectLst/>
                <a:latin typeface="GothamBook"/>
              </a:rPr>
              <a:t>Gradsadverbier beskriver ‘hvor meget’ eller ’i hvor høj grad’. Det er fx </a:t>
            </a:r>
            <a:r>
              <a:rPr lang="da-DK" sz="1800" b="0" i="1">
                <a:effectLst/>
                <a:latin typeface="GothamBook"/>
              </a:rPr>
              <a:t>very, too, extremely, quite, rather, at all</a:t>
            </a:r>
            <a:r>
              <a:rPr lang="da-DK" sz="1800" b="0" i="0">
                <a:effectLst/>
                <a:latin typeface="GothamBook"/>
              </a:rPr>
              <a:t>. Hvis de lægger sig til et </a:t>
            </a:r>
            <a:r>
              <a:rPr lang="da-DK" sz="1800" b="0" i="0" u="none" strike="noStrike">
                <a:effectLst/>
                <a:latin typeface="GothamBook"/>
                <a:hlinkClick r:id="rId2"/>
              </a:rPr>
              <a:t>adjektiv</a:t>
            </a:r>
            <a:r>
              <a:rPr lang="da-DK" sz="1800" b="0" i="0">
                <a:effectLst/>
                <a:latin typeface="GothamBook"/>
              </a:rPr>
              <a:t> eller et andet </a:t>
            </a:r>
            <a:r>
              <a:rPr lang="da-DK" sz="1800" b="0" i="0" u="none" strike="noStrike">
                <a:effectLst/>
                <a:latin typeface="GothamBook"/>
                <a:hlinkClick r:id="rId3"/>
              </a:rPr>
              <a:t>adverbium</a:t>
            </a:r>
            <a:r>
              <a:rPr lang="da-DK" sz="1800" b="0" i="0">
                <a:effectLst/>
                <a:latin typeface="GothamBook"/>
              </a:rPr>
              <a:t>, placeres de foran dette.</a:t>
            </a:r>
          </a:p>
          <a:p>
            <a:endParaRPr lang="da-DK" sz="1800">
              <a:latin typeface="GothamBook"/>
            </a:endParaRPr>
          </a:p>
          <a:p>
            <a:endParaRPr lang="da-DK" sz="1800" b="0" i="0">
              <a:effectLst/>
              <a:latin typeface="GothamBook"/>
            </a:endParaRPr>
          </a:p>
          <a:p>
            <a:endParaRPr lang="da-DK" sz="1800">
              <a:latin typeface="GothamBook"/>
            </a:endParaRPr>
          </a:p>
          <a:p>
            <a:endParaRPr lang="da-DK" sz="1800" b="0" i="0">
              <a:effectLst/>
              <a:latin typeface="GothamBook"/>
            </a:endParaRPr>
          </a:p>
          <a:p>
            <a:endParaRPr lang="da-DK" sz="18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811478F7-55D7-54D1-4130-E8AFF243B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512564"/>
              </p:ext>
            </p:extLst>
          </p:nvPr>
        </p:nvGraphicFramePr>
        <p:xfrm>
          <a:off x="5987738" y="2942756"/>
          <a:ext cx="5628019" cy="739620"/>
        </p:xfrm>
        <a:graphic>
          <a:graphicData uri="http://schemas.openxmlformats.org/drawingml/2006/table">
            <a:tbl>
              <a:tblPr/>
              <a:tblGrid>
                <a:gridCol w="1401996">
                  <a:extLst>
                    <a:ext uri="{9D8B030D-6E8A-4147-A177-3AD203B41FA5}">
                      <a16:colId xmlns:a16="http://schemas.microsoft.com/office/drawing/2014/main" val="3378008644"/>
                    </a:ext>
                  </a:extLst>
                </a:gridCol>
                <a:gridCol w="4226023">
                  <a:extLst>
                    <a:ext uri="{9D8B030D-6E8A-4147-A177-3AD203B41FA5}">
                      <a16:colId xmlns:a16="http://schemas.microsoft.com/office/drawing/2014/main" val="1255640479"/>
                    </a:ext>
                  </a:extLst>
                </a:gridCol>
              </a:tblGrid>
              <a:tr h="369810">
                <a:tc>
                  <a:txBody>
                    <a:bodyPr/>
                    <a:lstStyle/>
                    <a:p>
                      <a:pPr algn="l" fontAlgn="t"/>
                      <a:r>
                        <a:rPr lang="da-DK" sz="2100" b="1" i="0" u="none" strike="noStrike">
                          <a:effectLst/>
                          <a:latin typeface="GothamBold"/>
                        </a:rPr>
                        <a:t>Eksempler:</a:t>
                      </a:r>
                      <a:endParaRPr lang="da-DK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4" marR="11194" marT="1119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100" b="0" i="1" u="none" strike="noStrike">
                          <a:effectLst/>
                          <a:latin typeface="Arial" panose="020B0604020202020204" pitchFamily="34" charset="0"/>
                        </a:rPr>
                        <a:t>It was a </a:t>
                      </a:r>
                      <a:r>
                        <a:rPr lang="en-US" sz="2100" b="1" i="1" u="none" strike="noStrike">
                          <a:effectLst/>
                          <a:latin typeface="GothamBold"/>
                        </a:rPr>
                        <a:t>very</a:t>
                      </a:r>
                      <a:r>
                        <a:rPr lang="en-US" sz="21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US" sz="2100" b="0" i="1" u="sng" strike="noStrike">
                          <a:effectLst/>
                          <a:latin typeface="Arial" panose="020B0604020202020204" pitchFamily="34" charset="0"/>
                        </a:rPr>
                        <a:t>interesting</a:t>
                      </a:r>
                      <a:r>
                        <a:rPr lang="en-US" sz="2100" b="0" i="1" u="none" strike="noStrike">
                          <a:effectLst/>
                          <a:latin typeface="Arial" panose="020B0604020202020204" pitchFamily="34" charset="0"/>
                        </a:rPr>
                        <a:t> lecture.</a:t>
                      </a:r>
                      <a:endParaRPr lang="en-US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4" marR="11194" marT="1119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1531309"/>
                  </a:ext>
                </a:extLst>
              </a:tr>
              <a:tr h="369810">
                <a:tc>
                  <a:txBody>
                    <a:bodyPr/>
                    <a:lstStyle/>
                    <a:p>
                      <a:pPr algn="l" fontAlgn="t"/>
                      <a:r>
                        <a:rPr lang="da-DK" sz="21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1194" marR="11194" marT="1119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2100" b="0" i="1" u="none" strike="noStrike" dirty="0" err="1">
                          <a:effectLst/>
                          <a:latin typeface="Arial" panose="020B0604020202020204" pitchFamily="34" charset="0"/>
                        </a:rPr>
                        <a:t>She</a:t>
                      </a:r>
                      <a:r>
                        <a:rPr lang="da-DK" sz="2100" b="0" i="1" u="none" strike="noStrike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a-DK" sz="2100" b="0" i="1" u="none" strike="noStrike" dirty="0" err="1">
                          <a:effectLst/>
                          <a:latin typeface="Arial" panose="020B0604020202020204" pitchFamily="34" charset="0"/>
                        </a:rPr>
                        <a:t>drove</a:t>
                      </a:r>
                      <a:r>
                        <a:rPr lang="da-DK" sz="2100" b="0" i="1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da-DK" sz="2100" b="1" i="1" u="none" strike="noStrike" dirty="0" err="1">
                          <a:effectLst/>
                          <a:latin typeface="GothamBold"/>
                        </a:rPr>
                        <a:t>extremely</a:t>
                      </a:r>
                      <a:r>
                        <a:rPr lang="da-DK" sz="2100" b="0" i="1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da-DK" sz="2100" b="0" i="1" u="sng" strike="noStrike" dirty="0" err="1">
                          <a:effectLst/>
                          <a:latin typeface="Arial" panose="020B0604020202020204" pitchFamily="34" charset="0"/>
                        </a:rPr>
                        <a:t>irresponsibly</a:t>
                      </a:r>
                      <a:r>
                        <a:rPr lang="da-DK" sz="2100" b="0" i="1" u="none" strike="noStrike" dirty="0"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endParaRPr lang="da-DK" sz="2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194" marR="11194" marT="1119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5247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2532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3F78C8-109B-0E4F-6E99-B979F85A0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gradsadverbier (placer adverbiet det korrekte sted)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100A2E-2E33-33D6-30F7-AE6D3D959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It </a:t>
            </a:r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cold</a:t>
            </a:r>
            <a:r>
              <a:rPr lang="da-DK" dirty="0"/>
              <a:t> </a:t>
            </a:r>
            <a:r>
              <a:rPr lang="da-DK" dirty="0" err="1"/>
              <a:t>outside</a:t>
            </a:r>
            <a:r>
              <a:rPr lang="da-DK" dirty="0"/>
              <a:t> </a:t>
            </a:r>
            <a:r>
              <a:rPr lang="da-DK" dirty="0" err="1"/>
              <a:t>after</a:t>
            </a:r>
            <a:r>
              <a:rPr lang="da-DK" dirty="0"/>
              <a:t> it had </a:t>
            </a:r>
            <a:r>
              <a:rPr lang="da-DK" dirty="0" err="1"/>
              <a:t>snowed</a:t>
            </a:r>
            <a:r>
              <a:rPr lang="da-DK" dirty="0"/>
              <a:t> (</a:t>
            </a:r>
            <a:r>
              <a:rPr lang="da-DK" dirty="0" err="1"/>
              <a:t>extremely</a:t>
            </a:r>
            <a:r>
              <a:rPr lang="da-D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941842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8D31E1B-0407-4223-9642-0B642CBF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F03689-51D9-F18F-05ED-97306F688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5052369" cy="1035781"/>
          </a:xfrm>
        </p:spPr>
        <p:txBody>
          <a:bodyPr anchor="ctr">
            <a:normAutofit/>
          </a:bodyPr>
          <a:lstStyle/>
          <a:p>
            <a:r>
              <a:rPr lang="da-DK" sz="3600"/>
              <a:t>Stedsadverbier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13A56D-8287-370D-2FE8-4E92C8AD5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2524721"/>
            <a:ext cx="4991629" cy="367712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1800" b="1" i="0">
                <a:effectLst/>
                <a:latin typeface="GothamBold"/>
              </a:rPr>
              <a:t>Stedsadverbiers placering</a:t>
            </a:r>
          </a:p>
          <a:p>
            <a:r>
              <a:rPr lang="da-DK" sz="1800" b="0" i="0">
                <a:effectLst/>
                <a:latin typeface="GothamBook"/>
              </a:rPr>
              <a:t>Stedsadverbier beskriver et ’hvor’ og placeres typisk efter </a:t>
            </a:r>
            <a:r>
              <a:rPr lang="da-DK" sz="1800" b="0" i="0" u="none" strike="noStrike">
                <a:effectLst/>
                <a:latin typeface="GothamBook"/>
                <a:hlinkClick r:id="rId2"/>
              </a:rPr>
              <a:t>hovedverbet</a:t>
            </a:r>
            <a:r>
              <a:rPr lang="da-DK" sz="1800" b="0" i="0">
                <a:effectLst/>
                <a:latin typeface="GothamBook"/>
              </a:rPr>
              <a:t> + evt. </a:t>
            </a:r>
            <a:r>
              <a:rPr lang="da-DK" sz="1800" b="0" i="0" u="none" strike="noStrike">
                <a:effectLst/>
                <a:latin typeface="GothamBook"/>
                <a:hlinkClick r:id="rId3"/>
              </a:rPr>
              <a:t>objekt</a:t>
            </a:r>
            <a:r>
              <a:rPr lang="da-DK" sz="1800" b="0" i="0">
                <a:effectLst/>
                <a:latin typeface="GothamBook"/>
              </a:rPr>
              <a:t>.</a:t>
            </a:r>
          </a:p>
          <a:p>
            <a:endParaRPr lang="da-DK" sz="1800"/>
          </a:p>
          <a:p>
            <a:endParaRPr lang="da-DK" sz="1800"/>
          </a:p>
          <a:p>
            <a:endParaRPr lang="da-DK" sz="18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0E96339-907C-46C3-99AC-31179B6F0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8F778745-2E45-CA7A-DE3F-D82BDA9AA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509044"/>
              </p:ext>
            </p:extLst>
          </p:nvPr>
        </p:nvGraphicFramePr>
        <p:xfrm>
          <a:off x="6930493" y="2337572"/>
          <a:ext cx="4223252" cy="22431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60497">
                  <a:extLst>
                    <a:ext uri="{9D8B030D-6E8A-4147-A177-3AD203B41FA5}">
                      <a16:colId xmlns:a16="http://schemas.microsoft.com/office/drawing/2014/main" val="1841690973"/>
                    </a:ext>
                  </a:extLst>
                </a:gridCol>
                <a:gridCol w="2462755">
                  <a:extLst>
                    <a:ext uri="{9D8B030D-6E8A-4147-A177-3AD203B41FA5}">
                      <a16:colId xmlns:a16="http://schemas.microsoft.com/office/drawing/2014/main" val="2710194830"/>
                    </a:ext>
                  </a:extLst>
                </a:gridCol>
              </a:tblGrid>
              <a:tr h="1121570">
                <a:tc>
                  <a:txBody>
                    <a:bodyPr/>
                    <a:lstStyle/>
                    <a:p>
                      <a:pPr algn="l" fontAlgn="t"/>
                      <a:r>
                        <a:rPr lang="da-DK" sz="2400" b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Eksempler:</a:t>
                      </a:r>
                      <a:endParaRPr lang="da-DK" sz="24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28705" marR="0" marT="36773" marB="275796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2400" i="1" cap="none" spc="0">
                          <a:solidFill>
                            <a:schemeClr val="tx1"/>
                          </a:solidFill>
                          <a:effectLst/>
                        </a:rPr>
                        <a:t>He could be </a:t>
                      </a:r>
                      <a:r>
                        <a:rPr lang="da-DK" sz="2400" b="1" i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anywhere</a:t>
                      </a:r>
                      <a:r>
                        <a:rPr lang="da-DK" sz="2400" i="1" cap="none" spc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da-DK" sz="24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28705" marR="0" marT="36773" marB="27579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9351851"/>
                  </a:ext>
                </a:extLst>
              </a:tr>
              <a:tr h="1121570">
                <a:tc>
                  <a:txBody>
                    <a:bodyPr/>
                    <a:lstStyle/>
                    <a:p>
                      <a:pPr algn="l" fontAlgn="t"/>
                      <a:r>
                        <a:rPr lang="da-DK" sz="2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128705" marR="0" marT="36773" marB="275796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i="1" cap="none" spc="0">
                          <a:solidFill>
                            <a:schemeClr val="tx1"/>
                          </a:solidFill>
                          <a:effectLst/>
                        </a:rPr>
                        <a:t>I think I heard a noise </a:t>
                      </a:r>
                      <a:r>
                        <a:rPr lang="en-US" sz="2400" b="1" i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outside</a:t>
                      </a:r>
                      <a:r>
                        <a:rPr lang="en-US" sz="2400" i="1" cap="none" spc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4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28705" marR="0" marT="36773" marB="27579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034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5905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29F4BE-60B1-A5F7-38ED-738203399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Stedsadverbier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206304-1C06-108A-F8CD-ADDD6C0E2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0" i="0" dirty="0">
                <a:solidFill>
                  <a:srgbClr val="242729"/>
                </a:solidFill>
                <a:effectLst/>
                <a:latin typeface="GothamBook"/>
              </a:rPr>
              <a:t>Ofte vil 'hvor' også kunne beskrives ved kortere eller længere </a:t>
            </a:r>
            <a:r>
              <a:rPr lang="da-DK" b="0" i="0" u="none" strike="noStrike" dirty="0">
                <a:solidFill>
                  <a:srgbClr val="1E90FF"/>
                </a:solidFill>
                <a:effectLst/>
                <a:latin typeface="GothamBook"/>
                <a:hlinkClick r:id="rId2"/>
              </a:rPr>
              <a:t>adverbialled</a:t>
            </a:r>
            <a:r>
              <a:rPr lang="da-DK" b="0" i="0" dirty="0">
                <a:solidFill>
                  <a:srgbClr val="242729"/>
                </a:solidFill>
                <a:effectLst/>
                <a:latin typeface="GothamBook"/>
              </a:rPr>
              <a:t>, der beskriver sted. </a:t>
            </a:r>
          </a:p>
          <a:p>
            <a:endParaRPr lang="da-DK" dirty="0">
              <a:solidFill>
                <a:srgbClr val="242729"/>
              </a:solidFill>
              <a:latin typeface="GothamBook"/>
            </a:endParaRPr>
          </a:p>
          <a:p>
            <a:r>
              <a:rPr lang="da-DK" b="0" i="0" dirty="0">
                <a:solidFill>
                  <a:srgbClr val="242729"/>
                </a:solidFill>
                <a:effectLst/>
                <a:latin typeface="GothamBook"/>
              </a:rPr>
              <a:t>Hvis stedsadverbialleddet er kort, placeres det efter </a:t>
            </a:r>
            <a:r>
              <a:rPr lang="da-DK" b="0" i="0" u="none" strike="noStrike" dirty="0">
                <a:solidFill>
                  <a:srgbClr val="1E90FF"/>
                </a:solidFill>
                <a:effectLst/>
                <a:latin typeface="GothamBook"/>
                <a:hlinkClick r:id="rId3"/>
              </a:rPr>
              <a:t>hovedverbet</a:t>
            </a:r>
            <a:r>
              <a:rPr lang="da-DK" b="0" i="0" dirty="0">
                <a:solidFill>
                  <a:srgbClr val="242729"/>
                </a:solidFill>
                <a:effectLst/>
                <a:latin typeface="GothamBook"/>
              </a:rPr>
              <a:t> + evt. </a:t>
            </a:r>
            <a:r>
              <a:rPr lang="da-DK" b="0" i="0" u="none" strike="noStrike" dirty="0">
                <a:solidFill>
                  <a:srgbClr val="1E90FF"/>
                </a:solidFill>
                <a:effectLst/>
                <a:latin typeface="GothamBook"/>
                <a:hlinkClick r:id="rId4"/>
              </a:rPr>
              <a:t>objekt</a:t>
            </a:r>
            <a:r>
              <a:rPr lang="da-DK" b="0" i="0" dirty="0">
                <a:solidFill>
                  <a:srgbClr val="242729"/>
                </a:solidFill>
                <a:effectLst/>
                <a:latin typeface="GothamBook"/>
              </a:rPr>
              <a:t>, og hvis det er langt, typisk sidst i sætningen eller, undtagelsesvist, først i sætningen, efterfulgt af et komma for at lægge fokus på udsagnet.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448608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A1EEDE-0DE8-D3C2-2093-D0A22ECBF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Stedsadverbier (placer adverbialleddet)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05DF83D-3F00-581C-CFAA-FDC95308D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She</a:t>
            </a:r>
            <a:r>
              <a:rPr lang="da-DK" dirty="0"/>
              <a:t> </a:t>
            </a:r>
            <a:r>
              <a:rPr lang="da-DK" dirty="0" err="1"/>
              <a:t>looked</a:t>
            </a:r>
            <a:r>
              <a:rPr lang="da-DK" dirty="0"/>
              <a:t> for her </a:t>
            </a:r>
            <a:r>
              <a:rPr lang="da-DK" dirty="0" err="1"/>
              <a:t>jacket</a:t>
            </a:r>
            <a:r>
              <a:rPr lang="da-DK" dirty="0"/>
              <a:t>  (in </a:t>
            </a:r>
            <a:r>
              <a:rPr lang="da-DK" dirty="0" err="1"/>
              <a:t>every</a:t>
            </a:r>
            <a:r>
              <a:rPr lang="da-DK" dirty="0"/>
              <a:t> corner of the large house)</a:t>
            </a:r>
          </a:p>
        </p:txBody>
      </p:sp>
    </p:spTree>
    <p:extLst>
      <p:ext uri="{BB962C8B-B14F-4D97-AF65-F5344CB8AC3E}">
        <p14:creationId xmlns:p14="http://schemas.microsoft.com/office/powerpoint/2010/main" val="10855644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D2A3953-B96E-19B9-AE77-4A8E6956D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3000"/>
              <a:t>Tidsadverbier og hyppighedsadverbier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73D1DF-40B8-0371-39C4-F812DA538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a-DK" sz="2200" b="0" i="0">
                <a:effectLst/>
                <a:latin typeface="GothamBook"/>
              </a:rPr>
              <a:t>Der findes to slags adverbialled, som har med tid at gøre.</a:t>
            </a:r>
          </a:p>
          <a:p>
            <a:r>
              <a:rPr lang="da-DK" sz="2200" b="0" i="0">
                <a:effectLst/>
                <a:latin typeface="GothamBook"/>
              </a:rPr>
              <a:t> Tidsadverbialled siger noget om, ’hvornår’ noget sker.</a:t>
            </a:r>
          </a:p>
          <a:p>
            <a:r>
              <a:rPr lang="da-DK" sz="2200" b="0" i="0">
                <a:effectLst/>
                <a:latin typeface="GothamBook"/>
              </a:rPr>
              <a:t> hyppighedsadverbialled siger noget om, ’hvor tit’ noget sker.</a:t>
            </a:r>
          </a:p>
          <a:p>
            <a:endParaRPr lang="da-DK" sz="2200"/>
          </a:p>
        </p:txBody>
      </p:sp>
    </p:spTree>
    <p:extLst>
      <p:ext uri="{BB962C8B-B14F-4D97-AF65-F5344CB8AC3E}">
        <p14:creationId xmlns:p14="http://schemas.microsoft.com/office/powerpoint/2010/main" val="4110622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4BA7F7-7C0F-683B-0883-FD1CC87F9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da-DK" sz="5600"/>
              <a:t>Adverbier på engelsk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ADCE1DA-917A-D940-75E1-D127BF0B6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da-DK" sz="2400" b="0" i="0">
                <a:effectLst/>
                <a:latin typeface="GothamBook"/>
              </a:rPr>
              <a:t>På engelsk dannes de fleste </a:t>
            </a:r>
            <a:r>
              <a:rPr lang="da-DK" sz="2400" b="0" i="0" u="none" strike="noStrike">
                <a:effectLst/>
                <a:latin typeface="GothamBook"/>
                <a:hlinkClick r:id="rId2"/>
              </a:rPr>
              <a:t>adverbier</a:t>
            </a:r>
            <a:r>
              <a:rPr lang="da-DK" sz="2400" b="0" i="0">
                <a:effectLst/>
                <a:latin typeface="GothamBook"/>
              </a:rPr>
              <a:t> ved, at man sætter -ly efter det tilsvarende </a:t>
            </a:r>
            <a:r>
              <a:rPr lang="da-DK" sz="2400" b="0" i="0" u="none" strike="noStrike">
                <a:effectLst/>
                <a:latin typeface="GothamBook"/>
                <a:hlinkClick r:id="rId3"/>
              </a:rPr>
              <a:t>adjektiv</a:t>
            </a:r>
            <a:r>
              <a:rPr lang="da-DK" sz="2400" b="0" i="0">
                <a:effectLst/>
                <a:latin typeface="GothamBook"/>
              </a:rPr>
              <a:t>, fx </a:t>
            </a:r>
            <a:r>
              <a:rPr lang="da-DK" sz="2400" b="0" i="1">
                <a:effectLst/>
                <a:latin typeface="GothamBook"/>
              </a:rPr>
              <a:t>kind</a:t>
            </a:r>
            <a:r>
              <a:rPr lang="da-DK" sz="2400" b="0" i="0">
                <a:effectLst/>
                <a:latin typeface="GothamBook"/>
              </a:rPr>
              <a:t> → </a:t>
            </a:r>
            <a:r>
              <a:rPr lang="da-DK" sz="2400" b="0" i="1">
                <a:effectLst/>
                <a:latin typeface="GothamBook"/>
              </a:rPr>
              <a:t>kind</a:t>
            </a:r>
            <a:r>
              <a:rPr lang="da-DK" sz="2400" b="1" i="1">
                <a:effectLst/>
                <a:latin typeface="GothamBold"/>
              </a:rPr>
              <a:t>ly</a:t>
            </a:r>
            <a:r>
              <a:rPr lang="da-DK" sz="2400" b="0" i="0">
                <a:effectLst/>
                <a:latin typeface="GothamBook"/>
              </a:rPr>
              <a:t>, </a:t>
            </a:r>
            <a:r>
              <a:rPr lang="da-DK" sz="2400" b="0" i="1">
                <a:effectLst/>
                <a:latin typeface="GothamBook"/>
              </a:rPr>
              <a:t>slow</a:t>
            </a:r>
            <a:r>
              <a:rPr lang="da-DK" sz="2400" b="0" i="0">
                <a:effectLst/>
                <a:latin typeface="GothamBook"/>
              </a:rPr>
              <a:t> → </a:t>
            </a:r>
            <a:r>
              <a:rPr lang="da-DK" sz="2400" b="0" i="1">
                <a:effectLst/>
                <a:latin typeface="GothamBook"/>
              </a:rPr>
              <a:t>slow</a:t>
            </a:r>
            <a:r>
              <a:rPr lang="da-DK" sz="2400" b="1" i="1">
                <a:effectLst/>
                <a:latin typeface="GothamBold"/>
              </a:rPr>
              <a:t>ly</a:t>
            </a:r>
            <a:r>
              <a:rPr lang="da-DK" sz="2400" b="0" i="0">
                <a:effectLst/>
                <a:latin typeface="GothamBook"/>
              </a:rPr>
              <a:t>. Der er dog to undtagelser: Der er nemlig nogle, som er uregelmæssige, mens andre er identiske med </a:t>
            </a:r>
            <a:r>
              <a:rPr lang="da-DK" sz="2400" b="0" i="0" u="none" strike="noStrike">
                <a:effectLst/>
                <a:latin typeface="GothamBook"/>
                <a:hlinkClick r:id="rId3"/>
              </a:rPr>
              <a:t>adjektiver</a:t>
            </a:r>
            <a:r>
              <a:rPr lang="da-DK" sz="2400" b="0" i="0">
                <a:effectLst/>
                <a:latin typeface="GothamBook"/>
              </a:rPr>
              <a:t>.</a:t>
            </a:r>
            <a:endParaRPr lang="da-DK" sz="2400"/>
          </a:p>
        </p:txBody>
      </p:sp>
    </p:spTree>
    <p:extLst>
      <p:ext uri="{BB962C8B-B14F-4D97-AF65-F5344CB8AC3E}">
        <p14:creationId xmlns:p14="http://schemas.microsoft.com/office/powerpoint/2010/main" val="6151358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93F74F4-C5A7-E8FB-1171-250C2EC27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da-DK" sz="3600"/>
              <a:t>Tidsadverbialer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975971-F6FE-4172-5E3F-6F61A0BD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r>
              <a:rPr lang="da-DK" sz="1800" b="0" i="0">
                <a:effectLst/>
                <a:latin typeface="GothamBook"/>
              </a:rPr>
              <a:t>Tidsadverbialled placeres oftest sidst i sætningen. De kan dog også placeres først i sætningen, typisk efterfulgt af et komma for at lægge tryk/fokus på udsagnet:</a:t>
            </a:r>
            <a:endParaRPr lang="da-DK" sz="1800"/>
          </a:p>
          <a:p>
            <a:endParaRPr lang="da-DK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30B54806-A96D-EACC-8923-B48583485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389655"/>
              </p:ext>
            </p:extLst>
          </p:nvPr>
        </p:nvGraphicFramePr>
        <p:xfrm>
          <a:off x="5987738" y="2988209"/>
          <a:ext cx="5628019" cy="64871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86375">
                  <a:extLst>
                    <a:ext uri="{9D8B030D-6E8A-4147-A177-3AD203B41FA5}">
                      <a16:colId xmlns:a16="http://schemas.microsoft.com/office/drawing/2014/main" val="1620810126"/>
                    </a:ext>
                  </a:extLst>
                </a:gridCol>
                <a:gridCol w="4341644">
                  <a:extLst>
                    <a:ext uri="{9D8B030D-6E8A-4147-A177-3AD203B41FA5}">
                      <a16:colId xmlns:a16="http://schemas.microsoft.com/office/drawing/2014/main" val="1897881423"/>
                    </a:ext>
                  </a:extLst>
                </a:gridCol>
              </a:tblGrid>
              <a:tr h="648713">
                <a:tc>
                  <a:txBody>
                    <a:bodyPr/>
                    <a:lstStyle/>
                    <a:p>
                      <a:pPr algn="l" fontAlgn="t"/>
                      <a:r>
                        <a:rPr lang="da-DK" sz="2000" b="1">
                          <a:effectLst/>
                        </a:rPr>
                        <a:t>Eksempler:</a:t>
                      </a:r>
                      <a:endParaRPr lang="da-DK" sz="20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The police arrived </a:t>
                      </a:r>
                      <a:r>
                        <a:rPr lang="en-US" sz="2000" b="1">
                          <a:effectLst/>
                        </a:rPr>
                        <a:t>immediately</a:t>
                      </a:r>
                      <a:r>
                        <a:rPr lang="en-US" sz="2000">
                          <a:effectLst/>
                        </a:rPr>
                        <a:t>. (tidsadverbium)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86341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6182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6B4603-B9FF-F0C1-E0F8-D659293A2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tidsadverbialled (placer adverbialleddet)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F019E2-56FA-251F-67C6-38B53DB54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</a:t>
            </a:r>
            <a:r>
              <a:rPr lang="da-DK" dirty="0" err="1"/>
              <a:t>went</a:t>
            </a:r>
            <a:r>
              <a:rPr lang="da-DK" dirty="0"/>
              <a:t> to London (last </a:t>
            </a:r>
            <a:r>
              <a:rPr lang="da-DK" dirty="0" err="1"/>
              <a:t>week</a:t>
            </a:r>
            <a:r>
              <a:rPr lang="da-D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733269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8D31E1B-0407-4223-9642-0B642CBF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4A96B2-5DF3-6C89-4E1D-7B7ADE034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5052369" cy="1035781"/>
          </a:xfrm>
        </p:spPr>
        <p:txBody>
          <a:bodyPr anchor="ctr">
            <a:normAutofit/>
          </a:bodyPr>
          <a:lstStyle/>
          <a:p>
            <a:r>
              <a:rPr lang="da-DK" sz="3600"/>
              <a:t>Hyppighedsadverbier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A3E70C-432A-EDA5-DFDC-99B138420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2524721"/>
            <a:ext cx="4991629" cy="3677123"/>
          </a:xfrm>
        </p:spPr>
        <p:txBody>
          <a:bodyPr anchor="ctr">
            <a:normAutofit/>
          </a:bodyPr>
          <a:lstStyle/>
          <a:p>
            <a:r>
              <a:rPr lang="da-DK" sz="1800" b="0" i="0">
                <a:effectLst/>
                <a:latin typeface="GothamBook"/>
              </a:rPr>
              <a:t>Hyppighedsadverbialled placeres ofte inde i sætningen lige før hovedverbet, hvis de beskriver en vag/ubestemt tid. Dette er hyppighedsadverbier såsom </a:t>
            </a:r>
            <a:r>
              <a:rPr lang="da-DK" sz="1800" b="0" i="1">
                <a:effectLst/>
                <a:latin typeface="GothamBook"/>
              </a:rPr>
              <a:t>often, rarely, seldom, never, always, sometimes, usually, normally</a:t>
            </a:r>
            <a:r>
              <a:rPr lang="da-DK" sz="1800" b="0" i="0">
                <a:effectLst/>
                <a:latin typeface="GothamBook"/>
              </a:rPr>
              <a:t>.</a:t>
            </a:r>
          </a:p>
          <a:p>
            <a:endParaRPr lang="da-DK" sz="1800">
              <a:latin typeface="GothamBook"/>
            </a:endParaRPr>
          </a:p>
          <a:p>
            <a:endParaRPr lang="da-DK" sz="18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0E96339-907C-46C3-99AC-31179B6F0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63D34CE-44B6-03AA-4F8D-097BAD51B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676869"/>
              </p:ext>
            </p:extLst>
          </p:nvPr>
        </p:nvGraphicFramePr>
        <p:xfrm>
          <a:off x="6930493" y="2833975"/>
          <a:ext cx="4223252" cy="125033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70054">
                  <a:extLst>
                    <a:ext uri="{9D8B030D-6E8A-4147-A177-3AD203B41FA5}">
                      <a16:colId xmlns:a16="http://schemas.microsoft.com/office/drawing/2014/main" val="1912972426"/>
                    </a:ext>
                  </a:extLst>
                </a:gridCol>
                <a:gridCol w="3053198">
                  <a:extLst>
                    <a:ext uri="{9D8B030D-6E8A-4147-A177-3AD203B41FA5}">
                      <a16:colId xmlns:a16="http://schemas.microsoft.com/office/drawing/2014/main" val="360050089"/>
                    </a:ext>
                  </a:extLst>
                </a:gridCol>
              </a:tblGrid>
              <a:tr h="625167">
                <a:tc>
                  <a:txBody>
                    <a:bodyPr/>
                    <a:lstStyle/>
                    <a:p>
                      <a:pPr algn="l" fontAlgn="t"/>
                      <a:r>
                        <a:rPr lang="da-DK" sz="1600" b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Eksempler:</a:t>
                      </a:r>
                      <a:endParaRPr lang="da-DK" sz="16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2453" marR="58895" marT="0" marB="11778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i="1" cap="none" spc="0">
                          <a:solidFill>
                            <a:schemeClr val="tx1"/>
                          </a:solidFill>
                          <a:effectLst/>
                        </a:rPr>
                        <a:t>The police </a:t>
                      </a:r>
                      <a:r>
                        <a:rPr lang="en-US" sz="1600" b="1" i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rarely</a:t>
                      </a:r>
                      <a:r>
                        <a:rPr lang="en-US" sz="1600" i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1600" i="1" u="sng" cap="none" spc="0">
                          <a:solidFill>
                            <a:schemeClr val="tx1"/>
                          </a:solidFill>
                          <a:effectLst/>
                        </a:rPr>
                        <a:t>arrive</a:t>
                      </a:r>
                      <a:r>
                        <a:rPr lang="en-US" sz="1600" i="1" cap="none" spc="0">
                          <a:solidFill>
                            <a:schemeClr val="tx1"/>
                          </a:solidFill>
                          <a:effectLst/>
                        </a:rPr>
                        <a:t> in due time.</a:t>
                      </a:r>
                      <a:r>
                        <a:rPr lang="en-US" sz="1600" cap="none" spc="0">
                          <a:solidFill>
                            <a:schemeClr val="tx1"/>
                          </a:solidFill>
                          <a:effectLst/>
                        </a:rPr>
                        <a:t> (hyppighedsadverbium)</a:t>
                      </a:r>
                    </a:p>
                  </a:txBody>
                  <a:tcPr marL="82453" marR="58895" marT="0" marB="11778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183922"/>
                  </a:ext>
                </a:extLst>
              </a:tr>
              <a:tr h="625167">
                <a:tc>
                  <a:txBody>
                    <a:bodyPr/>
                    <a:lstStyle/>
                    <a:p>
                      <a:pPr algn="l" fontAlgn="t"/>
                      <a:r>
                        <a:rPr lang="da-DK" sz="16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82453" marR="58895" marT="0" marB="11778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i="1" cap="none" spc="0">
                          <a:solidFill>
                            <a:schemeClr val="tx1"/>
                          </a:solidFill>
                          <a:effectLst/>
                        </a:rPr>
                        <a:t>He </a:t>
                      </a:r>
                      <a:r>
                        <a:rPr lang="en-US" sz="1600" i="1" u="sng" cap="none" spc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r>
                        <a:rPr lang="en-US" sz="1600" i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1600" b="1" i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constantly</a:t>
                      </a:r>
                      <a:r>
                        <a:rPr lang="en-US" sz="1600" i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1600" i="1" u="sng" cap="none" spc="0">
                          <a:solidFill>
                            <a:schemeClr val="tx1"/>
                          </a:solidFill>
                          <a:effectLst/>
                        </a:rPr>
                        <a:t>looking</a:t>
                      </a:r>
                      <a:r>
                        <a:rPr lang="en-US" sz="1600" i="1" cap="none" spc="0">
                          <a:solidFill>
                            <a:schemeClr val="tx1"/>
                          </a:solidFill>
                          <a:effectLst/>
                        </a:rPr>
                        <a:t> for trouble.</a:t>
                      </a:r>
                      <a:r>
                        <a:rPr lang="en-US" sz="1600" cap="none" spc="0">
                          <a:solidFill>
                            <a:schemeClr val="tx1"/>
                          </a:solidFill>
                          <a:effectLst/>
                        </a:rPr>
                        <a:t> (hyppighedsadverbium)</a:t>
                      </a:r>
                    </a:p>
                  </a:txBody>
                  <a:tcPr marL="82453" marR="58895" marT="0" marB="11778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044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7976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36F905F-7415-4B3E-81BA-7A7A71086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2600"/>
              <a:t>Opgave Hyppighedsadverbialled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065CB91-F443-2E8F-87D5-CEC38F540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da-DK" sz="2200"/>
              <a:t>He is flirting with the young women (constantly)</a:t>
            </a:r>
          </a:p>
        </p:txBody>
      </p:sp>
    </p:spTree>
    <p:extLst>
      <p:ext uri="{BB962C8B-B14F-4D97-AF65-F5344CB8AC3E}">
        <p14:creationId xmlns:p14="http://schemas.microsoft.com/office/powerpoint/2010/main" val="36242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BEF661A-85B6-A93B-8642-815CD3CCA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3700"/>
              <a:t>Frekvensadverbier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658A33-251A-C4C4-2ADB-CFB5B8FB3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da-DK" sz="2200" b="0" i="0">
                <a:effectLst/>
                <a:latin typeface="GothamBook"/>
              </a:rPr>
              <a:t>Frekvensadverbialled beskriver mere afgrænset/bestemt tid.</a:t>
            </a:r>
          </a:p>
          <a:p>
            <a:r>
              <a:rPr lang="da-DK" sz="2200" b="0" i="0">
                <a:effectLst/>
                <a:latin typeface="GothamBook"/>
              </a:rPr>
              <a:t> placeres typisk sidst i sætningen (eller undtagelsesvist i begyndelsen af sætningen, efterfulgt af et komma for at lægge tryk på udsagnet).</a:t>
            </a:r>
          </a:p>
          <a:p>
            <a:endParaRPr lang="da-DK" sz="2200">
              <a:latin typeface="GothamBook"/>
            </a:endParaRPr>
          </a:p>
          <a:p>
            <a:r>
              <a:rPr lang="da-DK" sz="2200" b="0" i="0">
                <a:effectLst/>
                <a:latin typeface="GothamBook"/>
              </a:rPr>
              <a:t> Dette er hyppighedsadverbialled som </a:t>
            </a:r>
            <a:r>
              <a:rPr lang="da-DK" sz="2200" b="0" i="1">
                <a:effectLst/>
                <a:latin typeface="GothamBook"/>
              </a:rPr>
              <a:t>daily, weekly, every year, every other day</a:t>
            </a:r>
            <a:r>
              <a:rPr lang="da-DK" sz="2200" b="0" i="0">
                <a:effectLst/>
                <a:latin typeface="GothamBook"/>
              </a:rPr>
              <a:t>.</a:t>
            </a:r>
            <a:endParaRPr lang="da-DK" sz="2200"/>
          </a:p>
        </p:txBody>
      </p:sp>
    </p:spTree>
    <p:extLst>
      <p:ext uri="{BB962C8B-B14F-4D97-AF65-F5344CB8AC3E}">
        <p14:creationId xmlns:p14="http://schemas.microsoft.com/office/powerpoint/2010/main" val="15792828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186D6B2-5B1E-9FBD-9147-CB91BF8CD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da-DK" sz="4800"/>
              <a:t>Eksempel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D82A5CDD-6999-8C1C-0E29-CEBA029799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629548"/>
              </p:ext>
            </p:extLst>
          </p:nvPr>
        </p:nvGraphicFramePr>
        <p:xfrm>
          <a:off x="4211947" y="3834562"/>
          <a:ext cx="3763751" cy="1575816"/>
        </p:xfrm>
        <a:graphic>
          <a:graphicData uri="http://schemas.openxmlformats.org/drawingml/2006/table">
            <a:tbl>
              <a:tblPr/>
              <a:tblGrid>
                <a:gridCol w="3763751">
                  <a:extLst>
                    <a:ext uri="{9D8B030D-6E8A-4147-A177-3AD203B41FA5}">
                      <a16:colId xmlns:a16="http://schemas.microsoft.com/office/drawing/2014/main" val="3308537667"/>
                    </a:ext>
                  </a:extLst>
                </a:gridCol>
              </a:tblGrid>
              <a:tr h="1575816">
                <a:tc>
                  <a:txBody>
                    <a:bodyPr/>
                    <a:lstStyle/>
                    <a:p>
                      <a:pPr algn="l" fontAlgn="t"/>
                      <a:br>
                        <a:rPr lang="en-US" sz="3300" i="1">
                          <a:effectLst/>
                        </a:rPr>
                      </a:br>
                      <a:r>
                        <a:rPr lang="en-US" sz="3300" i="1">
                          <a:effectLst/>
                        </a:rPr>
                        <a:t>I visit London </a:t>
                      </a:r>
                      <a:r>
                        <a:rPr lang="en-US" sz="3300" b="1" i="1">
                          <a:effectLst/>
                          <a:latin typeface="GothamBold"/>
                        </a:rPr>
                        <a:t>every year</a:t>
                      </a:r>
                      <a:r>
                        <a:rPr lang="en-US" sz="3300" i="1">
                          <a:effectLst/>
                        </a:rPr>
                        <a:t>.</a:t>
                      </a:r>
                      <a:endParaRPr lang="en-US" sz="33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743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936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E158B-DE1C-5E72-07DD-7B69CD387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Find  forskellige typer af adverbier </a:t>
            </a:r>
            <a:r>
              <a:rPr lang="da-DK"/>
              <a:t>i følgende artikel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C04C02-0694-F0BF-3A3E-36742A588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https://www.bbc.com/news/articles/cp313e41jy1o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42300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F0D36A-DFF9-4A35-6C89-4C4628A4B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da-DK" sz="3700"/>
              <a:t>Opgave frekvensadverbium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6B9169-F9CF-B32F-7C08-61FCCCB95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da-DK" sz="2200"/>
              <a:t>The taxes are paid (annually)</a:t>
            </a:r>
          </a:p>
        </p:txBody>
      </p:sp>
    </p:spTree>
    <p:extLst>
      <p:ext uri="{BB962C8B-B14F-4D97-AF65-F5344CB8AC3E}">
        <p14:creationId xmlns:p14="http://schemas.microsoft.com/office/powerpoint/2010/main" val="89673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9A9D523-FC21-560A-7B5B-100048695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da-DK" sz="4000"/>
              <a:t>Længere adverbielle udtryk</a:t>
            </a:r>
          </a:p>
        </p:txBody>
      </p:sp>
      <p:sp>
        <p:nvSpPr>
          <p:cNvPr id="31" name="Pladsholder til indhold 2">
            <a:extLst>
              <a:ext uri="{FF2B5EF4-FFF2-40B4-BE49-F238E27FC236}">
                <a16:creationId xmlns:a16="http://schemas.microsoft.com/office/drawing/2014/main" id="{F1BA0C56-92E4-4141-FEB3-2861BCA25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b="1" i="0" dirty="0">
                <a:effectLst/>
                <a:latin typeface="GothamBold"/>
              </a:rPr>
              <a:t>Længere adverbielle udtryk</a:t>
            </a:r>
          </a:p>
          <a:p>
            <a:pPr marL="0" indent="0">
              <a:buNone/>
            </a:pPr>
            <a:r>
              <a:rPr lang="da-DK" sz="2000" b="0" i="0" dirty="0">
                <a:effectLst/>
                <a:latin typeface="GothamBook"/>
              </a:rPr>
              <a:t>Længere adverbielle udtryk – hvad enten de beskriver måde, tid, sted eller hyppighed – </a:t>
            </a:r>
          </a:p>
          <a:p>
            <a:pPr marL="0" indent="0">
              <a:buNone/>
            </a:pPr>
            <a:r>
              <a:rPr lang="da-DK" sz="2000" b="0" i="0" dirty="0">
                <a:effectLst/>
                <a:latin typeface="GothamBook"/>
              </a:rPr>
              <a:t>placeres typisk helt til sidst i en sætning og kan ikke placeres imellem </a:t>
            </a:r>
            <a:r>
              <a:rPr lang="da-DK" sz="2000" b="0" i="0" u="none" strike="noStrike" dirty="0">
                <a:effectLst/>
                <a:latin typeface="GothamBook"/>
                <a:hlinkClick r:id="rId2"/>
              </a:rPr>
              <a:t>subjekt</a:t>
            </a:r>
            <a:r>
              <a:rPr lang="da-DK" sz="2000" b="0" i="0" dirty="0">
                <a:effectLst/>
                <a:latin typeface="GothamBook"/>
              </a:rPr>
              <a:t> og </a:t>
            </a:r>
            <a:r>
              <a:rPr lang="da-DK" sz="2000" b="0" i="0" u="none" strike="noStrike" dirty="0">
                <a:effectLst/>
                <a:latin typeface="GothamBook"/>
                <a:hlinkClick r:id="rId3"/>
              </a:rPr>
              <a:t>verballed</a:t>
            </a:r>
            <a:r>
              <a:rPr lang="da-DK" sz="2000" b="0" i="0" dirty="0">
                <a:effectLst/>
                <a:latin typeface="GothamBook"/>
              </a:rPr>
              <a:t>. </a:t>
            </a:r>
          </a:p>
          <a:p>
            <a:pPr marL="0" indent="0">
              <a:buNone/>
            </a:pPr>
            <a:r>
              <a:rPr lang="da-DK" sz="2000" b="0" i="0" dirty="0">
                <a:effectLst/>
                <a:latin typeface="GothamBook"/>
              </a:rPr>
              <a:t>Man kan også placere længere adverbielle udtryk først i sætningen, hvis man ønsker at lægge vægt på dem. </a:t>
            </a:r>
          </a:p>
          <a:p>
            <a:pPr marL="0" indent="0">
              <a:buNone/>
            </a:pPr>
            <a:endParaRPr lang="da-DK" sz="2000" dirty="0">
              <a:latin typeface="GothamBook"/>
            </a:endParaRPr>
          </a:p>
          <a:p>
            <a:pPr marL="0" indent="0">
              <a:buNone/>
            </a:pPr>
            <a:endParaRPr lang="da-DK" sz="2000" b="0" i="0" dirty="0">
              <a:effectLst/>
              <a:latin typeface="GothamBook"/>
            </a:endParaRPr>
          </a:p>
          <a:p>
            <a:endParaRPr lang="da-DK" sz="2000" dirty="0"/>
          </a:p>
        </p:txBody>
      </p:sp>
      <p:pic>
        <p:nvPicPr>
          <p:cNvPr id="33" name="Picture 32" descr="Træ af menneskeligt billede">
            <a:extLst>
              <a:ext uri="{FF2B5EF4-FFF2-40B4-BE49-F238E27FC236}">
                <a16:creationId xmlns:a16="http://schemas.microsoft.com/office/drawing/2014/main" id="{09F31224-9519-2FB4-5A2B-0C087D0CF15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0599" b="-2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4381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9C5410-767C-7BE1-DE69-41A3AD5AF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Længere adverbielle udtryk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38475F5-F80F-6DCF-940D-0FF0BA6CA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809" y="953037"/>
            <a:ext cx="4036333" cy="17098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br>
              <a:rPr lang="en-US" sz="20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br>
              <a:rPr lang="en-US" sz="2000" b="1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20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472482E3-5302-632A-D62D-AABA5C2247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700415"/>
              </p:ext>
            </p:extLst>
          </p:nvPr>
        </p:nvGraphicFramePr>
        <p:xfrm>
          <a:off x="5922492" y="3171963"/>
          <a:ext cx="5536002" cy="45532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065791">
                  <a:extLst>
                    <a:ext uri="{9D8B030D-6E8A-4147-A177-3AD203B41FA5}">
                      <a16:colId xmlns:a16="http://schemas.microsoft.com/office/drawing/2014/main" val="2497100114"/>
                    </a:ext>
                  </a:extLst>
                </a:gridCol>
                <a:gridCol w="4470211">
                  <a:extLst>
                    <a:ext uri="{9D8B030D-6E8A-4147-A177-3AD203B41FA5}">
                      <a16:colId xmlns:a16="http://schemas.microsoft.com/office/drawing/2014/main" val="2834805929"/>
                    </a:ext>
                  </a:extLst>
                </a:gridCol>
              </a:tblGrid>
              <a:tr h="455322"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 b="1">
                          <a:effectLst/>
                        </a:rPr>
                        <a:t>Eksempler:</a:t>
                      </a:r>
                      <a:endParaRPr lang="da-DK" sz="14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>
                          <a:effectLst/>
                        </a:rPr>
                        <a:t>For some reason</a:t>
                      </a:r>
                      <a:r>
                        <a:rPr lang="en-US" sz="1400">
                          <a:effectLst/>
                        </a:rPr>
                        <a:t>, computers are often preferred over pencils. (placeret i starten)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84905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2530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0B9FA3-9CD3-4E82-44BC-454A9311F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da-DK" sz="4600"/>
              <a:t>Hvordan ved man om ordet er et adverbium?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DCC7A4-BFF9-7350-B51E-E058814DF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da-DK" sz="2400" b="0" i="0">
                <a:effectLst/>
                <a:latin typeface="GothamBook"/>
              </a:rPr>
              <a:t>Man kan afgøre, om et ord er et adjektiv eller et adverbium ved at kigge på, hvilket eller hvilke ord de lægger sig til.</a:t>
            </a:r>
            <a:endParaRPr lang="da-DK" sz="2400"/>
          </a:p>
        </p:txBody>
      </p:sp>
    </p:spTree>
    <p:extLst>
      <p:ext uri="{BB962C8B-B14F-4D97-AF65-F5344CB8AC3E}">
        <p14:creationId xmlns:p14="http://schemas.microsoft.com/office/powerpoint/2010/main" val="3196498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C011EB-2840-EA8A-B2E7-418228408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da-DK" sz="4800"/>
              <a:t>Adverbier lægger sig til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27E673AD-C881-469D-7A54-F6C6DC5E5E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644860"/>
              </p:ext>
            </p:extLst>
          </p:nvPr>
        </p:nvGraphicFramePr>
        <p:xfrm>
          <a:off x="904602" y="3291207"/>
          <a:ext cx="10378441" cy="266252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980990">
                  <a:extLst>
                    <a:ext uri="{9D8B030D-6E8A-4147-A177-3AD203B41FA5}">
                      <a16:colId xmlns:a16="http://schemas.microsoft.com/office/drawing/2014/main" val="2338812500"/>
                    </a:ext>
                  </a:extLst>
                </a:gridCol>
                <a:gridCol w="7397451">
                  <a:extLst>
                    <a:ext uri="{9D8B030D-6E8A-4147-A177-3AD203B41FA5}">
                      <a16:colId xmlns:a16="http://schemas.microsoft.com/office/drawing/2014/main" val="3415156641"/>
                    </a:ext>
                  </a:extLst>
                </a:gridCol>
              </a:tblGrid>
              <a:tr h="583310">
                <a:tc>
                  <a:txBody>
                    <a:bodyPr/>
                    <a:lstStyle/>
                    <a:p>
                      <a:pPr algn="l" fontAlgn="t"/>
                      <a:r>
                        <a:rPr lang="da-DK" sz="2200" cap="none" spc="0">
                          <a:solidFill>
                            <a:schemeClr val="tx1"/>
                          </a:solidFill>
                          <a:effectLst/>
                        </a:rPr>
                        <a:t>1. </a:t>
                      </a:r>
                      <a:r>
                        <a:rPr lang="da-DK" sz="2200" u="none" strike="noStrike" cap="none" spc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Verber</a:t>
                      </a:r>
                      <a:r>
                        <a:rPr lang="da-DK" sz="2200" cap="none" spc="0">
                          <a:solidFill>
                            <a:schemeClr val="tx1"/>
                          </a:solidFill>
                          <a:effectLst/>
                        </a:rPr>
                        <a:t>: </a:t>
                      </a:r>
                    </a:p>
                  </a:txBody>
                  <a:tcPr marL="0" marR="0" marT="98786" marB="98786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He </a:t>
                      </a:r>
                      <a:r>
                        <a:rPr lang="en-US" sz="2200" i="1" u="sng" cap="none" spc="0">
                          <a:solidFill>
                            <a:schemeClr val="tx1"/>
                          </a:solidFill>
                          <a:effectLst/>
                        </a:rPr>
                        <a:t>shouted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200" b="1" i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angrily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. She </a:t>
                      </a:r>
                      <a:r>
                        <a:rPr lang="en-US" sz="2200" i="1" u="sng" cap="none" spc="0">
                          <a:solidFill>
                            <a:schemeClr val="tx1"/>
                          </a:solidFill>
                          <a:effectLst/>
                        </a:rPr>
                        <a:t>eats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200" b="1" i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slowly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2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98786" marB="98786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079418"/>
                  </a:ext>
                </a:extLst>
              </a:tr>
              <a:tr h="583310">
                <a:tc>
                  <a:txBody>
                    <a:bodyPr/>
                    <a:lstStyle/>
                    <a:p>
                      <a:pPr algn="l" fontAlgn="t"/>
                      <a:r>
                        <a:rPr lang="da-DK" sz="2200" cap="none" spc="0">
                          <a:solidFill>
                            <a:schemeClr val="tx1"/>
                          </a:solidFill>
                          <a:effectLst/>
                        </a:rPr>
                        <a:t>2. </a:t>
                      </a:r>
                      <a:r>
                        <a:rPr lang="da-DK" sz="2200" u="none" strike="noStrike" cap="none" spc="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Adjektiver</a:t>
                      </a:r>
                      <a:r>
                        <a:rPr lang="da-DK" sz="2200" cap="none" spc="0">
                          <a:solidFill>
                            <a:schemeClr val="tx1"/>
                          </a:solidFill>
                          <a:effectLst/>
                        </a:rPr>
                        <a:t>: </a:t>
                      </a:r>
                    </a:p>
                  </a:txBody>
                  <a:tcPr marL="0" marR="0" marT="98786" marB="98786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The computer is </a:t>
                      </a:r>
                      <a:r>
                        <a:rPr lang="en-US" sz="2200" b="1" i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incredibly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200" i="1" u="sng" cap="none" spc="0">
                          <a:solidFill>
                            <a:schemeClr val="tx1"/>
                          </a:solidFill>
                          <a:effectLst/>
                        </a:rPr>
                        <a:t>expensive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2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98786" marB="98786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1367758"/>
                  </a:ext>
                </a:extLst>
              </a:tr>
              <a:tr h="583310">
                <a:tc>
                  <a:txBody>
                    <a:bodyPr/>
                    <a:lstStyle/>
                    <a:p>
                      <a:pPr algn="l" fontAlgn="t"/>
                      <a:r>
                        <a:rPr lang="da-DK" sz="2200" cap="none" spc="0">
                          <a:solidFill>
                            <a:schemeClr val="tx1"/>
                          </a:solidFill>
                          <a:effectLst/>
                        </a:rPr>
                        <a:t>3. Adverbier: </a:t>
                      </a:r>
                    </a:p>
                  </a:txBody>
                  <a:tcPr marL="0" marR="0" marT="98786" marB="98786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My MacBook warms up </a:t>
                      </a:r>
                      <a:r>
                        <a:rPr lang="en-US" sz="2200" b="1" i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extremely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200" i="1" u="sng" cap="none" spc="0">
                          <a:solidFill>
                            <a:schemeClr val="tx1"/>
                          </a:solidFill>
                          <a:effectLst/>
                        </a:rPr>
                        <a:t>quickly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2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98786" marB="98786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160242"/>
                  </a:ext>
                </a:extLst>
              </a:tr>
              <a:tr h="912598">
                <a:tc>
                  <a:txBody>
                    <a:bodyPr/>
                    <a:lstStyle/>
                    <a:p>
                      <a:pPr algn="l" fontAlgn="t"/>
                      <a:r>
                        <a:rPr lang="da-DK" sz="2200" cap="none" spc="0">
                          <a:solidFill>
                            <a:schemeClr val="tx1"/>
                          </a:solidFill>
                          <a:effectLst/>
                        </a:rPr>
                        <a:t>4. Hele sætninger:</a:t>
                      </a:r>
                    </a:p>
                  </a:txBody>
                  <a:tcPr marL="0" marR="0" marT="98786" marB="98786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i="1" cap="none" spc="0">
                          <a:solidFill>
                            <a:schemeClr val="tx1"/>
                          </a:solidFill>
                          <a:effectLst/>
                          <a:latin typeface="GothamBold"/>
                        </a:rPr>
                        <a:t>Unfortunately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200" i="1" u="sng" cap="none" spc="0">
                          <a:solidFill>
                            <a:schemeClr val="tx1"/>
                          </a:solidFill>
                          <a:effectLst/>
                        </a:rPr>
                        <a:t>the sun decided to attack the snowman with rays of heat</a:t>
                      </a:r>
                      <a:r>
                        <a:rPr lang="en-US" sz="2200" i="1" cap="none" spc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20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0" marT="98786" marB="98786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857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384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F10D112-C803-13A8-8768-E88CC2A81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da-DK" sz="4800"/>
              <a:t>Adjektiver lægger sig til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88962752-4C4E-DF50-7833-1347B52627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091234"/>
              </p:ext>
            </p:extLst>
          </p:nvPr>
        </p:nvGraphicFramePr>
        <p:xfrm>
          <a:off x="3396738" y="3549574"/>
          <a:ext cx="5394168" cy="2145792"/>
        </p:xfrm>
        <a:graphic>
          <a:graphicData uri="http://schemas.openxmlformats.org/drawingml/2006/table">
            <a:tbl>
              <a:tblPr/>
              <a:tblGrid>
                <a:gridCol w="3009954">
                  <a:extLst>
                    <a:ext uri="{9D8B030D-6E8A-4147-A177-3AD203B41FA5}">
                      <a16:colId xmlns:a16="http://schemas.microsoft.com/office/drawing/2014/main" val="2987701078"/>
                    </a:ext>
                  </a:extLst>
                </a:gridCol>
                <a:gridCol w="2384214">
                  <a:extLst>
                    <a:ext uri="{9D8B030D-6E8A-4147-A177-3AD203B41FA5}">
                      <a16:colId xmlns:a16="http://schemas.microsoft.com/office/drawing/2014/main" val="599011715"/>
                    </a:ext>
                  </a:extLst>
                </a:gridCol>
              </a:tblGrid>
              <a:tr h="1072896">
                <a:tc>
                  <a:txBody>
                    <a:bodyPr/>
                    <a:lstStyle/>
                    <a:p>
                      <a:pPr algn="l" fontAlgn="t"/>
                      <a:r>
                        <a:rPr lang="da-DK" sz="3300" b="1">
                          <a:effectLst/>
                          <a:latin typeface="GothamBold"/>
                        </a:rPr>
                        <a:t>1.</a:t>
                      </a:r>
                      <a:r>
                        <a:rPr lang="da-DK" sz="3300">
                          <a:effectLst/>
                        </a:rPr>
                        <a:t> </a:t>
                      </a:r>
                      <a:r>
                        <a:rPr lang="da-DK" sz="3300" u="none" strike="noStrike">
                          <a:solidFill>
                            <a:srgbClr val="1E90FF"/>
                          </a:solidFill>
                          <a:effectLst/>
                          <a:hlinkClick r:id="rId2"/>
                        </a:rPr>
                        <a:t>Substantiver</a:t>
                      </a:r>
                      <a:endParaRPr lang="da-DK" sz="33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3300" i="1">
                          <a:effectLst/>
                        </a:rPr>
                        <a:t>He is a </a:t>
                      </a:r>
                      <a:r>
                        <a:rPr lang="en-US" sz="3300" b="1" i="1">
                          <a:effectLst/>
                          <a:latin typeface="GothamBold"/>
                        </a:rPr>
                        <a:t>kind</a:t>
                      </a:r>
                      <a:r>
                        <a:rPr lang="en-US" sz="3300" i="1">
                          <a:effectLst/>
                        </a:rPr>
                        <a:t> </a:t>
                      </a:r>
                      <a:r>
                        <a:rPr lang="en-US" sz="3300" i="1" u="sng">
                          <a:effectLst/>
                        </a:rPr>
                        <a:t>man</a:t>
                      </a:r>
                      <a:r>
                        <a:rPr lang="en-US" sz="3300" i="1">
                          <a:effectLst/>
                        </a:rPr>
                        <a:t>.</a:t>
                      </a:r>
                      <a:endParaRPr lang="en-US" sz="33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144334"/>
                  </a:ext>
                </a:extLst>
              </a:tr>
              <a:tr h="1072896">
                <a:tc>
                  <a:txBody>
                    <a:bodyPr/>
                    <a:lstStyle/>
                    <a:p>
                      <a:pPr algn="l" fontAlgn="t"/>
                      <a:r>
                        <a:rPr lang="da-DK" sz="3300" b="1">
                          <a:effectLst/>
                          <a:latin typeface="GothamBold"/>
                        </a:rPr>
                        <a:t>2.</a:t>
                      </a:r>
                      <a:r>
                        <a:rPr lang="da-DK" sz="3300">
                          <a:effectLst/>
                        </a:rPr>
                        <a:t> </a:t>
                      </a:r>
                      <a:r>
                        <a:rPr lang="da-DK" sz="3300" u="none" strike="noStrike">
                          <a:solidFill>
                            <a:srgbClr val="1E90FF"/>
                          </a:solidFill>
                          <a:effectLst/>
                          <a:hlinkClick r:id="rId3"/>
                        </a:rPr>
                        <a:t>Personlige pronominer</a:t>
                      </a:r>
                      <a:endParaRPr lang="da-DK" sz="33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3300" i="1" u="sng">
                          <a:effectLst/>
                        </a:rPr>
                        <a:t>He</a:t>
                      </a:r>
                      <a:r>
                        <a:rPr lang="da-DK" sz="3300">
                          <a:effectLst/>
                        </a:rPr>
                        <a:t> is kind.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266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791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3746EF7-64C3-6EF3-5DF7-DD2589DF0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Subjektsprædikater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24970A-9AC3-CD8F-A68F-80D6173E8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TIP</a:t>
            </a:r>
            <a:r>
              <a:rPr lang="en-US" sz="24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  <a:r>
              <a:rPr lang="en-US" sz="24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Subjektsprædikater</a:t>
            </a:r>
            <a:r>
              <a:rPr lang="en-US" sz="24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kan aldrig være adverbier!</a:t>
            </a:r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8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0AD6C4E-2180-4AFD-0D83-3C169B644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Video adjektiver/ adverbier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FAA786-ECCA-428F-F149-7290882B7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https://app.minlaering.dk/bog/1/kapitel/48591/sektion/48595</a:t>
            </a: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1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AC1F55-F838-3CF9-1193-38A1A4975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da-DK" dirty="0"/>
              <a:t>Ægte adverbier og afledte adverbier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3492AE3A-44B0-0DC6-991D-18649736CE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76187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1393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1265</Words>
  <Application>Microsoft Office PowerPoint</Application>
  <PresentationFormat>Widescreen</PresentationFormat>
  <Paragraphs>174</Paragraphs>
  <Slides>39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39</vt:i4>
      </vt:variant>
    </vt:vector>
  </HeadingPairs>
  <TitlesOfParts>
    <vt:vector size="46" baseType="lpstr">
      <vt:lpstr>Aptos</vt:lpstr>
      <vt:lpstr>Aptos Display</vt:lpstr>
      <vt:lpstr>Arial</vt:lpstr>
      <vt:lpstr>Calibri</vt:lpstr>
      <vt:lpstr>GothamBold</vt:lpstr>
      <vt:lpstr>GothamBook</vt:lpstr>
      <vt:lpstr>Office-tema</vt:lpstr>
      <vt:lpstr>Adverbier </vt:lpstr>
      <vt:lpstr>Adverbier på dansk</vt:lpstr>
      <vt:lpstr>Adverbier på engelsk</vt:lpstr>
      <vt:lpstr>Hvordan ved man om ordet er et adverbium?</vt:lpstr>
      <vt:lpstr>Adverbier lægger sig til </vt:lpstr>
      <vt:lpstr>Adjektiver lægger sig til</vt:lpstr>
      <vt:lpstr>Subjektsprædikater</vt:lpstr>
      <vt:lpstr>Video adjektiver/ adverbier</vt:lpstr>
      <vt:lpstr>Ægte adverbier og afledte adverbier</vt:lpstr>
      <vt:lpstr>Øvelse find adverbier (der er 14 stk)</vt:lpstr>
      <vt:lpstr>Placering af forskellige typer af adverbier</vt:lpstr>
      <vt:lpstr>Småadverbier</vt:lpstr>
      <vt:lpstr>Småadverbier bemærk </vt:lpstr>
      <vt:lpstr>Opgave småadverbier (Placer adverbiet i parentesen)</vt:lpstr>
      <vt:lpstr>Sætningsadverbier</vt:lpstr>
      <vt:lpstr>Sætningsadverbier placering</vt:lpstr>
      <vt:lpstr>Sætningsadverbiers placering</vt:lpstr>
      <vt:lpstr>Sætningsadverbiers placering</vt:lpstr>
      <vt:lpstr>Opgave sætningsadverbium (placer adverbiet korrekt i sætningen)</vt:lpstr>
      <vt:lpstr>Mådesadverbier</vt:lpstr>
      <vt:lpstr>Mådesadverbier og objekt</vt:lpstr>
      <vt:lpstr>PowerPoint-præsentation</vt:lpstr>
      <vt:lpstr>Opgave mådesadverbier</vt:lpstr>
      <vt:lpstr>Gradsadverbier</vt:lpstr>
      <vt:lpstr>Opgave gradsadverbier (placer adverbiet det korrekte sted)</vt:lpstr>
      <vt:lpstr>Stedsadverbier</vt:lpstr>
      <vt:lpstr>Stedsadverbier</vt:lpstr>
      <vt:lpstr>Stedsadverbier (placer adverbialleddet)</vt:lpstr>
      <vt:lpstr>Tidsadverbier og hyppighedsadverbier</vt:lpstr>
      <vt:lpstr>Tidsadverbialer</vt:lpstr>
      <vt:lpstr>Opgave tidsadverbialled (placer adverbialleddet)</vt:lpstr>
      <vt:lpstr>Hyppighedsadverbier</vt:lpstr>
      <vt:lpstr>Opgave Hyppighedsadverbialled</vt:lpstr>
      <vt:lpstr>Frekvensadverbier</vt:lpstr>
      <vt:lpstr>Eksempel</vt:lpstr>
      <vt:lpstr>Find  forskellige typer af adverbier i følgende artikel</vt:lpstr>
      <vt:lpstr>Opgave frekvensadverbium</vt:lpstr>
      <vt:lpstr>Længere adverbielle udtryk</vt:lpstr>
      <vt:lpstr>Længere adverbielle udtryk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Seis Flyvholm (MASF - Underviser - U/NORD)</dc:creator>
  <cp:lastModifiedBy>Maria Seis Flyvholm (MASF - Underviser - U/NORD)</cp:lastModifiedBy>
  <cp:revision>14</cp:revision>
  <dcterms:created xsi:type="dcterms:W3CDTF">2025-01-10T10:41:46Z</dcterms:created>
  <dcterms:modified xsi:type="dcterms:W3CDTF">2025-01-17T12:44:42Z</dcterms:modified>
</cp:coreProperties>
</file>