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0" r:id="rId3"/>
    <p:sldId id="282" r:id="rId4"/>
    <p:sldId id="285" r:id="rId5"/>
    <p:sldId id="286" r:id="rId6"/>
    <p:sldId id="287" r:id="rId7"/>
    <p:sldId id="257" r:id="rId8"/>
    <p:sldId id="260" r:id="rId9"/>
    <p:sldId id="261" r:id="rId10"/>
    <p:sldId id="283" r:id="rId11"/>
    <p:sldId id="284" r:id="rId12"/>
    <p:sldId id="262" r:id="rId13"/>
    <p:sldId id="288" r:id="rId14"/>
    <p:sldId id="281" r:id="rId15"/>
    <p:sldId id="263" r:id="rId16"/>
    <p:sldId id="266" r:id="rId17"/>
    <p:sldId id="264" r:id="rId18"/>
    <p:sldId id="259" r:id="rId19"/>
  </p:sldIdLst>
  <p:sldSz cx="12192000" cy="6858000"/>
  <p:notesSz cx="6761163" cy="99425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94660"/>
  </p:normalViewPr>
  <p:slideViewPr>
    <p:cSldViewPr snapToGrid="0">
      <p:cViewPr varScale="1">
        <p:scale>
          <a:sx n="56" d="100"/>
          <a:sy n="56" d="100"/>
        </p:scale>
        <p:origin x="80"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1" Type="http://schemas.openxmlformats.org/officeDocument/2006/relationships/hyperlink" Target="https://everyoneishere.systime.dk/?id=162" TargetMode="External"/></Relationships>
</file>

<file path=ppt/diagrams/_rels/data4.xml.rels><?xml version="1.0" encoding="UTF-8" standalone="yes"?>
<Relationships xmlns="http://schemas.openxmlformats.org/package/2006/relationships"><Relationship Id="rId3" Type="http://schemas.openxmlformats.org/officeDocument/2006/relationships/hyperlink" Target="https://app.minlaering.dk/bog/42/kapitel/66567/sektion/66568" TargetMode="External"/><Relationship Id="rId2" Type="http://schemas.openxmlformats.org/officeDocument/2006/relationships/hyperlink" Target="https://theenglishhandbook.systime.dk/?id=168" TargetMode="External"/><Relationship Id="rId1" Type="http://schemas.openxmlformats.org/officeDocument/2006/relationships/hyperlink" Target="https://theenglishhandbook.systime.dk/?id=147"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everyoneishere.systime.dk/?id=162" TargetMode="External"/></Relationships>
</file>

<file path=ppt/diagrams/_rels/drawing4.xml.rels><?xml version="1.0" encoding="UTF-8" standalone="yes"?>
<Relationships xmlns="http://schemas.openxmlformats.org/package/2006/relationships"><Relationship Id="rId3" Type="http://schemas.openxmlformats.org/officeDocument/2006/relationships/hyperlink" Target="https://app.minlaering.dk/bog/42/kapitel/66567/sektion/66568" TargetMode="External"/><Relationship Id="rId2" Type="http://schemas.openxmlformats.org/officeDocument/2006/relationships/hyperlink" Target="https://theenglishhandbook.systime.dk/?id=168" TargetMode="External"/><Relationship Id="rId1" Type="http://schemas.openxmlformats.org/officeDocument/2006/relationships/hyperlink" Target="https://theenglishhandbook.systime.dk/?id=147"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EC1706-C462-45D7-AD05-C6D92B75E87C}"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58A737D1-C0F8-4A88-8458-F76F10445610}">
      <dgm:prSet/>
      <dgm:spPr/>
      <dgm:t>
        <a:bodyPr/>
        <a:lstStyle/>
        <a:p>
          <a:r>
            <a:rPr lang="en-US" b="1"/>
            <a:t>The deliberative speech</a:t>
          </a:r>
          <a:r>
            <a:rPr lang="en-US"/>
            <a:t> (the political speech) where the purpose of the speech is to consider political/economical questions and discuss/present future actions. It focuses on convincing the audience to either take action or not take action based on the arguments put forward.</a:t>
          </a:r>
        </a:p>
      </dgm:t>
    </dgm:pt>
    <dgm:pt modelId="{85F2D290-E977-4B98-8E46-4D0F8284BB0F}" type="parTrans" cxnId="{663CCD15-243C-4FBC-A472-80D6820BF946}">
      <dgm:prSet/>
      <dgm:spPr/>
      <dgm:t>
        <a:bodyPr/>
        <a:lstStyle/>
        <a:p>
          <a:endParaRPr lang="en-US"/>
        </a:p>
      </dgm:t>
    </dgm:pt>
    <dgm:pt modelId="{20432B31-5381-46F7-9BFD-2B81F2B91429}" type="sibTrans" cxnId="{663CCD15-243C-4FBC-A472-80D6820BF946}">
      <dgm:prSet/>
      <dgm:spPr/>
      <dgm:t>
        <a:bodyPr/>
        <a:lstStyle/>
        <a:p>
          <a:endParaRPr lang="en-US"/>
        </a:p>
      </dgm:t>
    </dgm:pt>
    <dgm:pt modelId="{878AF9B2-674D-4577-9BEC-D3ADC037E37F}">
      <dgm:prSet/>
      <dgm:spPr/>
      <dgm:t>
        <a:bodyPr/>
        <a:lstStyle/>
        <a:p>
          <a:r>
            <a:rPr lang="en-US" b="1"/>
            <a:t>The judicial speech</a:t>
          </a:r>
          <a:r>
            <a:rPr lang="en-US"/>
            <a:t> primarily takes place in a courtroom. The focus is on previous actions and its purpose is to decide whether the accused is innocent or guilty. The audience's role is to decide whether the person in question has been rightly or wrongly accused.</a:t>
          </a:r>
        </a:p>
      </dgm:t>
    </dgm:pt>
    <dgm:pt modelId="{C774F5C5-B15F-4B7A-BC0E-EEECB47A359C}" type="parTrans" cxnId="{1C3BE2C5-B7A3-428B-8565-FE960E04EE3C}">
      <dgm:prSet/>
      <dgm:spPr/>
      <dgm:t>
        <a:bodyPr/>
        <a:lstStyle/>
        <a:p>
          <a:endParaRPr lang="en-US"/>
        </a:p>
      </dgm:t>
    </dgm:pt>
    <dgm:pt modelId="{27FD0F98-CAAB-4653-B1B6-74F17F1C53A9}" type="sibTrans" cxnId="{1C3BE2C5-B7A3-428B-8565-FE960E04EE3C}">
      <dgm:prSet/>
      <dgm:spPr/>
      <dgm:t>
        <a:bodyPr/>
        <a:lstStyle/>
        <a:p>
          <a:endParaRPr lang="en-US"/>
        </a:p>
      </dgm:t>
    </dgm:pt>
    <dgm:pt modelId="{2F8A3D0E-C8C8-4280-8D2F-B7F7AFD47B36}">
      <dgm:prSet/>
      <dgm:spPr/>
      <dgm:t>
        <a:bodyPr/>
        <a:lstStyle/>
        <a:p>
          <a:r>
            <a:rPr lang="en-US" b="1"/>
            <a:t>The epideictic speech</a:t>
          </a:r>
          <a:r>
            <a:rPr lang="en-US"/>
            <a:t> (the ceremonial speech) is often held on specific occasions such as birthdays, weddings, at certain ceremonies etc. Unlike the two other types of speeches, the rhetoric in this type of speech is not to convince the audience but to give praise or criticism, while at the same time it expresses common values and thereby creates engagement and cohesion.</a:t>
          </a:r>
        </a:p>
      </dgm:t>
    </dgm:pt>
    <dgm:pt modelId="{2C842F54-B32F-4F22-8513-BC146BAD438C}" type="parTrans" cxnId="{FB0B6C16-DABE-4448-8676-AE85F9D20162}">
      <dgm:prSet/>
      <dgm:spPr/>
      <dgm:t>
        <a:bodyPr/>
        <a:lstStyle/>
        <a:p>
          <a:endParaRPr lang="en-US"/>
        </a:p>
      </dgm:t>
    </dgm:pt>
    <dgm:pt modelId="{CEA3FBA6-CF8A-4055-ACC5-F5A1E698D4B3}" type="sibTrans" cxnId="{FB0B6C16-DABE-4448-8676-AE85F9D20162}">
      <dgm:prSet/>
      <dgm:spPr/>
      <dgm:t>
        <a:bodyPr/>
        <a:lstStyle/>
        <a:p>
          <a:endParaRPr lang="en-US"/>
        </a:p>
      </dgm:t>
    </dgm:pt>
    <dgm:pt modelId="{F65AAE8B-9754-475B-ABA9-CC5648065B3A}" type="pres">
      <dgm:prSet presAssocID="{43EC1706-C462-45D7-AD05-C6D92B75E87C}" presName="Name0" presStyleCnt="0">
        <dgm:presLayoutVars>
          <dgm:dir/>
          <dgm:animLvl val="lvl"/>
          <dgm:resizeHandles val="exact"/>
        </dgm:presLayoutVars>
      </dgm:prSet>
      <dgm:spPr/>
    </dgm:pt>
    <dgm:pt modelId="{DA5F119B-8260-44D5-ACAC-307667E83D7E}" type="pres">
      <dgm:prSet presAssocID="{2F8A3D0E-C8C8-4280-8D2F-B7F7AFD47B36}" presName="boxAndChildren" presStyleCnt="0"/>
      <dgm:spPr/>
    </dgm:pt>
    <dgm:pt modelId="{153244DD-10C5-488C-89FE-D1CDF51B4436}" type="pres">
      <dgm:prSet presAssocID="{2F8A3D0E-C8C8-4280-8D2F-B7F7AFD47B36}" presName="parentTextBox" presStyleLbl="node1" presStyleIdx="0" presStyleCnt="3"/>
      <dgm:spPr/>
    </dgm:pt>
    <dgm:pt modelId="{35D4AC4C-94DE-4FAA-80E2-82684E49A743}" type="pres">
      <dgm:prSet presAssocID="{27FD0F98-CAAB-4653-B1B6-74F17F1C53A9}" presName="sp" presStyleCnt="0"/>
      <dgm:spPr/>
    </dgm:pt>
    <dgm:pt modelId="{F422B3C1-6420-4132-865F-0726EDF2CF4C}" type="pres">
      <dgm:prSet presAssocID="{878AF9B2-674D-4577-9BEC-D3ADC037E37F}" presName="arrowAndChildren" presStyleCnt="0"/>
      <dgm:spPr/>
    </dgm:pt>
    <dgm:pt modelId="{B4686C5E-D388-49CF-B824-B1DDD2B3109E}" type="pres">
      <dgm:prSet presAssocID="{878AF9B2-674D-4577-9BEC-D3ADC037E37F}" presName="parentTextArrow" presStyleLbl="node1" presStyleIdx="1" presStyleCnt="3"/>
      <dgm:spPr/>
    </dgm:pt>
    <dgm:pt modelId="{7ACA101B-2E1B-4CB8-993A-F4C256EB1493}" type="pres">
      <dgm:prSet presAssocID="{20432B31-5381-46F7-9BFD-2B81F2B91429}" presName="sp" presStyleCnt="0"/>
      <dgm:spPr/>
    </dgm:pt>
    <dgm:pt modelId="{6363A8F7-32A2-4E5F-AF83-79E165D63D92}" type="pres">
      <dgm:prSet presAssocID="{58A737D1-C0F8-4A88-8458-F76F10445610}" presName="arrowAndChildren" presStyleCnt="0"/>
      <dgm:spPr/>
    </dgm:pt>
    <dgm:pt modelId="{725D8AF7-5890-4F2F-9153-295197787472}" type="pres">
      <dgm:prSet presAssocID="{58A737D1-C0F8-4A88-8458-F76F10445610}" presName="parentTextArrow" presStyleLbl="node1" presStyleIdx="2" presStyleCnt="3"/>
      <dgm:spPr/>
    </dgm:pt>
  </dgm:ptLst>
  <dgm:cxnLst>
    <dgm:cxn modelId="{6912DC00-B558-4D36-9AF1-5C9115EDA505}" type="presOf" srcId="{2F8A3D0E-C8C8-4280-8D2F-B7F7AFD47B36}" destId="{153244DD-10C5-488C-89FE-D1CDF51B4436}" srcOrd="0" destOrd="0" presId="urn:microsoft.com/office/officeart/2005/8/layout/process4"/>
    <dgm:cxn modelId="{663CCD15-243C-4FBC-A472-80D6820BF946}" srcId="{43EC1706-C462-45D7-AD05-C6D92B75E87C}" destId="{58A737D1-C0F8-4A88-8458-F76F10445610}" srcOrd="0" destOrd="0" parTransId="{85F2D290-E977-4B98-8E46-4D0F8284BB0F}" sibTransId="{20432B31-5381-46F7-9BFD-2B81F2B91429}"/>
    <dgm:cxn modelId="{FB0B6C16-DABE-4448-8676-AE85F9D20162}" srcId="{43EC1706-C462-45D7-AD05-C6D92B75E87C}" destId="{2F8A3D0E-C8C8-4280-8D2F-B7F7AFD47B36}" srcOrd="2" destOrd="0" parTransId="{2C842F54-B32F-4F22-8513-BC146BAD438C}" sibTransId="{CEA3FBA6-CF8A-4055-ACC5-F5A1E698D4B3}"/>
    <dgm:cxn modelId="{BDEBDB52-2B53-49C1-BCF0-BB3673FF7689}" type="presOf" srcId="{43EC1706-C462-45D7-AD05-C6D92B75E87C}" destId="{F65AAE8B-9754-475B-ABA9-CC5648065B3A}" srcOrd="0" destOrd="0" presId="urn:microsoft.com/office/officeart/2005/8/layout/process4"/>
    <dgm:cxn modelId="{7C8F42BE-D2EA-47C1-9C0B-288D6BB56975}" type="presOf" srcId="{878AF9B2-674D-4577-9BEC-D3ADC037E37F}" destId="{B4686C5E-D388-49CF-B824-B1DDD2B3109E}" srcOrd="0" destOrd="0" presId="urn:microsoft.com/office/officeart/2005/8/layout/process4"/>
    <dgm:cxn modelId="{1C3BE2C5-B7A3-428B-8565-FE960E04EE3C}" srcId="{43EC1706-C462-45D7-AD05-C6D92B75E87C}" destId="{878AF9B2-674D-4577-9BEC-D3ADC037E37F}" srcOrd="1" destOrd="0" parTransId="{C774F5C5-B15F-4B7A-BC0E-EEECB47A359C}" sibTransId="{27FD0F98-CAAB-4653-B1B6-74F17F1C53A9}"/>
    <dgm:cxn modelId="{8B2AAED6-E4F5-4DB4-8A43-DF8C38C6F939}" type="presOf" srcId="{58A737D1-C0F8-4A88-8458-F76F10445610}" destId="{725D8AF7-5890-4F2F-9153-295197787472}" srcOrd="0" destOrd="0" presId="urn:microsoft.com/office/officeart/2005/8/layout/process4"/>
    <dgm:cxn modelId="{912CFC81-62BA-4083-BCF4-611C6E5CDF2D}" type="presParOf" srcId="{F65AAE8B-9754-475B-ABA9-CC5648065B3A}" destId="{DA5F119B-8260-44D5-ACAC-307667E83D7E}" srcOrd="0" destOrd="0" presId="urn:microsoft.com/office/officeart/2005/8/layout/process4"/>
    <dgm:cxn modelId="{D088ADE8-8689-4AD5-82FC-668BBFAA257E}" type="presParOf" srcId="{DA5F119B-8260-44D5-ACAC-307667E83D7E}" destId="{153244DD-10C5-488C-89FE-D1CDF51B4436}" srcOrd="0" destOrd="0" presId="urn:microsoft.com/office/officeart/2005/8/layout/process4"/>
    <dgm:cxn modelId="{BE0AA801-07EE-48EE-A618-E2CB8EDA6852}" type="presParOf" srcId="{F65AAE8B-9754-475B-ABA9-CC5648065B3A}" destId="{35D4AC4C-94DE-4FAA-80E2-82684E49A743}" srcOrd="1" destOrd="0" presId="urn:microsoft.com/office/officeart/2005/8/layout/process4"/>
    <dgm:cxn modelId="{A7D9F5F6-8F6A-4AF9-8E24-2EC36BE07883}" type="presParOf" srcId="{F65AAE8B-9754-475B-ABA9-CC5648065B3A}" destId="{F422B3C1-6420-4132-865F-0726EDF2CF4C}" srcOrd="2" destOrd="0" presId="urn:microsoft.com/office/officeart/2005/8/layout/process4"/>
    <dgm:cxn modelId="{785BF9FE-2B15-4589-A2E8-29E0382B7B68}" type="presParOf" srcId="{F422B3C1-6420-4132-865F-0726EDF2CF4C}" destId="{B4686C5E-D388-49CF-B824-B1DDD2B3109E}" srcOrd="0" destOrd="0" presId="urn:microsoft.com/office/officeart/2005/8/layout/process4"/>
    <dgm:cxn modelId="{917BEE61-2FA6-403F-A30A-B8407C058E2C}" type="presParOf" srcId="{F65AAE8B-9754-475B-ABA9-CC5648065B3A}" destId="{7ACA101B-2E1B-4CB8-993A-F4C256EB1493}" srcOrd="3" destOrd="0" presId="urn:microsoft.com/office/officeart/2005/8/layout/process4"/>
    <dgm:cxn modelId="{75238EF7-ED2F-4965-ABE6-1DD03129A737}" type="presParOf" srcId="{F65AAE8B-9754-475B-ABA9-CC5648065B3A}" destId="{6363A8F7-32A2-4E5F-AF83-79E165D63D92}" srcOrd="4" destOrd="0" presId="urn:microsoft.com/office/officeart/2005/8/layout/process4"/>
    <dgm:cxn modelId="{6F1615A0-6450-4CA0-81D5-F448C2B75886}" type="presParOf" srcId="{6363A8F7-32A2-4E5F-AF83-79E165D63D92}" destId="{725D8AF7-5890-4F2F-9153-29519778747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1DAE46-80A0-4DFB-A394-22B1EB703239}"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42D74B6E-DD3B-49F8-BC6D-379769B8D823}">
      <dgm:prSet/>
      <dgm:spPr/>
      <dgm:t>
        <a:bodyPr/>
        <a:lstStyle/>
        <a:p>
          <a:r>
            <a:rPr lang="en-US"/>
            <a:t>Denotation refers to the exact meaning of a word and not the feelings or ideas that the word suggests.</a:t>
          </a:r>
        </a:p>
      </dgm:t>
    </dgm:pt>
    <dgm:pt modelId="{28E3F3A1-EB39-49BC-AAFD-08AF07B40A18}" type="parTrans" cxnId="{FDCF40A1-FBB7-40F2-BDFD-DD2A948C1C99}">
      <dgm:prSet/>
      <dgm:spPr/>
      <dgm:t>
        <a:bodyPr/>
        <a:lstStyle/>
        <a:p>
          <a:endParaRPr lang="en-US"/>
        </a:p>
      </dgm:t>
    </dgm:pt>
    <dgm:pt modelId="{989A0065-CDA2-453F-A269-E539E4BA3A52}" type="sibTrans" cxnId="{FDCF40A1-FBB7-40F2-BDFD-DD2A948C1C99}">
      <dgm:prSet/>
      <dgm:spPr/>
      <dgm:t>
        <a:bodyPr/>
        <a:lstStyle/>
        <a:p>
          <a:endParaRPr lang="en-US"/>
        </a:p>
      </dgm:t>
    </dgm:pt>
    <dgm:pt modelId="{3283C00C-D0C8-4A50-AFBC-48B21C29DCBA}">
      <dgm:prSet/>
      <dgm:spPr/>
      <dgm:t>
        <a:bodyPr/>
        <a:lstStyle/>
        <a:p>
          <a:r>
            <a:rPr lang="en-US"/>
            <a:t>Connotation refers to the idea or feeling a word invokes in a person.</a:t>
          </a:r>
        </a:p>
      </dgm:t>
    </dgm:pt>
    <dgm:pt modelId="{99336FB1-0B6E-489F-8FD9-C831865A9926}" type="parTrans" cxnId="{FA43FCEF-4FBB-4D1E-9DBC-2D7346053DCF}">
      <dgm:prSet/>
      <dgm:spPr/>
      <dgm:t>
        <a:bodyPr/>
        <a:lstStyle/>
        <a:p>
          <a:endParaRPr lang="en-US"/>
        </a:p>
      </dgm:t>
    </dgm:pt>
    <dgm:pt modelId="{C1B05D92-0072-45BC-88FC-EA5ABE79ACDE}" type="sibTrans" cxnId="{FA43FCEF-4FBB-4D1E-9DBC-2D7346053DCF}">
      <dgm:prSet/>
      <dgm:spPr/>
      <dgm:t>
        <a:bodyPr/>
        <a:lstStyle/>
        <a:p>
          <a:endParaRPr lang="en-US"/>
        </a:p>
      </dgm:t>
    </dgm:pt>
    <dgm:pt modelId="{0AAA996A-F037-42A1-97FB-4FB554A25B88}" type="pres">
      <dgm:prSet presAssocID="{F11DAE46-80A0-4DFB-A394-22B1EB703239}" presName="Name0" presStyleCnt="0">
        <dgm:presLayoutVars>
          <dgm:dir/>
          <dgm:animLvl val="lvl"/>
          <dgm:resizeHandles val="exact"/>
        </dgm:presLayoutVars>
      </dgm:prSet>
      <dgm:spPr/>
    </dgm:pt>
    <dgm:pt modelId="{B6D10862-5F78-4C06-B21F-6C86E61C051C}" type="pres">
      <dgm:prSet presAssocID="{42D74B6E-DD3B-49F8-BC6D-379769B8D823}" presName="linNode" presStyleCnt="0"/>
      <dgm:spPr/>
    </dgm:pt>
    <dgm:pt modelId="{DA5D0E4F-9707-432F-B973-AEB1652F2C86}" type="pres">
      <dgm:prSet presAssocID="{42D74B6E-DD3B-49F8-BC6D-379769B8D823}" presName="parentText" presStyleLbl="node1" presStyleIdx="0" presStyleCnt="2">
        <dgm:presLayoutVars>
          <dgm:chMax val="1"/>
          <dgm:bulletEnabled val="1"/>
        </dgm:presLayoutVars>
      </dgm:prSet>
      <dgm:spPr/>
    </dgm:pt>
    <dgm:pt modelId="{56AB766E-9AC0-4003-A7A2-9BC568563670}" type="pres">
      <dgm:prSet presAssocID="{989A0065-CDA2-453F-A269-E539E4BA3A52}" presName="sp" presStyleCnt="0"/>
      <dgm:spPr/>
    </dgm:pt>
    <dgm:pt modelId="{EE08FCBF-DF3B-40EA-A668-012AC2E8835E}" type="pres">
      <dgm:prSet presAssocID="{3283C00C-D0C8-4A50-AFBC-48B21C29DCBA}" presName="linNode" presStyleCnt="0"/>
      <dgm:spPr/>
    </dgm:pt>
    <dgm:pt modelId="{F76F5B75-CFD6-4646-A657-229C9D0F3215}" type="pres">
      <dgm:prSet presAssocID="{3283C00C-D0C8-4A50-AFBC-48B21C29DCBA}" presName="parentText" presStyleLbl="node1" presStyleIdx="1" presStyleCnt="2">
        <dgm:presLayoutVars>
          <dgm:chMax val="1"/>
          <dgm:bulletEnabled val="1"/>
        </dgm:presLayoutVars>
      </dgm:prSet>
      <dgm:spPr/>
    </dgm:pt>
  </dgm:ptLst>
  <dgm:cxnLst>
    <dgm:cxn modelId="{994E830C-42F5-493F-B7DA-8F9A5D3DC8E4}" type="presOf" srcId="{42D74B6E-DD3B-49F8-BC6D-379769B8D823}" destId="{DA5D0E4F-9707-432F-B973-AEB1652F2C86}" srcOrd="0" destOrd="0" presId="urn:microsoft.com/office/officeart/2005/8/layout/vList5"/>
    <dgm:cxn modelId="{1C73C345-3FAA-4F89-8137-5E1D7BA39278}" type="presOf" srcId="{3283C00C-D0C8-4A50-AFBC-48B21C29DCBA}" destId="{F76F5B75-CFD6-4646-A657-229C9D0F3215}" srcOrd="0" destOrd="0" presId="urn:microsoft.com/office/officeart/2005/8/layout/vList5"/>
    <dgm:cxn modelId="{BBF9677D-E7FF-4A0F-87AE-3A265DFACBA2}" type="presOf" srcId="{F11DAE46-80A0-4DFB-A394-22B1EB703239}" destId="{0AAA996A-F037-42A1-97FB-4FB554A25B88}" srcOrd="0" destOrd="0" presId="urn:microsoft.com/office/officeart/2005/8/layout/vList5"/>
    <dgm:cxn modelId="{FDCF40A1-FBB7-40F2-BDFD-DD2A948C1C99}" srcId="{F11DAE46-80A0-4DFB-A394-22B1EB703239}" destId="{42D74B6E-DD3B-49F8-BC6D-379769B8D823}" srcOrd="0" destOrd="0" parTransId="{28E3F3A1-EB39-49BC-AAFD-08AF07B40A18}" sibTransId="{989A0065-CDA2-453F-A269-E539E4BA3A52}"/>
    <dgm:cxn modelId="{FA43FCEF-4FBB-4D1E-9DBC-2D7346053DCF}" srcId="{F11DAE46-80A0-4DFB-A394-22B1EB703239}" destId="{3283C00C-D0C8-4A50-AFBC-48B21C29DCBA}" srcOrd="1" destOrd="0" parTransId="{99336FB1-0B6E-489F-8FD9-C831865A9926}" sibTransId="{C1B05D92-0072-45BC-88FC-EA5ABE79ACDE}"/>
    <dgm:cxn modelId="{35B31179-881C-4662-B829-C453B1B5028C}" type="presParOf" srcId="{0AAA996A-F037-42A1-97FB-4FB554A25B88}" destId="{B6D10862-5F78-4C06-B21F-6C86E61C051C}" srcOrd="0" destOrd="0" presId="urn:microsoft.com/office/officeart/2005/8/layout/vList5"/>
    <dgm:cxn modelId="{2F0E56B9-82B2-4390-BAE1-43FB1679EBF0}" type="presParOf" srcId="{B6D10862-5F78-4C06-B21F-6C86E61C051C}" destId="{DA5D0E4F-9707-432F-B973-AEB1652F2C86}" srcOrd="0" destOrd="0" presId="urn:microsoft.com/office/officeart/2005/8/layout/vList5"/>
    <dgm:cxn modelId="{BB302C38-4A19-417D-AEC7-F1AC5B31DBA7}" type="presParOf" srcId="{0AAA996A-F037-42A1-97FB-4FB554A25B88}" destId="{56AB766E-9AC0-4003-A7A2-9BC568563670}" srcOrd="1" destOrd="0" presId="urn:microsoft.com/office/officeart/2005/8/layout/vList5"/>
    <dgm:cxn modelId="{34926443-1FC5-46AD-94B1-127EDE87255F}" type="presParOf" srcId="{0AAA996A-F037-42A1-97FB-4FB554A25B88}" destId="{EE08FCBF-DF3B-40EA-A668-012AC2E8835E}" srcOrd="2" destOrd="0" presId="urn:microsoft.com/office/officeart/2005/8/layout/vList5"/>
    <dgm:cxn modelId="{D4FD66E8-FEC1-4488-B8FD-F60E81741B98}" type="presParOf" srcId="{EE08FCBF-DF3B-40EA-A668-012AC2E8835E}" destId="{F76F5B75-CFD6-4646-A657-229C9D0F3215}"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5EBFDE-904A-4583-8877-D5FD42E9B78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E7D9E8FB-5AED-472A-9390-46E7417975AA}">
      <dgm:prSet/>
      <dgm:spPr/>
      <dgm:t>
        <a:bodyPr/>
        <a:lstStyle/>
        <a:p>
          <a:r>
            <a:rPr lang="en-US" dirty="0"/>
            <a:t>A </a:t>
          </a:r>
          <a:r>
            <a:rPr lang="en-US" i="1" dirty="0"/>
            <a:t>semantic field</a:t>
          </a:r>
          <a:r>
            <a:rPr lang="en-US" dirty="0"/>
            <a:t> is a group or pattern of words that are connected in a text in the way that they all relate to the same subject – e.g. "hat", "suit", "tie", "moustache" may all be connected to the semantic field of "stereotypical English gentleman". When you map the semantic field(s) of a text, you identify and sort the words in the text that all draw the image of the same theme or subject. </a:t>
          </a:r>
          <a:r>
            <a:rPr lang="da-DK" dirty="0">
              <a:hlinkClick xmlns:r="http://schemas.openxmlformats.org/officeDocument/2006/relationships" r:id="rId1"/>
            </a:rPr>
            <a:t>https://everyoneishere.systime.dk/?id=162</a:t>
          </a:r>
          <a:r>
            <a:rPr lang="da-DK" dirty="0"/>
            <a:t> </a:t>
          </a:r>
          <a:endParaRPr lang="en-US" dirty="0"/>
        </a:p>
      </dgm:t>
    </dgm:pt>
    <dgm:pt modelId="{4662BC5A-FD46-4073-BE7E-3F52E19FDB89}" type="parTrans" cxnId="{23B57104-F6BD-471F-98A5-1D3F893756B7}">
      <dgm:prSet/>
      <dgm:spPr/>
      <dgm:t>
        <a:bodyPr/>
        <a:lstStyle/>
        <a:p>
          <a:endParaRPr lang="en-US"/>
        </a:p>
      </dgm:t>
    </dgm:pt>
    <dgm:pt modelId="{1FC52CF8-B090-494E-9083-BC70D7355776}" type="sibTrans" cxnId="{23B57104-F6BD-471F-98A5-1D3F893756B7}">
      <dgm:prSet/>
      <dgm:spPr/>
      <dgm:t>
        <a:bodyPr/>
        <a:lstStyle/>
        <a:p>
          <a:endParaRPr lang="en-US"/>
        </a:p>
      </dgm:t>
    </dgm:pt>
    <dgm:pt modelId="{8AF54DA8-732E-439E-9F70-3300EAC2F93F}" type="pres">
      <dgm:prSet presAssocID="{E45EBFDE-904A-4583-8877-D5FD42E9B78A}" presName="linear" presStyleCnt="0">
        <dgm:presLayoutVars>
          <dgm:animLvl val="lvl"/>
          <dgm:resizeHandles val="exact"/>
        </dgm:presLayoutVars>
      </dgm:prSet>
      <dgm:spPr/>
    </dgm:pt>
    <dgm:pt modelId="{C4DAA4FE-BCCA-46C4-8FD8-1B31F4C94154}" type="pres">
      <dgm:prSet presAssocID="{E7D9E8FB-5AED-472A-9390-46E7417975AA}" presName="parentText" presStyleLbl="node1" presStyleIdx="0" presStyleCnt="1">
        <dgm:presLayoutVars>
          <dgm:chMax val="0"/>
          <dgm:bulletEnabled val="1"/>
        </dgm:presLayoutVars>
      </dgm:prSet>
      <dgm:spPr/>
    </dgm:pt>
  </dgm:ptLst>
  <dgm:cxnLst>
    <dgm:cxn modelId="{23B57104-F6BD-471F-98A5-1D3F893756B7}" srcId="{E45EBFDE-904A-4583-8877-D5FD42E9B78A}" destId="{E7D9E8FB-5AED-472A-9390-46E7417975AA}" srcOrd="0" destOrd="0" parTransId="{4662BC5A-FD46-4073-BE7E-3F52E19FDB89}" sibTransId="{1FC52CF8-B090-494E-9083-BC70D7355776}"/>
    <dgm:cxn modelId="{D2FB9B92-A3F9-4D77-8A8A-3028B7057819}" type="presOf" srcId="{E7D9E8FB-5AED-472A-9390-46E7417975AA}" destId="{C4DAA4FE-BCCA-46C4-8FD8-1B31F4C94154}" srcOrd="0" destOrd="0" presId="urn:microsoft.com/office/officeart/2005/8/layout/vList2"/>
    <dgm:cxn modelId="{725365C3-2174-42FC-A7E9-7FA9852DA560}" type="presOf" srcId="{E45EBFDE-904A-4583-8877-D5FD42E9B78A}" destId="{8AF54DA8-732E-439E-9F70-3300EAC2F93F}" srcOrd="0" destOrd="0" presId="urn:microsoft.com/office/officeart/2005/8/layout/vList2"/>
    <dgm:cxn modelId="{CFE4AE76-D53E-4411-9EB3-A1B58EAC29F3}" type="presParOf" srcId="{8AF54DA8-732E-439E-9F70-3300EAC2F93F}" destId="{C4DAA4FE-BCCA-46C4-8FD8-1B31F4C9415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27F03A-92D3-40D6-8F87-58A92E1A1C83}"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2A067DD9-96EE-4A30-A5C1-DF8194AA4DDC}">
      <dgm:prSet/>
      <dgm:spPr/>
      <dgm:t>
        <a:bodyPr/>
        <a:lstStyle/>
        <a:p>
          <a:r>
            <a:rPr lang="da-DK">
              <a:hlinkClick xmlns:r="http://schemas.openxmlformats.org/officeDocument/2006/relationships" r:id="rId1"/>
            </a:rPr>
            <a:t>https://theenglishhandbook.systime.dk/?id=147#c1332</a:t>
          </a:r>
          <a:r>
            <a:rPr lang="da-DK"/>
            <a:t>  (Toulmin’s model of argumentation)</a:t>
          </a:r>
          <a:endParaRPr lang="en-US"/>
        </a:p>
      </dgm:t>
    </dgm:pt>
    <dgm:pt modelId="{ED76F0A7-F723-4039-B23E-8980B9DB0FDD}" type="parTrans" cxnId="{0BA6304D-B689-4ACE-93E3-6877DE9DBE4E}">
      <dgm:prSet/>
      <dgm:spPr/>
      <dgm:t>
        <a:bodyPr/>
        <a:lstStyle/>
        <a:p>
          <a:endParaRPr lang="en-US"/>
        </a:p>
      </dgm:t>
    </dgm:pt>
    <dgm:pt modelId="{845CF09E-1C67-4EC7-80B1-FF1E56CDC2A4}" type="sibTrans" cxnId="{0BA6304D-B689-4ACE-93E3-6877DE9DBE4E}">
      <dgm:prSet phldrT="01" phldr="0"/>
      <dgm:spPr/>
      <dgm:t>
        <a:bodyPr/>
        <a:lstStyle/>
        <a:p>
          <a:r>
            <a:rPr lang="en-US"/>
            <a:t>01</a:t>
          </a:r>
        </a:p>
      </dgm:t>
    </dgm:pt>
    <dgm:pt modelId="{34781786-47D4-41AD-9D2E-6994A33AB113}">
      <dgm:prSet/>
      <dgm:spPr/>
      <dgm:t>
        <a:bodyPr/>
        <a:lstStyle/>
        <a:p>
          <a:r>
            <a:rPr lang="da-DK">
              <a:hlinkClick xmlns:r="http://schemas.openxmlformats.org/officeDocument/2006/relationships" r:id="rId2"/>
            </a:rPr>
            <a:t>https://theenglishhandbook.systime.dk/?id=168#c449</a:t>
          </a:r>
          <a:r>
            <a:rPr lang="da-DK"/>
            <a:t> (Types of arguments)</a:t>
          </a:r>
          <a:endParaRPr lang="en-US"/>
        </a:p>
      </dgm:t>
    </dgm:pt>
    <dgm:pt modelId="{3BC2A596-6BFA-44C2-8B3E-851034B324E2}" type="parTrans" cxnId="{5FDA1432-AB39-49CD-AC64-E7650A300BDD}">
      <dgm:prSet/>
      <dgm:spPr/>
      <dgm:t>
        <a:bodyPr/>
        <a:lstStyle/>
        <a:p>
          <a:endParaRPr lang="en-US"/>
        </a:p>
      </dgm:t>
    </dgm:pt>
    <dgm:pt modelId="{BF9DE4AC-673A-46A2-B464-CACB50593628}" type="sibTrans" cxnId="{5FDA1432-AB39-49CD-AC64-E7650A300BDD}">
      <dgm:prSet phldrT="02" phldr="0"/>
      <dgm:spPr/>
      <dgm:t>
        <a:bodyPr/>
        <a:lstStyle/>
        <a:p>
          <a:r>
            <a:rPr lang="en-US"/>
            <a:t>02</a:t>
          </a:r>
        </a:p>
      </dgm:t>
    </dgm:pt>
    <dgm:pt modelId="{5FA5111E-D50A-44B8-915C-4F051B13A945}">
      <dgm:prSet/>
      <dgm:spPr/>
      <dgm:t>
        <a:bodyPr/>
        <a:lstStyle/>
        <a:p>
          <a:r>
            <a:rPr lang="da-DK">
              <a:hlinkClick xmlns:r="http://schemas.openxmlformats.org/officeDocument/2006/relationships" r:id="rId3"/>
            </a:rPr>
            <a:t>https://app.minlaering.dk/bog/42/kapitel/66567/sektion/66568</a:t>
          </a:r>
          <a:r>
            <a:rPr lang="da-DK"/>
            <a:t> Bias</a:t>
          </a:r>
          <a:endParaRPr lang="en-US"/>
        </a:p>
      </dgm:t>
    </dgm:pt>
    <dgm:pt modelId="{F0713969-D8A6-4DDE-9F63-4E9276495976}" type="parTrans" cxnId="{9FA39240-D3F2-4DD6-9B92-539207680175}">
      <dgm:prSet/>
      <dgm:spPr/>
      <dgm:t>
        <a:bodyPr/>
        <a:lstStyle/>
        <a:p>
          <a:endParaRPr lang="en-US"/>
        </a:p>
      </dgm:t>
    </dgm:pt>
    <dgm:pt modelId="{99ED006F-384F-49B1-9E09-CF59CB2526A5}" type="sibTrans" cxnId="{9FA39240-D3F2-4DD6-9B92-539207680175}">
      <dgm:prSet phldrT="03" phldr="0"/>
      <dgm:spPr/>
      <dgm:t>
        <a:bodyPr/>
        <a:lstStyle/>
        <a:p>
          <a:r>
            <a:rPr lang="en-US"/>
            <a:t>03</a:t>
          </a:r>
        </a:p>
      </dgm:t>
    </dgm:pt>
    <dgm:pt modelId="{55D0A94F-D37B-48A6-8536-FC1F81EBB1C4}" type="pres">
      <dgm:prSet presAssocID="{ED27F03A-92D3-40D6-8F87-58A92E1A1C83}" presName="Name0" presStyleCnt="0">
        <dgm:presLayoutVars>
          <dgm:animLvl val="lvl"/>
          <dgm:resizeHandles val="exact"/>
        </dgm:presLayoutVars>
      </dgm:prSet>
      <dgm:spPr/>
    </dgm:pt>
    <dgm:pt modelId="{D3C4B477-A42E-4BCB-9A25-8E9159702064}" type="pres">
      <dgm:prSet presAssocID="{2A067DD9-96EE-4A30-A5C1-DF8194AA4DDC}" presName="compositeNode" presStyleCnt="0">
        <dgm:presLayoutVars>
          <dgm:bulletEnabled val="1"/>
        </dgm:presLayoutVars>
      </dgm:prSet>
      <dgm:spPr/>
    </dgm:pt>
    <dgm:pt modelId="{1C7D73BE-13B3-44C5-BD16-C89DE0BE2B28}" type="pres">
      <dgm:prSet presAssocID="{2A067DD9-96EE-4A30-A5C1-DF8194AA4DDC}" presName="bgRect" presStyleLbl="alignNode1" presStyleIdx="0" presStyleCnt="3"/>
      <dgm:spPr/>
    </dgm:pt>
    <dgm:pt modelId="{60A62411-E7AB-4028-9922-EF7C7CF0B0DE}" type="pres">
      <dgm:prSet presAssocID="{845CF09E-1C67-4EC7-80B1-FF1E56CDC2A4}" presName="sibTransNodeRect" presStyleLbl="alignNode1" presStyleIdx="0" presStyleCnt="3">
        <dgm:presLayoutVars>
          <dgm:chMax val="0"/>
          <dgm:bulletEnabled val="1"/>
        </dgm:presLayoutVars>
      </dgm:prSet>
      <dgm:spPr/>
    </dgm:pt>
    <dgm:pt modelId="{651320D4-50BD-42C6-8364-3A319ECC206D}" type="pres">
      <dgm:prSet presAssocID="{2A067DD9-96EE-4A30-A5C1-DF8194AA4DDC}" presName="nodeRect" presStyleLbl="alignNode1" presStyleIdx="0" presStyleCnt="3">
        <dgm:presLayoutVars>
          <dgm:bulletEnabled val="1"/>
        </dgm:presLayoutVars>
      </dgm:prSet>
      <dgm:spPr/>
    </dgm:pt>
    <dgm:pt modelId="{BE277781-B715-435F-92FF-0214C3D9D139}" type="pres">
      <dgm:prSet presAssocID="{845CF09E-1C67-4EC7-80B1-FF1E56CDC2A4}" presName="sibTrans" presStyleCnt="0"/>
      <dgm:spPr/>
    </dgm:pt>
    <dgm:pt modelId="{D241B820-E18D-4F12-AB4A-E88DC6BB0AF1}" type="pres">
      <dgm:prSet presAssocID="{34781786-47D4-41AD-9D2E-6994A33AB113}" presName="compositeNode" presStyleCnt="0">
        <dgm:presLayoutVars>
          <dgm:bulletEnabled val="1"/>
        </dgm:presLayoutVars>
      </dgm:prSet>
      <dgm:spPr/>
    </dgm:pt>
    <dgm:pt modelId="{5847C563-F655-4017-BB15-0C3294C17B25}" type="pres">
      <dgm:prSet presAssocID="{34781786-47D4-41AD-9D2E-6994A33AB113}" presName="bgRect" presStyleLbl="alignNode1" presStyleIdx="1" presStyleCnt="3"/>
      <dgm:spPr/>
    </dgm:pt>
    <dgm:pt modelId="{A44ABA56-E008-48C4-8CE1-2DCB78122657}" type="pres">
      <dgm:prSet presAssocID="{BF9DE4AC-673A-46A2-B464-CACB50593628}" presName="sibTransNodeRect" presStyleLbl="alignNode1" presStyleIdx="1" presStyleCnt="3">
        <dgm:presLayoutVars>
          <dgm:chMax val="0"/>
          <dgm:bulletEnabled val="1"/>
        </dgm:presLayoutVars>
      </dgm:prSet>
      <dgm:spPr/>
    </dgm:pt>
    <dgm:pt modelId="{ADE77F65-8A8D-4A04-AC75-3FFDA231B23C}" type="pres">
      <dgm:prSet presAssocID="{34781786-47D4-41AD-9D2E-6994A33AB113}" presName="nodeRect" presStyleLbl="alignNode1" presStyleIdx="1" presStyleCnt="3">
        <dgm:presLayoutVars>
          <dgm:bulletEnabled val="1"/>
        </dgm:presLayoutVars>
      </dgm:prSet>
      <dgm:spPr/>
    </dgm:pt>
    <dgm:pt modelId="{97314233-4350-4634-90B9-2F426650210B}" type="pres">
      <dgm:prSet presAssocID="{BF9DE4AC-673A-46A2-B464-CACB50593628}" presName="sibTrans" presStyleCnt="0"/>
      <dgm:spPr/>
    </dgm:pt>
    <dgm:pt modelId="{002691F3-A607-4440-9D20-5DCBD2CDCC4C}" type="pres">
      <dgm:prSet presAssocID="{5FA5111E-D50A-44B8-915C-4F051B13A945}" presName="compositeNode" presStyleCnt="0">
        <dgm:presLayoutVars>
          <dgm:bulletEnabled val="1"/>
        </dgm:presLayoutVars>
      </dgm:prSet>
      <dgm:spPr/>
    </dgm:pt>
    <dgm:pt modelId="{EF50D29E-B10A-4567-AC71-182098A5CEBD}" type="pres">
      <dgm:prSet presAssocID="{5FA5111E-D50A-44B8-915C-4F051B13A945}" presName="bgRect" presStyleLbl="alignNode1" presStyleIdx="2" presStyleCnt="3"/>
      <dgm:spPr/>
    </dgm:pt>
    <dgm:pt modelId="{AB30399A-B242-4E1E-9E06-D9C8E8FB4D8C}" type="pres">
      <dgm:prSet presAssocID="{99ED006F-384F-49B1-9E09-CF59CB2526A5}" presName="sibTransNodeRect" presStyleLbl="alignNode1" presStyleIdx="2" presStyleCnt="3">
        <dgm:presLayoutVars>
          <dgm:chMax val="0"/>
          <dgm:bulletEnabled val="1"/>
        </dgm:presLayoutVars>
      </dgm:prSet>
      <dgm:spPr/>
    </dgm:pt>
    <dgm:pt modelId="{F3E08875-A38A-41D2-A587-4414B0158875}" type="pres">
      <dgm:prSet presAssocID="{5FA5111E-D50A-44B8-915C-4F051B13A945}" presName="nodeRect" presStyleLbl="alignNode1" presStyleIdx="2" presStyleCnt="3">
        <dgm:presLayoutVars>
          <dgm:bulletEnabled val="1"/>
        </dgm:presLayoutVars>
      </dgm:prSet>
      <dgm:spPr/>
    </dgm:pt>
  </dgm:ptLst>
  <dgm:cxnLst>
    <dgm:cxn modelId="{75790D20-60F4-447B-877A-922A4AB31A42}" type="presOf" srcId="{5FA5111E-D50A-44B8-915C-4F051B13A945}" destId="{EF50D29E-B10A-4567-AC71-182098A5CEBD}" srcOrd="0" destOrd="0" presId="urn:microsoft.com/office/officeart/2016/7/layout/LinearBlockProcessNumbered"/>
    <dgm:cxn modelId="{B6851E22-876C-4FBC-AFEE-D1A47E2D108E}" type="presOf" srcId="{5FA5111E-D50A-44B8-915C-4F051B13A945}" destId="{F3E08875-A38A-41D2-A587-4414B0158875}" srcOrd="1" destOrd="0" presId="urn:microsoft.com/office/officeart/2016/7/layout/LinearBlockProcessNumbered"/>
    <dgm:cxn modelId="{5FDA1432-AB39-49CD-AC64-E7650A300BDD}" srcId="{ED27F03A-92D3-40D6-8F87-58A92E1A1C83}" destId="{34781786-47D4-41AD-9D2E-6994A33AB113}" srcOrd="1" destOrd="0" parTransId="{3BC2A596-6BFA-44C2-8B3E-851034B324E2}" sibTransId="{BF9DE4AC-673A-46A2-B464-CACB50593628}"/>
    <dgm:cxn modelId="{8252273E-0E27-4BE6-8AAC-E3014CE0697E}" type="presOf" srcId="{34781786-47D4-41AD-9D2E-6994A33AB113}" destId="{5847C563-F655-4017-BB15-0C3294C17B25}" srcOrd="0" destOrd="0" presId="urn:microsoft.com/office/officeart/2016/7/layout/LinearBlockProcessNumbered"/>
    <dgm:cxn modelId="{9FA39240-D3F2-4DD6-9B92-539207680175}" srcId="{ED27F03A-92D3-40D6-8F87-58A92E1A1C83}" destId="{5FA5111E-D50A-44B8-915C-4F051B13A945}" srcOrd="2" destOrd="0" parTransId="{F0713969-D8A6-4DDE-9F63-4E9276495976}" sibTransId="{99ED006F-384F-49B1-9E09-CF59CB2526A5}"/>
    <dgm:cxn modelId="{0BA6304D-B689-4ACE-93E3-6877DE9DBE4E}" srcId="{ED27F03A-92D3-40D6-8F87-58A92E1A1C83}" destId="{2A067DD9-96EE-4A30-A5C1-DF8194AA4DDC}" srcOrd="0" destOrd="0" parTransId="{ED76F0A7-F723-4039-B23E-8980B9DB0FDD}" sibTransId="{845CF09E-1C67-4EC7-80B1-FF1E56CDC2A4}"/>
    <dgm:cxn modelId="{EC32EB6F-D8FF-4373-BAF6-D146E848FB7F}" type="presOf" srcId="{ED27F03A-92D3-40D6-8F87-58A92E1A1C83}" destId="{55D0A94F-D37B-48A6-8536-FC1F81EBB1C4}" srcOrd="0" destOrd="0" presId="urn:microsoft.com/office/officeart/2016/7/layout/LinearBlockProcessNumbered"/>
    <dgm:cxn modelId="{A90EFA86-BAD0-4D66-B59C-C4222348B136}" type="presOf" srcId="{2A067DD9-96EE-4A30-A5C1-DF8194AA4DDC}" destId="{1C7D73BE-13B3-44C5-BD16-C89DE0BE2B28}" srcOrd="0" destOrd="0" presId="urn:microsoft.com/office/officeart/2016/7/layout/LinearBlockProcessNumbered"/>
    <dgm:cxn modelId="{508782AE-8603-4163-B765-6BF933A82B48}" type="presOf" srcId="{BF9DE4AC-673A-46A2-B464-CACB50593628}" destId="{A44ABA56-E008-48C4-8CE1-2DCB78122657}" srcOrd="0" destOrd="0" presId="urn:microsoft.com/office/officeart/2016/7/layout/LinearBlockProcessNumbered"/>
    <dgm:cxn modelId="{E99AFDCE-B534-4264-8006-77CC8799630B}" type="presOf" srcId="{2A067DD9-96EE-4A30-A5C1-DF8194AA4DDC}" destId="{651320D4-50BD-42C6-8364-3A319ECC206D}" srcOrd="1" destOrd="0" presId="urn:microsoft.com/office/officeart/2016/7/layout/LinearBlockProcessNumbered"/>
    <dgm:cxn modelId="{73B24ADB-6825-4548-BD80-27EEBA322455}" type="presOf" srcId="{99ED006F-384F-49B1-9E09-CF59CB2526A5}" destId="{AB30399A-B242-4E1E-9E06-D9C8E8FB4D8C}" srcOrd="0" destOrd="0" presId="urn:microsoft.com/office/officeart/2016/7/layout/LinearBlockProcessNumbered"/>
    <dgm:cxn modelId="{7DF419DD-CC4A-4395-95ED-1C45A9372E79}" type="presOf" srcId="{845CF09E-1C67-4EC7-80B1-FF1E56CDC2A4}" destId="{60A62411-E7AB-4028-9922-EF7C7CF0B0DE}" srcOrd="0" destOrd="0" presId="urn:microsoft.com/office/officeart/2016/7/layout/LinearBlockProcessNumbered"/>
    <dgm:cxn modelId="{AF4C61FB-CE17-46DA-8E9B-4C15F2B58396}" type="presOf" srcId="{34781786-47D4-41AD-9D2E-6994A33AB113}" destId="{ADE77F65-8A8D-4A04-AC75-3FFDA231B23C}" srcOrd="1" destOrd="0" presId="urn:microsoft.com/office/officeart/2016/7/layout/LinearBlockProcessNumbered"/>
    <dgm:cxn modelId="{86A965C2-EB61-4A48-BA10-363AF283F6F5}" type="presParOf" srcId="{55D0A94F-D37B-48A6-8536-FC1F81EBB1C4}" destId="{D3C4B477-A42E-4BCB-9A25-8E9159702064}" srcOrd="0" destOrd="0" presId="urn:microsoft.com/office/officeart/2016/7/layout/LinearBlockProcessNumbered"/>
    <dgm:cxn modelId="{C2DF41B7-4AE6-41BD-9249-A84E152C6EAF}" type="presParOf" srcId="{D3C4B477-A42E-4BCB-9A25-8E9159702064}" destId="{1C7D73BE-13B3-44C5-BD16-C89DE0BE2B28}" srcOrd="0" destOrd="0" presId="urn:microsoft.com/office/officeart/2016/7/layout/LinearBlockProcessNumbered"/>
    <dgm:cxn modelId="{DDFCD265-E9E1-4852-B426-8616F0B7EEB6}" type="presParOf" srcId="{D3C4B477-A42E-4BCB-9A25-8E9159702064}" destId="{60A62411-E7AB-4028-9922-EF7C7CF0B0DE}" srcOrd="1" destOrd="0" presId="urn:microsoft.com/office/officeart/2016/7/layout/LinearBlockProcessNumbered"/>
    <dgm:cxn modelId="{A70143A8-2FA6-455D-B797-12E462705B3A}" type="presParOf" srcId="{D3C4B477-A42E-4BCB-9A25-8E9159702064}" destId="{651320D4-50BD-42C6-8364-3A319ECC206D}" srcOrd="2" destOrd="0" presId="urn:microsoft.com/office/officeart/2016/7/layout/LinearBlockProcessNumbered"/>
    <dgm:cxn modelId="{E09E6D18-EA5D-4239-8998-376EE7883182}" type="presParOf" srcId="{55D0A94F-D37B-48A6-8536-FC1F81EBB1C4}" destId="{BE277781-B715-435F-92FF-0214C3D9D139}" srcOrd="1" destOrd="0" presId="urn:microsoft.com/office/officeart/2016/7/layout/LinearBlockProcessNumbered"/>
    <dgm:cxn modelId="{CA89B09F-1660-4F44-8883-0DEB45BBDC0E}" type="presParOf" srcId="{55D0A94F-D37B-48A6-8536-FC1F81EBB1C4}" destId="{D241B820-E18D-4F12-AB4A-E88DC6BB0AF1}" srcOrd="2" destOrd="0" presId="urn:microsoft.com/office/officeart/2016/7/layout/LinearBlockProcessNumbered"/>
    <dgm:cxn modelId="{6C26B647-3A17-40BC-BD1F-A97D08C43E04}" type="presParOf" srcId="{D241B820-E18D-4F12-AB4A-E88DC6BB0AF1}" destId="{5847C563-F655-4017-BB15-0C3294C17B25}" srcOrd="0" destOrd="0" presId="urn:microsoft.com/office/officeart/2016/7/layout/LinearBlockProcessNumbered"/>
    <dgm:cxn modelId="{B626BB33-E1C1-413C-9094-3229E689423B}" type="presParOf" srcId="{D241B820-E18D-4F12-AB4A-E88DC6BB0AF1}" destId="{A44ABA56-E008-48C4-8CE1-2DCB78122657}" srcOrd="1" destOrd="0" presId="urn:microsoft.com/office/officeart/2016/7/layout/LinearBlockProcessNumbered"/>
    <dgm:cxn modelId="{A3E6428E-0EAB-40F8-8C91-99D7E0BC87E7}" type="presParOf" srcId="{D241B820-E18D-4F12-AB4A-E88DC6BB0AF1}" destId="{ADE77F65-8A8D-4A04-AC75-3FFDA231B23C}" srcOrd="2" destOrd="0" presId="urn:microsoft.com/office/officeart/2016/7/layout/LinearBlockProcessNumbered"/>
    <dgm:cxn modelId="{AFFBB5F5-DE60-4A56-8C72-B5E6497EE819}" type="presParOf" srcId="{55D0A94F-D37B-48A6-8536-FC1F81EBB1C4}" destId="{97314233-4350-4634-90B9-2F426650210B}" srcOrd="3" destOrd="0" presId="urn:microsoft.com/office/officeart/2016/7/layout/LinearBlockProcessNumbered"/>
    <dgm:cxn modelId="{7F7DBAA2-FDB2-4641-A867-A328DFFAD476}" type="presParOf" srcId="{55D0A94F-D37B-48A6-8536-FC1F81EBB1C4}" destId="{002691F3-A607-4440-9D20-5DCBD2CDCC4C}" srcOrd="4" destOrd="0" presId="urn:microsoft.com/office/officeart/2016/7/layout/LinearBlockProcessNumbered"/>
    <dgm:cxn modelId="{9CBF0699-DDA0-4511-811D-862E5582FD2E}" type="presParOf" srcId="{002691F3-A607-4440-9D20-5DCBD2CDCC4C}" destId="{EF50D29E-B10A-4567-AC71-182098A5CEBD}" srcOrd="0" destOrd="0" presId="urn:microsoft.com/office/officeart/2016/7/layout/LinearBlockProcessNumbered"/>
    <dgm:cxn modelId="{BE52D9E6-4437-4D3E-95A9-D165E8E5F3D5}" type="presParOf" srcId="{002691F3-A607-4440-9D20-5DCBD2CDCC4C}" destId="{AB30399A-B242-4E1E-9E06-D9C8E8FB4D8C}" srcOrd="1" destOrd="0" presId="urn:microsoft.com/office/officeart/2016/7/layout/LinearBlockProcessNumbered"/>
    <dgm:cxn modelId="{1199E18E-7F30-48D2-8AFE-CC56BFF2A74B}" type="presParOf" srcId="{002691F3-A607-4440-9D20-5DCBD2CDCC4C}" destId="{F3E08875-A38A-41D2-A587-4414B0158875}"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190AE0-CA8B-4A82-A350-49FBF41FDD47}" type="doc">
      <dgm:prSet loTypeId="urn:microsoft.com/office/officeart/2005/8/layout/hierarchy3" loCatId="hierarchy" qsTypeId="urn:microsoft.com/office/officeart/2005/8/quickstyle/simple1" qsCatId="simple" csTypeId="urn:microsoft.com/office/officeart/2005/8/colors/colorful2" csCatId="colorful"/>
      <dgm:spPr/>
      <dgm:t>
        <a:bodyPr/>
        <a:lstStyle/>
        <a:p>
          <a:endParaRPr lang="en-US"/>
        </a:p>
      </dgm:t>
    </dgm:pt>
    <dgm:pt modelId="{B10EF9FC-AA24-43B6-AB2D-F03242B80BD0}">
      <dgm:prSet/>
      <dgm:spPr/>
      <dgm:t>
        <a:bodyPr/>
        <a:lstStyle/>
        <a:p>
          <a:r>
            <a:rPr lang="en-US" b="0" i="0"/>
            <a:t>What is the writer's intention?</a:t>
          </a:r>
          <a:endParaRPr lang="en-US"/>
        </a:p>
      </dgm:t>
    </dgm:pt>
    <dgm:pt modelId="{D8B5BD13-F8AE-45DF-98E2-773411994596}" type="parTrans" cxnId="{52459359-C6B0-41D4-AFAE-9DDADF99D84A}">
      <dgm:prSet/>
      <dgm:spPr/>
      <dgm:t>
        <a:bodyPr/>
        <a:lstStyle/>
        <a:p>
          <a:endParaRPr lang="en-US"/>
        </a:p>
      </dgm:t>
    </dgm:pt>
    <dgm:pt modelId="{904933B0-15FA-4FDE-ABCC-1A7D5A5436F4}" type="sibTrans" cxnId="{52459359-C6B0-41D4-AFAE-9DDADF99D84A}">
      <dgm:prSet/>
      <dgm:spPr/>
      <dgm:t>
        <a:bodyPr/>
        <a:lstStyle/>
        <a:p>
          <a:endParaRPr lang="en-US"/>
        </a:p>
      </dgm:t>
    </dgm:pt>
    <dgm:pt modelId="{01D0E100-E92B-4317-9CC3-E06AAAFD5CA1}">
      <dgm:prSet/>
      <dgm:spPr/>
      <dgm:t>
        <a:bodyPr/>
        <a:lstStyle/>
        <a:p>
          <a:r>
            <a:rPr lang="en-US" b="0" i="0"/>
            <a:t>Does he want to inform, persuade or entertain?</a:t>
          </a:r>
          <a:endParaRPr lang="en-US"/>
        </a:p>
      </dgm:t>
    </dgm:pt>
    <dgm:pt modelId="{DC2853E4-FBAF-4582-8563-44D001EB42E3}" type="parTrans" cxnId="{BECF7CA9-725B-4E79-98CA-EE3AEA30247D}">
      <dgm:prSet/>
      <dgm:spPr/>
      <dgm:t>
        <a:bodyPr/>
        <a:lstStyle/>
        <a:p>
          <a:endParaRPr lang="en-US"/>
        </a:p>
      </dgm:t>
    </dgm:pt>
    <dgm:pt modelId="{F6545334-C43A-46E8-AF11-12C1887A9F1B}" type="sibTrans" cxnId="{BECF7CA9-725B-4E79-98CA-EE3AEA30247D}">
      <dgm:prSet/>
      <dgm:spPr/>
      <dgm:t>
        <a:bodyPr/>
        <a:lstStyle/>
        <a:p>
          <a:endParaRPr lang="en-US"/>
        </a:p>
      </dgm:t>
    </dgm:pt>
    <dgm:pt modelId="{15975FDB-1444-404F-90D5-285AE9CA46B4}" type="pres">
      <dgm:prSet presAssocID="{07190AE0-CA8B-4A82-A350-49FBF41FDD47}" presName="diagram" presStyleCnt="0">
        <dgm:presLayoutVars>
          <dgm:chPref val="1"/>
          <dgm:dir/>
          <dgm:animOne val="branch"/>
          <dgm:animLvl val="lvl"/>
          <dgm:resizeHandles/>
        </dgm:presLayoutVars>
      </dgm:prSet>
      <dgm:spPr/>
    </dgm:pt>
    <dgm:pt modelId="{50EDF5AC-2BCA-426C-A5B7-EF5AAEBDE451}" type="pres">
      <dgm:prSet presAssocID="{B10EF9FC-AA24-43B6-AB2D-F03242B80BD0}" presName="root" presStyleCnt="0"/>
      <dgm:spPr/>
    </dgm:pt>
    <dgm:pt modelId="{6D6CFAFE-07DE-4DCF-9DAE-9525FF2FB98D}" type="pres">
      <dgm:prSet presAssocID="{B10EF9FC-AA24-43B6-AB2D-F03242B80BD0}" presName="rootComposite" presStyleCnt="0"/>
      <dgm:spPr/>
    </dgm:pt>
    <dgm:pt modelId="{E5E7386F-5A46-44F1-91F3-8A020BCD9DE0}" type="pres">
      <dgm:prSet presAssocID="{B10EF9FC-AA24-43B6-AB2D-F03242B80BD0}" presName="rootText" presStyleLbl="node1" presStyleIdx="0" presStyleCnt="2"/>
      <dgm:spPr/>
    </dgm:pt>
    <dgm:pt modelId="{9A0FCA15-321D-4B06-84A1-74BC05ECC7DE}" type="pres">
      <dgm:prSet presAssocID="{B10EF9FC-AA24-43B6-AB2D-F03242B80BD0}" presName="rootConnector" presStyleLbl="node1" presStyleIdx="0" presStyleCnt="2"/>
      <dgm:spPr/>
    </dgm:pt>
    <dgm:pt modelId="{349594EF-08F5-4D33-A5DB-35D61DF96950}" type="pres">
      <dgm:prSet presAssocID="{B10EF9FC-AA24-43B6-AB2D-F03242B80BD0}" presName="childShape" presStyleCnt="0"/>
      <dgm:spPr/>
    </dgm:pt>
    <dgm:pt modelId="{DA594A2B-F601-48D8-A5FD-3A2A56416214}" type="pres">
      <dgm:prSet presAssocID="{01D0E100-E92B-4317-9CC3-E06AAAFD5CA1}" presName="root" presStyleCnt="0"/>
      <dgm:spPr/>
    </dgm:pt>
    <dgm:pt modelId="{3751A7D6-B84C-49F8-85A5-BCCBF1E22750}" type="pres">
      <dgm:prSet presAssocID="{01D0E100-E92B-4317-9CC3-E06AAAFD5CA1}" presName="rootComposite" presStyleCnt="0"/>
      <dgm:spPr/>
    </dgm:pt>
    <dgm:pt modelId="{C16FE5F8-BE01-493C-9C64-D67ADFC74BFA}" type="pres">
      <dgm:prSet presAssocID="{01D0E100-E92B-4317-9CC3-E06AAAFD5CA1}" presName="rootText" presStyleLbl="node1" presStyleIdx="1" presStyleCnt="2"/>
      <dgm:spPr/>
    </dgm:pt>
    <dgm:pt modelId="{09BBE647-7F9C-471F-AB3E-9AD145B8711E}" type="pres">
      <dgm:prSet presAssocID="{01D0E100-E92B-4317-9CC3-E06AAAFD5CA1}" presName="rootConnector" presStyleLbl="node1" presStyleIdx="1" presStyleCnt="2"/>
      <dgm:spPr/>
    </dgm:pt>
    <dgm:pt modelId="{58BFDCAD-7843-48B2-8BEB-31D375936F2A}" type="pres">
      <dgm:prSet presAssocID="{01D0E100-E92B-4317-9CC3-E06AAAFD5CA1}" presName="childShape" presStyleCnt="0"/>
      <dgm:spPr/>
    </dgm:pt>
  </dgm:ptLst>
  <dgm:cxnLst>
    <dgm:cxn modelId="{F91DE535-EBD5-4B1A-92C0-E0D72DD25472}" type="presOf" srcId="{01D0E100-E92B-4317-9CC3-E06AAAFD5CA1}" destId="{09BBE647-7F9C-471F-AB3E-9AD145B8711E}" srcOrd="1" destOrd="0" presId="urn:microsoft.com/office/officeart/2005/8/layout/hierarchy3"/>
    <dgm:cxn modelId="{18F47064-F7A0-4A38-ABB2-41753DB70650}" type="presOf" srcId="{B10EF9FC-AA24-43B6-AB2D-F03242B80BD0}" destId="{9A0FCA15-321D-4B06-84A1-74BC05ECC7DE}" srcOrd="1" destOrd="0" presId="urn:microsoft.com/office/officeart/2005/8/layout/hierarchy3"/>
    <dgm:cxn modelId="{6CB8D355-4EFF-43F5-B7D6-9C95BD5DAA7A}" type="presOf" srcId="{07190AE0-CA8B-4A82-A350-49FBF41FDD47}" destId="{15975FDB-1444-404F-90D5-285AE9CA46B4}" srcOrd="0" destOrd="0" presId="urn:microsoft.com/office/officeart/2005/8/layout/hierarchy3"/>
    <dgm:cxn modelId="{52459359-C6B0-41D4-AFAE-9DDADF99D84A}" srcId="{07190AE0-CA8B-4A82-A350-49FBF41FDD47}" destId="{B10EF9FC-AA24-43B6-AB2D-F03242B80BD0}" srcOrd="0" destOrd="0" parTransId="{D8B5BD13-F8AE-45DF-98E2-773411994596}" sibTransId="{904933B0-15FA-4FDE-ABCC-1A7D5A5436F4}"/>
    <dgm:cxn modelId="{8C754A86-B3C2-4B36-A33B-15B18BB64C8F}" type="presOf" srcId="{B10EF9FC-AA24-43B6-AB2D-F03242B80BD0}" destId="{E5E7386F-5A46-44F1-91F3-8A020BCD9DE0}" srcOrd="0" destOrd="0" presId="urn:microsoft.com/office/officeart/2005/8/layout/hierarchy3"/>
    <dgm:cxn modelId="{BECF7CA9-725B-4E79-98CA-EE3AEA30247D}" srcId="{07190AE0-CA8B-4A82-A350-49FBF41FDD47}" destId="{01D0E100-E92B-4317-9CC3-E06AAAFD5CA1}" srcOrd="1" destOrd="0" parTransId="{DC2853E4-FBAF-4582-8563-44D001EB42E3}" sibTransId="{F6545334-C43A-46E8-AF11-12C1887A9F1B}"/>
    <dgm:cxn modelId="{C12945F5-90D7-47D8-8AAA-926AF32FEB98}" type="presOf" srcId="{01D0E100-E92B-4317-9CC3-E06AAAFD5CA1}" destId="{C16FE5F8-BE01-493C-9C64-D67ADFC74BFA}" srcOrd="0" destOrd="0" presId="urn:microsoft.com/office/officeart/2005/8/layout/hierarchy3"/>
    <dgm:cxn modelId="{FA8234D5-DDE6-4D46-A579-71E1339C10F7}" type="presParOf" srcId="{15975FDB-1444-404F-90D5-285AE9CA46B4}" destId="{50EDF5AC-2BCA-426C-A5B7-EF5AAEBDE451}" srcOrd="0" destOrd="0" presId="urn:microsoft.com/office/officeart/2005/8/layout/hierarchy3"/>
    <dgm:cxn modelId="{014BFFDF-42C5-4B60-B8E4-E31E1AB9C023}" type="presParOf" srcId="{50EDF5AC-2BCA-426C-A5B7-EF5AAEBDE451}" destId="{6D6CFAFE-07DE-4DCF-9DAE-9525FF2FB98D}" srcOrd="0" destOrd="0" presId="urn:microsoft.com/office/officeart/2005/8/layout/hierarchy3"/>
    <dgm:cxn modelId="{38131A4E-AF55-4E5D-B22E-7F31694E8AE4}" type="presParOf" srcId="{6D6CFAFE-07DE-4DCF-9DAE-9525FF2FB98D}" destId="{E5E7386F-5A46-44F1-91F3-8A020BCD9DE0}" srcOrd="0" destOrd="0" presId="urn:microsoft.com/office/officeart/2005/8/layout/hierarchy3"/>
    <dgm:cxn modelId="{45FC2C66-69EB-44F5-B27E-15DCE975EC2B}" type="presParOf" srcId="{6D6CFAFE-07DE-4DCF-9DAE-9525FF2FB98D}" destId="{9A0FCA15-321D-4B06-84A1-74BC05ECC7DE}" srcOrd="1" destOrd="0" presId="urn:microsoft.com/office/officeart/2005/8/layout/hierarchy3"/>
    <dgm:cxn modelId="{C0B3C73E-B03C-4A06-AE31-253ABB82FD4E}" type="presParOf" srcId="{50EDF5AC-2BCA-426C-A5B7-EF5AAEBDE451}" destId="{349594EF-08F5-4D33-A5DB-35D61DF96950}" srcOrd="1" destOrd="0" presId="urn:microsoft.com/office/officeart/2005/8/layout/hierarchy3"/>
    <dgm:cxn modelId="{060942FB-FD88-453C-93E7-712480F6DBA7}" type="presParOf" srcId="{15975FDB-1444-404F-90D5-285AE9CA46B4}" destId="{DA594A2B-F601-48D8-A5FD-3A2A56416214}" srcOrd="1" destOrd="0" presId="urn:microsoft.com/office/officeart/2005/8/layout/hierarchy3"/>
    <dgm:cxn modelId="{5B856FF0-0FE4-41A6-8D21-00B52D004EF4}" type="presParOf" srcId="{DA594A2B-F601-48D8-A5FD-3A2A56416214}" destId="{3751A7D6-B84C-49F8-85A5-BCCBF1E22750}" srcOrd="0" destOrd="0" presId="urn:microsoft.com/office/officeart/2005/8/layout/hierarchy3"/>
    <dgm:cxn modelId="{A50A4872-E36D-429A-A649-CC32DACD8662}" type="presParOf" srcId="{3751A7D6-B84C-49F8-85A5-BCCBF1E22750}" destId="{C16FE5F8-BE01-493C-9C64-D67ADFC74BFA}" srcOrd="0" destOrd="0" presId="urn:microsoft.com/office/officeart/2005/8/layout/hierarchy3"/>
    <dgm:cxn modelId="{BDF91AEC-FA6D-40F1-BEBD-94A2607D2760}" type="presParOf" srcId="{3751A7D6-B84C-49F8-85A5-BCCBF1E22750}" destId="{09BBE647-7F9C-471F-AB3E-9AD145B8711E}" srcOrd="1" destOrd="0" presId="urn:microsoft.com/office/officeart/2005/8/layout/hierarchy3"/>
    <dgm:cxn modelId="{A03658EC-E383-432A-9489-7DD5222C3C3D}" type="presParOf" srcId="{DA594A2B-F601-48D8-A5FD-3A2A56416214}" destId="{58BFDCAD-7843-48B2-8BEB-31D375936F2A}"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244DD-10C5-488C-89FE-D1CDF51B4436}">
      <dsp:nvSpPr>
        <dsp:cNvPr id="0" name=""/>
        <dsp:cNvSpPr/>
      </dsp:nvSpPr>
      <dsp:spPr>
        <a:xfrm>
          <a:off x="0" y="3708300"/>
          <a:ext cx="6479357" cy="121714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a:t>The epideictic speech</a:t>
          </a:r>
          <a:r>
            <a:rPr lang="en-US" sz="1400" kern="1200"/>
            <a:t> (the ceremonial speech) is often held on specific occasions such as birthdays, weddings, at certain ceremonies etc. Unlike the two other types of speeches, the rhetoric in this type of speech is not to convince the audience but to give praise or criticism, while at the same time it expresses common values and thereby creates engagement and cohesion.</a:t>
          </a:r>
        </a:p>
      </dsp:txBody>
      <dsp:txXfrm>
        <a:off x="0" y="3708300"/>
        <a:ext cx="6479357" cy="1217146"/>
      </dsp:txXfrm>
    </dsp:sp>
    <dsp:sp modelId="{B4686C5E-D388-49CF-B824-B1DDD2B3109E}">
      <dsp:nvSpPr>
        <dsp:cNvPr id="0" name=""/>
        <dsp:cNvSpPr/>
      </dsp:nvSpPr>
      <dsp:spPr>
        <a:xfrm rot="10800000">
          <a:off x="0" y="1854585"/>
          <a:ext cx="6479357" cy="1871971"/>
        </a:xfrm>
        <a:prstGeom prst="upArrowCallout">
          <a:avLst/>
        </a:prstGeom>
        <a:solidFill>
          <a:schemeClr val="accent2">
            <a:hueOff val="3536049"/>
            <a:satOff val="-13319"/>
            <a:lumOff val="1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a:t>The judicial speech</a:t>
          </a:r>
          <a:r>
            <a:rPr lang="en-US" sz="1400" kern="1200"/>
            <a:t> primarily takes place in a courtroom. The focus is on previous actions and its purpose is to decide whether the accused is innocent or guilty. The audience's role is to decide whether the person in question has been rightly or wrongly accused.</a:t>
          </a:r>
        </a:p>
      </dsp:txBody>
      <dsp:txXfrm rot="10800000">
        <a:off x="0" y="1854585"/>
        <a:ext cx="6479357" cy="1216351"/>
      </dsp:txXfrm>
    </dsp:sp>
    <dsp:sp modelId="{725D8AF7-5890-4F2F-9153-295197787472}">
      <dsp:nvSpPr>
        <dsp:cNvPr id="0" name=""/>
        <dsp:cNvSpPr/>
      </dsp:nvSpPr>
      <dsp:spPr>
        <a:xfrm rot="10800000">
          <a:off x="0" y="870"/>
          <a:ext cx="6479357" cy="1871971"/>
        </a:xfrm>
        <a:prstGeom prst="upArrowCallout">
          <a:avLst/>
        </a:prstGeom>
        <a:solidFill>
          <a:schemeClr val="accent2">
            <a:hueOff val="7072097"/>
            <a:satOff val="-26638"/>
            <a:lumOff val="2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a:t>The deliberative speech</a:t>
          </a:r>
          <a:r>
            <a:rPr lang="en-US" sz="1400" kern="1200"/>
            <a:t> (the political speech) where the purpose of the speech is to consider political/economical questions and discuss/present future actions. It focuses on convincing the audience to either take action or not take action based on the arguments put forward.</a:t>
          </a:r>
        </a:p>
      </dsp:txBody>
      <dsp:txXfrm rot="10800000">
        <a:off x="0" y="870"/>
        <a:ext cx="6479357" cy="12163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D0E4F-9707-432F-B973-AEB1652F2C86}">
      <dsp:nvSpPr>
        <dsp:cNvPr id="0" name=""/>
        <dsp:cNvSpPr/>
      </dsp:nvSpPr>
      <dsp:spPr>
        <a:xfrm>
          <a:off x="2073394" y="60"/>
          <a:ext cx="2332568" cy="240302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Denotation refers to the exact meaning of a word and not the feelings or ideas that the word suggests.</a:t>
          </a:r>
        </a:p>
      </dsp:txBody>
      <dsp:txXfrm>
        <a:off x="2187261" y="113927"/>
        <a:ext cx="2104834" cy="2175289"/>
      </dsp:txXfrm>
    </dsp:sp>
    <dsp:sp modelId="{F76F5B75-CFD6-4646-A657-229C9D0F3215}">
      <dsp:nvSpPr>
        <dsp:cNvPr id="0" name=""/>
        <dsp:cNvSpPr/>
      </dsp:nvSpPr>
      <dsp:spPr>
        <a:xfrm>
          <a:off x="2073394" y="2523234"/>
          <a:ext cx="2332568" cy="240302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Connotation refers to the idea or feeling a word invokes in a person.</a:t>
          </a:r>
        </a:p>
      </dsp:txBody>
      <dsp:txXfrm>
        <a:off x="2187261" y="2637101"/>
        <a:ext cx="2104834" cy="2175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AA4FE-BCCA-46C4-8FD8-1B31F4C94154}">
      <dsp:nvSpPr>
        <dsp:cNvPr id="0" name=""/>
        <dsp:cNvSpPr/>
      </dsp:nvSpPr>
      <dsp:spPr>
        <a:xfrm>
          <a:off x="0" y="240158"/>
          <a:ext cx="6479357" cy="4446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 </a:t>
          </a:r>
          <a:r>
            <a:rPr lang="en-US" sz="2500" i="1" kern="1200" dirty="0"/>
            <a:t>semantic field</a:t>
          </a:r>
          <a:r>
            <a:rPr lang="en-US" sz="2500" kern="1200" dirty="0"/>
            <a:t> is a group or pattern of words that are connected in a text in the way that they all relate to the same subject – e.g. "hat", "suit", "tie", "moustache" may all be connected to the semantic field of "stereotypical English gentleman". When you map the semantic field(s) of a text, you identify and sort the words in the text that all draw the image of the same theme or subject. </a:t>
          </a:r>
          <a:r>
            <a:rPr lang="da-DK" sz="2500" kern="1200" dirty="0">
              <a:hlinkClick xmlns:r="http://schemas.openxmlformats.org/officeDocument/2006/relationships" r:id="rId1"/>
            </a:rPr>
            <a:t>https://everyoneishere.systime.dk/?id=162</a:t>
          </a:r>
          <a:r>
            <a:rPr lang="da-DK" sz="2500" kern="1200" dirty="0"/>
            <a:t> </a:t>
          </a:r>
          <a:endParaRPr lang="en-US" sz="2500" kern="1200" dirty="0"/>
        </a:p>
      </dsp:txBody>
      <dsp:txXfrm>
        <a:off x="217036" y="457194"/>
        <a:ext cx="6045285" cy="40119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D73BE-13B3-44C5-BD16-C89DE0BE2B28}">
      <dsp:nvSpPr>
        <dsp:cNvPr id="0" name=""/>
        <dsp:cNvSpPr/>
      </dsp:nvSpPr>
      <dsp:spPr>
        <a:xfrm>
          <a:off x="850" y="0"/>
          <a:ext cx="3445958" cy="373886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1"/>
            </a:rPr>
            <a:t>https://theenglishhandbook.systime.dk/?id=147#c1332</a:t>
          </a:r>
          <a:r>
            <a:rPr lang="da-DK" sz="1100" kern="1200"/>
            <a:t>  (Toulmin’s model of argumentation)</a:t>
          </a:r>
          <a:endParaRPr lang="en-US" sz="1100" kern="1200"/>
        </a:p>
      </dsp:txBody>
      <dsp:txXfrm>
        <a:off x="850" y="1495547"/>
        <a:ext cx="3445958" cy="2243320"/>
      </dsp:txXfrm>
    </dsp:sp>
    <dsp:sp modelId="{60A62411-E7AB-4028-9922-EF7C7CF0B0DE}">
      <dsp:nvSpPr>
        <dsp:cNvPr id="0" name=""/>
        <dsp:cNvSpPr/>
      </dsp:nvSpPr>
      <dsp:spPr>
        <a:xfrm>
          <a:off x="850"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50" y="0"/>
        <a:ext cx="3445958" cy="1495547"/>
      </dsp:txXfrm>
    </dsp:sp>
    <dsp:sp modelId="{5847C563-F655-4017-BB15-0C3294C17B25}">
      <dsp:nvSpPr>
        <dsp:cNvPr id="0" name=""/>
        <dsp:cNvSpPr/>
      </dsp:nvSpPr>
      <dsp:spPr>
        <a:xfrm>
          <a:off x="3722485" y="0"/>
          <a:ext cx="3445958" cy="373886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2"/>
            </a:rPr>
            <a:t>https://theenglishhandbook.systime.dk/?id=168#c449</a:t>
          </a:r>
          <a:r>
            <a:rPr lang="da-DK" sz="1100" kern="1200"/>
            <a:t> (Types of arguments)</a:t>
          </a:r>
          <a:endParaRPr lang="en-US" sz="1100" kern="1200"/>
        </a:p>
      </dsp:txBody>
      <dsp:txXfrm>
        <a:off x="3722485" y="1495547"/>
        <a:ext cx="3445958" cy="2243320"/>
      </dsp:txXfrm>
    </dsp:sp>
    <dsp:sp modelId="{A44ABA56-E008-48C4-8CE1-2DCB78122657}">
      <dsp:nvSpPr>
        <dsp:cNvPr id="0" name=""/>
        <dsp:cNvSpPr/>
      </dsp:nvSpPr>
      <dsp:spPr>
        <a:xfrm>
          <a:off x="3722485"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722485" y="0"/>
        <a:ext cx="3445958" cy="1495547"/>
      </dsp:txXfrm>
    </dsp:sp>
    <dsp:sp modelId="{EF50D29E-B10A-4567-AC71-182098A5CEBD}">
      <dsp:nvSpPr>
        <dsp:cNvPr id="0" name=""/>
        <dsp:cNvSpPr/>
      </dsp:nvSpPr>
      <dsp:spPr>
        <a:xfrm>
          <a:off x="7444120" y="0"/>
          <a:ext cx="3445958" cy="3738868"/>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3"/>
            </a:rPr>
            <a:t>https://app.minlaering.dk/bog/42/kapitel/66567/sektion/66568</a:t>
          </a:r>
          <a:r>
            <a:rPr lang="da-DK" sz="1100" kern="1200"/>
            <a:t> Bias</a:t>
          </a:r>
          <a:endParaRPr lang="en-US" sz="1100" kern="1200"/>
        </a:p>
      </dsp:txBody>
      <dsp:txXfrm>
        <a:off x="7444120" y="1495547"/>
        <a:ext cx="3445958" cy="2243320"/>
      </dsp:txXfrm>
    </dsp:sp>
    <dsp:sp modelId="{AB30399A-B242-4E1E-9E06-D9C8E8FB4D8C}">
      <dsp:nvSpPr>
        <dsp:cNvPr id="0" name=""/>
        <dsp:cNvSpPr/>
      </dsp:nvSpPr>
      <dsp:spPr>
        <a:xfrm>
          <a:off x="7444120"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444120" y="0"/>
        <a:ext cx="3445958" cy="14955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7386F-5A46-44F1-91F3-8A020BCD9DE0}">
      <dsp:nvSpPr>
        <dsp:cNvPr id="0" name=""/>
        <dsp:cNvSpPr/>
      </dsp:nvSpPr>
      <dsp:spPr>
        <a:xfrm>
          <a:off x="1329" y="659626"/>
          <a:ext cx="4839231" cy="24196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a:lnSpc>
              <a:spcPct val="90000"/>
            </a:lnSpc>
            <a:spcBef>
              <a:spcPct val="0"/>
            </a:spcBef>
            <a:spcAft>
              <a:spcPct val="35000"/>
            </a:spcAft>
            <a:buNone/>
          </a:pPr>
          <a:r>
            <a:rPr lang="en-US" sz="4800" b="0" i="0" kern="1200"/>
            <a:t>What is the writer's intention?</a:t>
          </a:r>
          <a:endParaRPr lang="en-US" sz="4800" kern="1200"/>
        </a:p>
      </dsp:txBody>
      <dsp:txXfrm>
        <a:off x="72197" y="730494"/>
        <a:ext cx="4697495" cy="2277879"/>
      </dsp:txXfrm>
    </dsp:sp>
    <dsp:sp modelId="{C16FE5F8-BE01-493C-9C64-D67ADFC74BFA}">
      <dsp:nvSpPr>
        <dsp:cNvPr id="0" name=""/>
        <dsp:cNvSpPr/>
      </dsp:nvSpPr>
      <dsp:spPr>
        <a:xfrm>
          <a:off x="6050368" y="659626"/>
          <a:ext cx="4839231" cy="2419615"/>
        </a:xfrm>
        <a:prstGeom prst="roundRect">
          <a:avLst>
            <a:gd name="adj" fmla="val 10000"/>
          </a:avLst>
        </a:prstGeom>
        <a:solidFill>
          <a:schemeClr val="accent2">
            <a:hueOff val="7072097"/>
            <a:satOff val="-26638"/>
            <a:lumOff val="2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a:lnSpc>
              <a:spcPct val="90000"/>
            </a:lnSpc>
            <a:spcBef>
              <a:spcPct val="0"/>
            </a:spcBef>
            <a:spcAft>
              <a:spcPct val="35000"/>
            </a:spcAft>
            <a:buNone/>
          </a:pPr>
          <a:r>
            <a:rPr lang="en-US" sz="4800" b="0" i="0" kern="1200"/>
            <a:t>Does he want to inform, persuade or entertain?</a:t>
          </a:r>
          <a:endParaRPr lang="en-US" sz="4800" kern="1200"/>
        </a:p>
      </dsp:txBody>
      <dsp:txXfrm>
        <a:off x="6121236" y="730494"/>
        <a:ext cx="4697495" cy="22778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11/28/2025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462029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11/28/2025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857247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11/28/2025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31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11/28/2025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62831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11/28/2025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29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11/28/2025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8196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11/28/2025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72999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11/28/2025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6000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11/28/2025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3714137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11/28/2025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08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11/28/2025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625955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11/28/2025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‹nr.›</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01235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orldsofenglish.systime.dk/?id=175&amp;L=0%3Fid%3D175"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heenglishhandbook.systime.dk/?id=163#c643" TargetMode="External"/><Relationship Id="rId2" Type="http://schemas.openxmlformats.org/officeDocument/2006/relationships/hyperlink" Target="https://theenglishhandbook.systime.dk/?id=163" TargetMode="External"/><Relationship Id="rId1" Type="http://schemas.openxmlformats.org/officeDocument/2006/relationships/slideLayout" Target="../slideLayouts/slideLayout2.xml"/><Relationship Id="rId4" Type="http://schemas.openxmlformats.org/officeDocument/2006/relationships/hyperlink" Target="https://theenglishhandbook.systime.dk/?id=163#c641"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heenglishhandbook.systime.dk/?id=167#c413" TargetMode="External"/><Relationship Id="rId2" Type="http://schemas.openxmlformats.org/officeDocument/2006/relationships/hyperlink" Target="https://theenglishhandbook.systime.dk/?id=147#c133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a:extLst>
              <a:ext uri="{FF2B5EF4-FFF2-40B4-BE49-F238E27FC236}">
                <a16:creationId xmlns:a16="http://schemas.microsoft.com/office/drawing/2014/main" id="{83A6B576-ED1F-3E15-597C-3A39CA0F0506}"/>
              </a:ext>
            </a:extLst>
          </p:cNvPr>
          <p:cNvPicPr>
            <a:picLocks noChangeAspect="1"/>
          </p:cNvPicPr>
          <p:nvPr/>
        </p:nvPicPr>
        <p:blipFill>
          <a:blip r:embed="rId2"/>
          <a:srcRect t="7382" b="5069"/>
          <a:stretch/>
        </p:blipFill>
        <p:spPr>
          <a:xfrm>
            <a:off x="1" y="10"/>
            <a:ext cx="12192000" cy="6857990"/>
          </a:xfrm>
          <a:prstGeom prst="rect">
            <a:avLst/>
          </a:prstGeom>
        </p:spPr>
      </p:pic>
      <p:sp useBgFill="1">
        <p:nvSpPr>
          <p:cNvPr id="16" name="Rectangle 10">
            <a:extLst>
              <a:ext uri="{FF2B5EF4-FFF2-40B4-BE49-F238E27FC236}">
                <a16:creationId xmlns:a16="http://schemas.microsoft.com/office/drawing/2014/main" id="{36136311-C81B-47C5-AE0A-5641A5A59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4436" y="1066800"/>
            <a:ext cx="4389120" cy="47244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F5603D7-7769-FC39-A47B-FA84D897E1FF}"/>
              </a:ext>
            </a:extLst>
          </p:cNvPr>
          <p:cNvSpPr>
            <a:spLocks noGrp="1"/>
          </p:cNvSpPr>
          <p:nvPr>
            <p:ph type="ctrTitle"/>
          </p:nvPr>
        </p:nvSpPr>
        <p:spPr>
          <a:xfrm>
            <a:off x="7730487" y="1562101"/>
            <a:ext cx="3551402" cy="2738530"/>
          </a:xfrm>
        </p:spPr>
        <p:txBody>
          <a:bodyPr anchor="t">
            <a:normAutofit/>
          </a:bodyPr>
          <a:lstStyle/>
          <a:p>
            <a:r>
              <a:rPr lang="da-DK" sz="4800" dirty="0" err="1"/>
              <a:t>Analytical</a:t>
            </a:r>
            <a:r>
              <a:rPr lang="da-DK" sz="4800" dirty="0"/>
              <a:t> essay non-fiction</a:t>
            </a:r>
          </a:p>
        </p:txBody>
      </p:sp>
      <p:sp>
        <p:nvSpPr>
          <p:cNvPr id="3" name="Undertitel 2">
            <a:extLst>
              <a:ext uri="{FF2B5EF4-FFF2-40B4-BE49-F238E27FC236}">
                <a16:creationId xmlns:a16="http://schemas.microsoft.com/office/drawing/2014/main" id="{3AC2F08B-5AE1-62A0-6CDA-EB5F532738FE}"/>
              </a:ext>
            </a:extLst>
          </p:cNvPr>
          <p:cNvSpPr>
            <a:spLocks noGrp="1"/>
          </p:cNvSpPr>
          <p:nvPr>
            <p:ph type="subTitle" idx="1"/>
          </p:nvPr>
        </p:nvSpPr>
        <p:spPr>
          <a:xfrm>
            <a:off x="7730487" y="4358566"/>
            <a:ext cx="3579790" cy="875824"/>
          </a:xfrm>
        </p:spPr>
        <p:txBody>
          <a:bodyPr>
            <a:normAutofit/>
          </a:bodyPr>
          <a:lstStyle/>
          <a:p>
            <a:endParaRPr lang="da-DK"/>
          </a:p>
        </p:txBody>
      </p:sp>
      <p:cxnSp>
        <p:nvCxnSpPr>
          <p:cNvPr id="13" name="Straight Connector 12">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24436" y="5780876"/>
            <a:ext cx="43891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365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128AFCD-6D3E-54F4-F0A8-FB485D0AD3FB}"/>
              </a:ext>
            </a:extLst>
          </p:cNvPr>
          <p:cNvSpPr>
            <a:spLocks noGrp="1"/>
          </p:cNvSpPr>
          <p:nvPr>
            <p:ph type="title"/>
          </p:nvPr>
        </p:nvSpPr>
        <p:spPr>
          <a:xfrm>
            <a:off x="640080" y="1371600"/>
            <a:ext cx="3677920" cy="3919267"/>
          </a:xfrm>
        </p:spPr>
        <p:txBody>
          <a:bodyPr anchor="t">
            <a:normAutofit/>
          </a:bodyPr>
          <a:lstStyle/>
          <a:p>
            <a:r>
              <a:rPr lang="da-DK" dirty="0"/>
              <a:t>Denotation and </a:t>
            </a:r>
            <a:r>
              <a:rPr lang="da-DK" dirty="0" err="1"/>
              <a:t>connotation</a:t>
            </a:r>
            <a:endParaRPr lang="da-DK" dirty="0"/>
          </a:p>
        </p:txBody>
      </p:sp>
      <p:cxnSp>
        <p:nvCxnSpPr>
          <p:cNvPr id="11"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DDD97C9C-F2FD-B157-04DE-F11305C4EA58}"/>
              </a:ext>
            </a:extLst>
          </p:cNvPr>
          <p:cNvGraphicFramePr>
            <a:graphicFrameLocks noGrp="1"/>
          </p:cNvGraphicFramePr>
          <p:nvPr>
            <p:ph idx="1"/>
            <p:extLst>
              <p:ext uri="{D42A27DB-BD31-4B8C-83A1-F6EECF244321}">
                <p14:modId xmlns:p14="http://schemas.microsoft.com/office/powerpoint/2010/main" val="2062226275"/>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694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457FE34-8F15-588E-8FD1-B25AA1E599FC}"/>
              </a:ext>
            </a:extLst>
          </p:cNvPr>
          <p:cNvSpPr>
            <a:spLocks noGrp="1"/>
          </p:cNvSpPr>
          <p:nvPr>
            <p:ph type="title"/>
          </p:nvPr>
        </p:nvSpPr>
        <p:spPr>
          <a:xfrm>
            <a:off x="640080" y="1371600"/>
            <a:ext cx="3677920" cy="3919267"/>
          </a:xfrm>
        </p:spPr>
        <p:txBody>
          <a:bodyPr anchor="t">
            <a:normAutofit/>
          </a:bodyPr>
          <a:lstStyle/>
          <a:p>
            <a:r>
              <a:rPr lang="da-DK"/>
              <a:t>Semantic</a:t>
            </a:r>
            <a:r>
              <a:rPr lang="da-DK" dirty="0"/>
              <a:t> </a:t>
            </a:r>
            <a:r>
              <a:rPr lang="da-DK"/>
              <a:t>fields</a:t>
            </a:r>
            <a:endParaRPr lang="da-DK" dirty="0"/>
          </a:p>
        </p:txBody>
      </p:sp>
      <p:cxnSp>
        <p:nvCxnSpPr>
          <p:cNvPr id="11"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B1F5DCAA-3D40-A4FA-D69A-7EB6B5A72176}"/>
              </a:ext>
            </a:extLst>
          </p:cNvPr>
          <p:cNvGraphicFramePr>
            <a:graphicFrameLocks noGrp="1"/>
          </p:cNvGraphicFramePr>
          <p:nvPr>
            <p:ph idx="1"/>
            <p:extLst>
              <p:ext uri="{D42A27DB-BD31-4B8C-83A1-F6EECF244321}">
                <p14:modId xmlns:p14="http://schemas.microsoft.com/office/powerpoint/2010/main" val="576581077"/>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8373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5" name="Picture 4" descr="Seks knappenåle på flere steder på et landkort">
            <a:extLst>
              <a:ext uri="{FF2B5EF4-FFF2-40B4-BE49-F238E27FC236}">
                <a16:creationId xmlns:a16="http://schemas.microsoft.com/office/drawing/2014/main" id="{38605CE7-317A-A097-38ED-90862DBD8F46}"/>
              </a:ext>
            </a:extLst>
          </p:cNvPr>
          <p:cNvPicPr>
            <a:picLocks noChangeAspect="1"/>
          </p:cNvPicPr>
          <p:nvPr/>
        </p:nvPicPr>
        <p:blipFill>
          <a:blip r:embed="rId2"/>
          <a:srcRect t="3395" b="12335"/>
          <a:stretch/>
        </p:blipFill>
        <p:spPr>
          <a:xfrm>
            <a:off x="20" y="10"/>
            <a:ext cx="12191979" cy="6857990"/>
          </a:xfrm>
          <a:prstGeom prst="rect">
            <a:avLst/>
          </a:prstGeom>
        </p:spPr>
      </p:pic>
      <p:sp>
        <p:nvSpPr>
          <p:cNvPr id="13" name="Rectangle 12">
            <a:extLst>
              <a:ext uri="{FF2B5EF4-FFF2-40B4-BE49-F238E27FC236}">
                <a16:creationId xmlns:a16="http://schemas.microsoft.com/office/drawing/2014/main" id="{05DEC45B-BA77-21C0-3869-05DE7C923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152940"/>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el 1">
            <a:extLst>
              <a:ext uri="{FF2B5EF4-FFF2-40B4-BE49-F238E27FC236}">
                <a16:creationId xmlns:a16="http://schemas.microsoft.com/office/drawing/2014/main" id="{CD0FBA52-70BB-5693-AD41-A3022913B715}"/>
              </a:ext>
            </a:extLst>
          </p:cNvPr>
          <p:cNvSpPr>
            <a:spLocks noGrp="1"/>
          </p:cNvSpPr>
          <p:nvPr>
            <p:ph type="title"/>
          </p:nvPr>
        </p:nvSpPr>
        <p:spPr>
          <a:xfrm>
            <a:off x="357809" y="159031"/>
            <a:ext cx="7950514" cy="870008"/>
          </a:xfrm>
        </p:spPr>
        <p:txBody>
          <a:bodyPr vert="horz" lIns="91440" tIns="45720" rIns="91440" bIns="45720" rtlCol="0" anchor="ctr">
            <a:normAutofit/>
          </a:bodyPr>
          <a:lstStyle/>
          <a:p>
            <a:r>
              <a:rPr lang="en-US" sz="4800" b="1" kern="1200" dirty="0">
                <a:solidFill>
                  <a:srgbClr val="FFFFFF"/>
                </a:solidFill>
                <a:latin typeface="+mj-lt"/>
                <a:ea typeface="+mj-ea"/>
                <a:cs typeface="+mj-cs"/>
              </a:rPr>
              <a:t>Linguistic features</a:t>
            </a:r>
          </a:p>
        </p:txBody>
      </p:sp>
      <p:sp>
        <p:nvSpPr>
          <p:cNvPr id="3" name="Pladsholder til indhold 2">
            <a:extLst>
              <a:ext uri="{FF2B5EF4-FFF2-40B4-BE49-F238E27FC236}">
                <a16:creationId xmlns:a16="http://schemas.microsoft.com/office/drawing/2014/main" id="{B9613849-B258-A4B3-4203-F87731CB6C25}"/>
              </a:ext>
            </a:extLst>
          </p:cNvPr>
          <p:cNvSpPr>
            <a:spLocks noGrp="1"/>
          </p:cNvSpPr>
          <p:nvPr>
            <p:ph idx="1"/>
          </p:nvPr>
        </p:nvSpPr>
        <p:spPr>
          <a:xfrm>
            <a:off x="8308323" y="159031"/>
            <a:ext cx="3525868" cy="870008"/>
          </a:xfrm>
        </p:spPr>
        <p:txBody>
          <a:bodyPr vert="horz" lIns="91440" tIns="45720" rIns="91440" bIns="45720" rtlCol="0" anchor="ctr">
            <a:normAutofit/>
          </a:bodyPr>
          <a:lstStyle/>
          <a:p>
            <a:pPr marL="0" indent="0" algn="r">
              <a:buNone/>
            </a:pPr>
            <a:r>
              <a:rPr lang="en-US" sz="1200" b="1" cap="all" spc="300" dirty="0">
                <a:solidFill>
                  <a:srgbClr val="FFFFFF"/>
                </a:solidFill>
              </a:rPr>
              <a:t> (rhetorical devices)</a:t>
            </a:r>
          </a:p>
        </p:txBody>
      </p:sp>
      <p:cxnSp>
        <p:nvCxnSpPr>
          <p:cNvPr id="15" name="Straight Connector 14">
            <a:extLst>
              <a:ext uri="{FF2B5EF4-FFF2-40B4-BE49-F238E27FC236}">
                <a16:creationId xmlns:a16="http://schemas.microsoft.com/office/drawing/2014/main" id="{6E25B8EB-C8DD-E579-2093-D182FC5B0F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560574" y="576072"/>
            <a:ext cx="115214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0672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508A46F-AC18-60B1-D239-C00DBF0EAF0B}"/>
              </a:ext>
            </a:extLst>
          </p:cNvPr>
          <p:cNvPicPr>
            <a:picLocks noChangeAspect="1"/>
          </p:cNvPicPr>
          <p:nvPr/>
        </p:nvPicPr>
        <p:blipFill>
          <a:blip r:embed="rId2"/>
          <a:srcRect t="1736" b="13994"/>
          <a:stretch>
            <a:fillRect/>
          </a:stretch>
        </p:blipFill>
        <p:spPr>
          <a:xfrm>
            <a:off x="20" y="10"/>
            <a:ext cx="12191979" cy="6857989"/>
          </a:xfrm>
          <a:prstGeom prst="rect">
            <a:avLst/>
          </a:prstGeom>
        </p:spPr>
      </p:pic>
      <p:sp>
        <p:nvSpPr>
          <p:cNvPr id="13" name="Rectangle 12">
            <a:extLst>
              <a:ext uri="{FF2B5EF4-FFF2-40B4-BE49-F238E27FC236}">
                <a16:creationId xmlns:a16="http://schemas.microsoft.com/office/drawing/2014/main" id="{9E9D00D9-C4F5-471E-BE2C-126CB112A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 y="0"/>
            <a:ext cx="8543515"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E4273C4-D85E-E93E-5CB9-8405F15889B5}"/>
              </a:ext>
            </a:extLst>
          </p:cNvPr>
          <p:cNvSpPr>
            <a:spLocks noGrp="1"/>
          </p:cNvSpPr>
          <p:nvPr>
            <p:ph type="title"/>
          </p:nvPr>
        </p:nvSpPr>
        <p:spPr>
          <a:xfrm>
            <a:off x="640080" y="914400"/>
            <a:ext cx="4892948" cy="3427867"/>
          </a:xfrm>
        </p:spPr>
        <p:txBody>
          <a:bodyPr vert="horz" lIns="91440" tIns="45720" rIns="91440" bIns="45720" rtlCol="0" anchor="t">
            <a:normAutofit/>
          </a:bodyPr>
          <a:lstStyle/>
          <a:p>
            <a:r>
              <a:rPr lang="en-US" sz="5400" b="1" kern="1200">
                <a:solidFill>
                  <a:srgbClr val="FFFFFF"/>
                </a:solidFill>
                <a:latin typeface="+mj-lt"/>
                <a:ea typeface="+mj-ea"/>
                <a:cs typeface="+mj-cs"/>
              </a:rPr>
              <a:t>Rhetorical devices</a:t>
            </a:r>
          </a:p>
        </p:txBody>
      </p:sp>
      <p:sp>
        <p:nvSpPr>
          <p:cNvPr id="3" name="Pladsholder til indhold 2">
            <a:extLst>
              <a:ext uri="{FF2B5EF4-FFF2-40B4-BE49-F238E27FC236}">
                <a16:creationId xmlns:a16="http://schemas.microsoft.com/office/drawing/2014/main" id="{E955718B-533F-ADE0-F27A-4891039A0049}"/>
              </a:ext>
            </a:extLst>
          </p:cNvPr>
          <p:cNvSpPr>
            <a:spLocks noGrp="1"/>
          </p:cNvSpPr>
          <p:nvPr>
            <p:ph idx="1"/>
          </p:nvPr>
        </p:nvSpPr>
        <p:spPr>
          <a:xfrm>
            <a:off x="650970" y="5253051"/>
            <a:ext cx="4892948" cy="812923"/>
          </a:xfrm>
        </p:spPr>
        <p:txBody>
          <a:bodyPr vert="horz" lIns="91440" tIns="45720" rIns="91440" bIns="45720" rtlCol="0" anchor="t">
            <a:normAutofit/>
          </a:bodyPr>
          <a:lstStyle/>
          <a:p>
            <a:pPr marL="0" indent="0">
              <a:lnSpc>
                <a:spcPct val="130000"/>
              </a:lnSpc>
              <a:buNone/>
            </a:pPr>
            <a:r>
              <a:rPr lang="en-US" sz="1800" b="1" cap="all" spc="300">
                <a:solidFill>
                  <a:srgbClr val="FFFFFF"/>
                </a:solidFill>
                <a:hlinkClick r:id="rId3"/>
              </a:rPr>
              <a:t>https://worldsofenglish.systime.dk/?id=175&amp;L=0%3Fid%3D175</a:t>
            </a:r>
            <a:r>
              <a:rPr lang="en-US" sz="1800" b="1" cap="all" spc="300">
                <a:solidFill>
                  <a:srgbClr val="FFFFFF"/>
                </a:solidFill>
              </a:rPr>
              <a:t> </a:t>
            </a:r>
          </a:p>
        </p:txBody>
      </p:sp>
      <p:cxnSp>
        <p:nvCxnSpPr>
          <p:cNvPr id="15" name="Straight Connector 14">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209"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392113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40730FE-87D6-CAB1-AFCD-6580F22ED196}"/>
              </a:ext>
            </a:extLst>
          </p:cNvPr>
          <p:cNvSpPr>
            <a:spLocks noGrp="1"/>
          </p:cNvSpPr>
          <p:nvPr>
            <p:ph type="title"/>
          </p:nvPr>
        </p:nvSpPr>
        <p:spPr>
          <a:xfrm>
            <a:off x="640080" y="1302091"/>
            <a:ext cx="3291840" cy="2770216"/>
          </a:xfrm>
        </p:spPr>
        <p:txBody>
          <a:bodyPr vert="horz" lIns="91440" tIns="45720" rIns="91440" bIns="45720" rtlCol="0" anchor="t">
            <a:normAutofit/>
          </a:bodyPr>
          <a:lstStyle/>
          <a:p>
            <a:pPr>
              <a:lnSpc>
                <a:spcPct val="90000"/>
              </a:lnSpc>
            </a:pPr>
            <a:r>
              <a:rPr lang="en-US" sz="3700"/>
              <a:t>Questions to consider when working with linguistic features</a:t>
            </a:r>
          </a:p>
        </p:txBody>
      </p:sp>
      <p:cxnSp>
        <p:nvCxnSpPr>
          <p:cNvPr id="22" name="Straight Connector 21">
            <a:extLst>
              <a:ext uri="{FF2B5EF4-FFF2-40B4-BE49-F238E27FC236}">
                <a16:creationId xmlns:a16="http://schemas.microsoft.com/office/drawing/2014/main" id="{59D7B6BE-A4E0-4483-BEC5-493AC3E5D2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44596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Pladsholder til indhold 3">
            <a:extLst>
              <a:ext uri="{FF2B5EF4-FFF2-40B4-BE49-F238E27FC236}">
                <a16:creationId xmlns:a16="http://schemas.microsoft.com/office/drawing/2014/main" id="{3D468038-2FD8-11E0-F824-1F9F17BB71F5}"/>
              </a:ext>
            </a:extLst>
          </p:cNvPr>
          <p:cNvGraphicFramePr>
            <a:graphicFrameLocks noGrp="1"/>
          </p:cNvGraphicFramePr>
          <p:nvPr>
            <p:ph idx="1"/>
            <p:extLst>
              <p:ext uri="{D42A27DB-BD31-4B8C-83A1-F6EECF244321}">
                <p14:modId xmlns:p14="http://schemas.microsoft.com/office/powerpoint/2010/main" val="714363428"/>
              </p:ext>
            </p:extLst>
          </p:nvPr>
        </p:nvGraphicFramePr>
        <p:xfrm>
          <a:off x="4443984" y="1787771"/>
          <a:ext cx="7086601" cy="3232167"/>
        </p:xfrm>
        <a:graphic>
          <a:graphicData uri="http://schemas.openxmlformats.org/drawingml/2006/table">
            <a:tbl>
              <a:tblPr>
                <a:noFill/>
              </a:tblPr>
              <a:tblGrid>
                <a:gridCol w="1625555">
                  <a:extLst>
                    <a:ext uri="{9D8B030D-6E8A-4147-A177-3AD203B41FA5}">
                      <a16:colId xmlns:a16="http://schemas.microsoft.com/office/drawing/2014/main" val="608679884"/>
                    </a:ext>
                  </a:extLst>
                </a:gridCol>
                <a:gridCol w="5461046">
                  <a:extLst>
                    <a:ext uri="{9D8B030D-6E8A-4147-A177-3AD203B41FA5}">
                      <a16:colId xmlns:a16="http://schemas.microsoft.com/office/drawing/2014/main" val="2129486205"/>
                    </a:ext>
                  </a:extLst>
                </a:gridCol>
              </a:tblGrid>
              <a:tr h="3232167">
                <a:tc>
                  <a:txBody>
                    <a:bodyPr/>
                    <a:lstStyle/>
                    <a:p>
                      <a:pPr algn="l" fontAlgn="t">
                        <a:buNone/>
                      </a:pPr>
                      <a:endParaRPr lang="da-DK" sz="2700" cap="none" spc="0" dirty="0">
                        <a:solidFill>
                          <a:schemeClr val="tx1">
                            <a:lumMod val="75000"/>
                            <a:lumOff val="25000"/>
                          </a:schemeClr>
                        </a:solidFill>
                        <a:effectLst/>
                        <a:latin typeface="Noto Sans" panose="020B0502040504020204" pitchFamily="34" charset="0"/>
                      </a:endParaRPr>
                    </a:p>
                  </a:txBody>
                  <a:tcPr marL="324841" marR="285586" marT="162420" marB="162420">
                    <a:lnL w="9525" cap="flat" cmpd="sng" algn="ctr">
                      <a:solidFill>
                        <a:srgbClr val="D8DEDC"/>
                      </a:solidFill>
                      <a:prstDash val="solid"/>
                    </a:lnL>
                    <a:lnR w="9525" cap="flat" cmpd="sng" algn="ctr">
                      <a:solidFill>
                        <a:srgbClr val="D8DEDC"/>
                      </a:solidFill>
                      <a:prstDash val="solid"/>
                    </a:lnR>
                    <a:lnT w="9525" cap="flat" cmpd="sng" algn="ctr">
                      <a:solidFill>
                        <a:srgbClr val="D8DEDC"/>
                      </a:solidFill>
                      <a:prstDash val="solid"/>
                    </a:lnT>
                    <a:lnB w="9525" cap="flat" cmpd="sng" algn="ctr">
                      <a:solidFill>
                        <a:srgbClr val="D8DEDC"/>
                      </a:solidFill>
                      <a:prstDash val="solid"/>
                    </a:lnB>
                    <a:noFill/>
                  </a:tcPr>
                </a:tc>
                <a:tc>
                  <a:txBody>
                    <a:bodyPr/>
                    <a:lstStyle/>
                    <a:p>
                      <a:pPr algn="l" fontAlgn="t">
                        <a:buFont typeface="Arial" panose="020B0604020202020204" pitchFamily="34" charset="0"/>
                        <a:buChar char="•"/>
                      </a:pPr>
                      <a:r>
                        <a:rPr lang="en-US" sz="2700" cap="none" spc="0">
                          <a:solidFill>
                            <a:schemeClr val="tx1">
                              <a:lumMod val="75000"/>
                              <a:lumOff val="25000"/>
                            </a:schemeClr>
                          </a:solidFill>
                          <a:effectLst/>
                        </a:rPr>
                        <a:t>Why has the writer chosen to use various linguistic features?</a:t>
                      </a:r>
                    </a:p>
                    <a:p>
                      <a:pPr algn="l" fontAlgn="t">
                        <a:buFont typeface="Arial" panose="020B0604020202020204" pitchFamily="34" charset="0"/>
                        <a:buChar char="•"/>
                      </a:pPr>
                      <a:r>
                        <a:rPr lang="en-US" sz="2700" cap="none" spc="0">
                          <a:solidFill>
                            <a:schemeClr val="tx1">
                              <a:lumMod val="75000"/>
                              <a:lumOff val="25000"/>
                            </a:schemeClr>
                          </a:solidFill>
                          <a:effectLst/>
                        </a:rPr>
                        <a:t>What effect does it have on the reader?</a:t>
                      </a:r>
                    </a:p>
                    <a:p>
                      <a:pPr algn="l" fontAlgn="t">
                        <a:buFont typeface="Arial" panose="020B0604020202020204" pitchFamily="34" charset="0"/>
                        <a:buChar char="•"/>
                      </a:pPr>
                      <a:r>
                        <a:rPr lang="en-US" sz="2700" cap="none" spc="0">
                          <a:solidFill>
                            <a:schemeClr val="tx1">
                              <a:lumMod val="75000"/>
                              <a:lumOff val="25000"/>
                            </a:schemeClr>
                          </a:solidFill>
                          <a:effectLst/>
                        </a:rPr>
                        <a:t>Are there any quotations?</a:t>
                      </a:r>
                    </a:p>
                    <a:p>
                      <a:pPr algn="l" fontAlgn="t">
                        <a:buFont typeface="Arial" panose="020B0604020202020204" pitchFamily="34" charset="0"/>
                        <a:buChar char="•"/>
                      </a:pPr>
                      <a:r>
                        <a:rPr lang="en-US" sz="2700" cap="none" spc="0">
                          <a:solidFill>
                            <a:schemeClr val="tx1">
                              <a:lumMod val="75000"/>
                              <a:lumOff val="25000"/>
                            </a:schemeClr>
                          </a:solidFill>
                          <a:effectLst/>
                        </a:rPr>
                        <a:t>Is the sentence structure simple or complex?</a:t>
                      </a:r>
                    </a:p>
                  </a:txBody>
                  <a:tcPr marL="324841" marR="285586" marT="162420" marB="162420">
                    <a:lnL w="9525" cap="flat" cmpd="sng" algn="ctr">
                      <a:solidFill>
                        <a:srgbClr val="D8DEDC"/>
                      </a:solidFill>
                      <a:prstDash val="solid"/>
                    </a:lnL>
                    <a:lnR w="9525" cap="flat" cmpd="sng" algn="ctr">
                      <a:solidFill>
                        <a:srgbClr val="D8DEDC"/>
                      </a:solidFill>
                      <a:prstDash val="solid"/>
                    </a:lnR>
                    <a:lnT w="9525" cap="flat" cmpd="sng" algn="ctr">
                      <a:solidFill>
                        <a:srgbClr val="D8DEDC"/>
                      </a:solidFill>
                      <a:prstDash val="solid"/>
                    </a:lnT>
                    <a:lnB w="9525" cap="flat" cmpd="sng" algn="ctr">
                      <a:solidFill>
                        <a:srgbClr val="D8DEDC"/>
                      </a:solidFill>
                      <a:prstDash val="solid"/>
                    </a:lnB>
                    <a:noFill/>
                  </a:tcPr>
                </a:tc>
                <a:extLst>
                  <a:ext uri="{0D108BD9-81ED-4DB2-BD59-A6C34878D82A}">
                    <a16:rowId xmlns:a16="http://schemas.microsoft.com/office/drawing/2014/main" val="1725552062"/>
                  </a:ext>
                </a:extLst>
              </a:tr>
            </a:tbl>
          </a:graphicData>
        </a:graphic>
      </p:graphicFrame>
    </p:spTree>
    <p:extLst>
      <p:ext uri="{BB962C8B-B14F-4D97-AF65-F5344CB8AC3E}">
        <p14:creationId xmlns:p14="http://schemas.microsoft.com/office/powerpoint/2010/main" val="2028738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C69525-1BE4-4BA0-A23C-3BB6C162E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26EB61C-662C-E72C-7DFF-5824C99B9E5A}"/>
              </a:ext>
            </a:extLst>
          </p:cNvPr>
          <p:cNvSpPr>
            <a:spLocks noGrp="1"/>
          </p:cNvSpPr>
          <p:nvPr>
            <p:ph type="title"/>
          </p:nvPr>
        </p:nvSpPr>
        <p:spPr>
          <a:xfrm>
            <a:off x="640079" y="1371601"/>
            <a:ext cx="10890929" cy="1097280"/>
          </a:xfrm>
        </p:spPr>
        <p:txBody>
          <a:bodyPr>
            <a:normAutofit/>
          </a:bodyPr>
          <a:lstStyle/>
          <a:p>
            <a:r>
              <a:rPr lang="da-DK" dirty="0" err="1"/>
              <a:t>Argumentative</a:t>
            </a:r>
            <a:r>
              <a:rPr lang="da-DK" dirty="0"/>
              <a:t> features</a:t>
            </a:r>
          </a:p>
        </p:txBody>
      </p:sp>
      <p:cxnSp>
        <p:nvCxnSpPr>
          <p:cNvPr id="11" name="Straight Connector 10">
            <a:extLst>
              <a:ext uri="{FF2B5EF4-FFF2-40B4-BE49-F238E27FC236}">
                <a16:creationId xmlns:a16="http://schemas.microsoft.com/office/drawing/2014/main" id="{B68AF875-C18B-4B48-AE4C-A63FD3CEF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0684211B-C44C-FB0D-C833-FFAD4959EC6C}"/>
              </a:ext>
            </a:extLst>
          </p:cNvPr>
          <p:cNvGraphicFramePr>
            <a:graphicFrameLocks noGrp="1"/>
          </p:cNvGraphicFramePr>
          <p:nvPr>
            <p:ph idx="1"/>
            <p:extLst>
              <p:ext uri="{D42A27DB-BD31-4B8C-83A1-F6EECF244321}">
                <p14:modId xmlns:p14="http://schemas.microsoft.com/office/powerpoint/2010/main" val="1568508126"/>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6934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6764F4-EBF0-8134-4019-AA80FFFFFAC2}"/>
              </a:ext>
            </a:extLst>
          </p:cNvPr>
          <p:cNvSpPr>
            <a:spLocks noGrp="1"/>
          </p:cNvSpPr>
          <p:nvPr>
            <p:ph type="title"/>
          </p:nvPr>
        </p:nvSpPr>
        <p:spPr/>
        <p:txBody>
          <a:bodyPr/>
          <a:lstStyle/>
          <a:p>
            <a:r>
              <a:rPr lang="da-DK" dirty="0"/>
              <a:t>Modes of </a:t>
            </a:r>
            <a:r>
              <a:rPr lang="da-DK" dirty="0" err="1"/>
              <a:t>persuasion</a:t>
            </a:r>
            <a:endParaRPr lang="da-DK" dirty="0"/>
          </a:p>
        </p:txBody>
      </p:sp>
      <p:sp>
        <p:nvSpPr>
          <p:cNvPr id="3" name="Pladsholder til indhold 2">
            <a:extLst>
              <a:ext uri="{FF2B5EF4-FFF2-40B4-BE49-F238E27FC236}">
                <a16:creationId xmlns:a16="http://schemas.microsoft.com/office/drawing/2014/main" id="{779A7767-F4A1-6932-686B-6CDE0F01FED4}"/>
              </a:ext>
            </a:extLst>
          </p:cNvPr>
          <p:cNvSpPr>
            <a:spLocks noGrp="1"/>
          </p:cNvSpPr>
          <p:nvPr>
            <p:ph idx="1"/>
          </p:nvPr>
        </p:nvSpPr>
        <p:spPr/>
        <p:txBody>
          <a:bodyPr/>
          <a:lstStyle/>
          <a:p>
            <a:r>
              <a:rPr lang="da-DK" dirty="0"/>
              <a:t>Logos, </a:t>
            </a:r>
            <a:r>
              <a:rPr lang="da-DK" dirty="0" err="1"/>
              <a:t>pathos</a:t>
            </a:r>
            <a:r>
              <a:rPr lang="da-DK" dirty="0"/>
              <a:t> and </a:t>
            </a:r>
            <a:r>
              <a:rPr lang="da-DK" dirty="0" err="1"/>
              <a:t>ethos</a:t>
            </a:r>
            <a:r>
              <a:rPr lang="da-DK" dirty="0"/>
              <a:t>.</a:t>
            </a:r>
          </a:p>
        </p:txBody>
      </p:sp>
    </p:spTree>
    <p:extLst>
      <p:ext uri="{BB962C8B-B14F-4D97-AF65-F5344CB8AC3E}">
        <p14:creationId xmlns:p14="http://schemas.microsoft.com/office/powerpoint/2010/main" val="2953873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C69525-1BE4-4BA0-A23C-3BB6C162E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33C0DC7-5E2B-4E40-8B19-CFC9AA884A18}"/>
              </a:ext>
            </a:extLst>
          </p:cNvPr>
          <p:cNvSpPr>
            <a:spLocks noGrp="1"/>
          </p:cNvSpPr>
          <p:nvPr>
            <p:ph type="title"/>
          </p:nvPr>
        </p:nvSpPr>
        <p:spPr>
          <a:xfrm>
            <a:off x="640079" y="1371601"/>
            <a:ext cx="10890929" cy="1097280"/>
          </a:xfrm>
        </p:spPr>
        <p:txBody>
          <a:bodyPr>
            <a:normAutofit/>
          </a:bodyPr>
          <a:lstStyle/>
          <a:p>
            <a:r>
              <a:rPr lang="da-DK" dirty="0"/>
              <a:t>Intention</a:t>
            </a:r>
          </a:p>
        </p:txBody>
      </p:sp>
      <p:cxnSp>
        <p:nvCxnSpPr>
          <p:cNvPr id="11" name="Straight Connector 10">
            <a:extLst>
              <a:ext uri="{FF2B5EF4-FFF2-40B4-BE49-F238E27FC236}">
                <a16:creationId xmlns:a16="http://schemas.microsoft.com/office/drawing/2014/main" id="{B68AF875-C18B-4B48-AE4C-A63FD3CEF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7E7343B2-2F53-8D10-6C4D-FB36BDDA9144}"/>
              </a:ext>
            </a:extLst>
          </p:cNvPr>
          <p:cNvGraphicFramePr>
            <a:graphicFrameLocks noGrp="1"/>
          </p:cNvGraphicFramePr>
          <p:nvPr>
            <p:ph idx="1"/>
            <p:extLst>
              <p:ext uri="{D42A27DB-BD31-4B8C-83A1-F6EECF244321}">
                <p14:modId xmlns:p14="http://schemas.microsoft.com/office/powerpoint/2010/main" val="2940693199"/>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7501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n, der er placeret oven på en signaturlinje">
            <a:extLst>
              <a:ext uri="{FF2B5EF4-FFF2-40B4-BE49-F238E27FC236}">
                <a16:creationId xmlns:a16="http://schemas.microsoft.com/office/drawing/2014/main" id="{C25D7E23-F4E7-AE71-45AD-89E5FA9B2DE0}"/>
              </a:ext>
            </a:extLst>
          </p:cNvPr>
          <p:cNvPicPr>
            <a:picLocks noChangeAspect="1"/>
          </p:cNvPicPr>
          <p:nvPr/>
        </p:nvPicPr>
        <p:blipFill>
          <a:blip r:embed="rId2"/>
          <a:srcRect l="51306" r="1411" b="-1"/>
          <a:stretch/>
        </p:blipFill>
        <p:spPr>
          <a:xfrm>
            <a:off x="20" y="10"/>
            <a:ext cx="4857871" cy="6857990"/>
          </a:xfrm>
          <a:prstGeom prst="rect">
            <a:avLst/>
          </a:prstGeom>
        </p:spPr>
      </p:pic>
      <p:cxnSp>
        <p:nvCxnSpPr>
          <p:cNvPr id="11" name="Straight Connector 10">
            <a:extLst>
              <a:ext uri="{FF2B5EF4-FFF2-40B4-BE49-F238E27FC236}">
                <a16:creationId xmlns:a16="http://schemas.microsoft.com/office/drawing/2014/main" id="{691422F5-4221-4812-AFD9-5479C6D60A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0905" y="1031005"/>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B2DB39DF-6A09-F77F-67CF-520F38946A94}"/>
              </a:ext>
            </a:extLst>
          </p:cNvPr>
          <p:cNvSpPr>
            <a:spLocks noGrp="1"/>
          </p:cNvSpPr>
          <p:nvPr>
            <p:ph type="title"/>
          </p:nvPr>
        </p:nvSpPr>
        <p:spPr>
          <a:xfrm>
            <a:off x="5496821" y="1371600"/>
            <a:ext cx="6034187" cy="1097280"/>
          </a:xfrm>
        </p:spPr>
        <p:txBody>
          <a:bodyPr>
            <a:normAutofit/>
          </a:bodyPr>
          <a:lstStyle/>
          <a:p>
            <a:r>
              <a:rPr lang="da-DK" dirty="0" err="1"/>
              <a:t>Conclusion</a:t>
            </a:r>
            <a:endParaRPr lang="da-DK" dirty="0"/>
          </a:p>
        </p:txBody>
      </p:sp>
      <p:sp>
        <p:nvSpPr>
          <p:cNvPr id="3" name="Pladsholder til indhold 2">
            <a:extLst>
              <a:ext uri="{FF2B5EF4-FFF2-40B4-BE49-F238E27FC236}">
                <a16:creationId xmlns:a16="http://schemas.microsoft.com/office/drawing/2014/main" id="{8F417897-E64C-2DE6-5E8D-2939E8375493}"/>
              </a:ext>
            </a:extLst>
          </p:cNvPr>
          <p:cNvSpPr>
            <a:spLocks noGrp="1"/>
          </p:cNvSpPr>
          <p:nvPr>
            <p:ph idx="1"/>
          </p:nvPr>
        </p:nvSpPr>
        <p:spPr>
          <a:xfrm>
            <a:off x="5496821" y="2633236"/>
            <a:ext cx="6034187" cy="3664687"/>
          </a:xfrm>
        </p:spPr>
        <p:txBody>
          <a:bodyPr>
            <a:normAutofit/>
          </a:bodyPr>
          <a:lstStyle/>
          <a:p>
            <a:r>
              <a:rPr lang="da-DK" b="0" i="0">
                <a:effectLst/>
                <a:latin typeface="Noto Sans" panose="020B0502040504020204" pitchFamily="34" charset="0"/>
              </a:rPr>
              <a:t>Din analyses afsluttes med en konklusion, hvor du opsummerer de væsentlige punkter fra dit essay.</a:t>
            </a:r>
            <a:endParaRPr lang="da-DK" dirty="0"/>
          </a:p>
        </p:txBody>
      </p:sp>
    </p:spTree>
    <p:extLst>
      <p:ext uri="{BB962C8B-B14F-4D97-AF65-F5344CB8AC3E}">
        <p14:creationId xmlns:p14="http://schemas.microsoft.com/office/powerpoint/2010/main" val="78497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2" name="Rectangle 21">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CAE8B1F-40B6-475B-8C3F-49B6BF7CA4B2}"/>
              </a:ext>
            </a:extLst>
          </p:cNvPr>
          <p:cNvSpPr>
            <a:spLocks noGrp="1"/>
          </p:cNvSpPr>
          <p:nvPr>
            <p:ph type="title"/>
          </p:nvPr>
        </p:nvSpPr>
        <p:spPr>
          <a:xfrm>
            <a:off x="640080" y="1434438"/>
            <a:ext cx="2983229" cy="2612976"/>
          </a:xfrm>
        </p:spPr>
        <p:txBody>
          <a:bodyPr vert="horz" lIns="91440" tIns="45720" rIns="91440" bIns="45720" rtlCol="0" anchor="t">
            <a:normAutofit/>
          </a:bodyPr>
          <a:lstStyle/>
          <a:p>
            <a:r>
              <a:rPr lang="en-US" sz="4400"/>
              <a:t>Analysis of Mamdani’s speech</a:t>
            </a:r>
          </a:p>
        </p:txBody>
      </p:sp>
      <p:pic>
        <p:nvPicPr>
          <p:cNvPr id="5" name="Picture 4" descr="Mikrofon og klaver">
            <a:extLst>
              <a:ext uri="{FF2B5EF4-FFF2-40B4-BE49-F238E27FC236}">
                <a16:creationId xmlns:a16="http://schemas.microsoft.com/office/drawing/2014/main" id="{34BDCD8C-D262-5770-B284-1C1293ABA29B}"/>
              </a:ext>
            </a:extLst>
          </p:cNvPr>
          <p:cNvPicPr>
            <a:picLocks noChangeAspect="1"/>
          </p:cNvPicPr>
          <p:nvPr/>
        </p:nvPicPr>
        <p:blipFill>
          <a:blip r:embed="rId2"/>
          <a:srcRect t="15094"/>
          <a:stretch>
            <a:fillRect/>
          </a:stretch>
        </p:blipFill>
        <p:spPr>
          <a:xfrm>
            <a:off x="4229100" y="1348711"/>
            <a:ext cx="7290648" cy="4101006"/>
          </a:xfrm>
          <a:prstGeom prst="rect">
            <a:avLst/>
          </a:prstGeom>
        </p:spPr>
      </p:pic>
      <p:cxnSp>
        <p:nvCxnSpPr>
          <p:cNvPr id="24" name="Straight Connector 23">
            <a:extLst>
              <a:ext uri="{FF2B5EF4-FFF2-40B4-BE49-F238E27FC236}">
                <a16:creationId xmlns:a16="http://schemas.microsoft.com/office/drawing/2014/main" id="{426B4E86-32C4-273A-1ADF-6B44243549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008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60AF443-E252-B355-50A8-8BE7B3323B62}"/>
              </a:ext>
            </a:extLst>
          </p:cNvPr>
          <p:cNvSpPr>
            <a:spLocks noGrp="1"/>
          </p:cNvSpPr>
          <p:nvPr>
            <p:ph type="title"/>
          </p:nvPr>
        </p:nvSpPr>
        <p:spPr>
          <a:xfrm>
            <a:off x="5496821" y="1371600"/>
            <a:ext cx="6034187" cy="1097280"/>
          </a:xfrm>
        </p:spPr>
        <p:txBody>
          <a:bodyPr>
            <a:normAutofit/>
          </a:bodyPr>
          <a:lstStyle/>
          <a:p>
            <a:r>
              <a:rPr lang="da-DK" dirty="0"/>
              <a:t>How to </a:t>
            </a:r>
            <a:r>
              <a:rPr lang="da-DK" dirty="0" err="1"/>
              <a:t>analyze</a:t>
            </a:r>
            <a:r>
              <a:rPr lang="da-DK" dirty="0"/>
              <a:t> a speech</a:t>
            </a:r>
          </a:p>
        </p:txBody>
      </p:sp>
      <p:pic>
        <p:nvPicPr>
          <p:cNvPr id="5" name="Picture 4" descr="Forskellige farvede spørgsmålstegn">
            <a:extLst>
              <a:ext uri="{FF2B5EF4-FFF2-40B4-BE49-F238E27FC236}">
                <a16:creationId xmlns:a16="http://schemas.microsoft.com/office/drawing/2014/main" id="{FD5FB933-E179-0281-0F18-7EEEC75B4C66}"/>
              </a:ext>
            </a:extLst>
          </p:cNvPr>
          <p:cNvPicPr>
            <a:picLocks noChangeAspect="1"/>
          </p:cNvPicPr>
          <p:nvPr/>
        </p:nvPicPr>
        <p:blipFill>
          <a:blip r:embed="rId2"/>
          <a:srcRect l="28385" r="31770"/>
          <a:stretch>
            <a:fillRect/>
          </a:stretch>
        </p:blipFill>
        <p:spPr>
          <a:xfrm>
            <a:off x="20" y="10"/>
            <a:ext cx="4857871" cy="6857990"/>
          </a:xfrm>
          <a:prstGeom prst="rect">
            <a:avLst/>
          </a:prstGeom>
        </p:spPr>
      </p:pic>
      <p:cxnSp>
        <p:nvCxnSpPr>
          <p:cNvPr id="11" name="Straight Connector 10">
            <a:extLst>
              <a:ext uri="{FF2B5EF4-FFF2-40B4-BE49-F238E27FC236}">
                <a16:creationId xmlns:a16="http://schemas.microsoft.com/office/drawing/2014/main" id="{691422F5-4221-4812-AFD9-5479C6D60A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0905" y="1031005"/>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28DD804B-2CDE-93FD-4596-D5FE9B39EF0B}"/>
              </a:ext>
            </a:extLst>
          </p:cNvPr>
          <p:cNvSpPr>
            <a:spLocks noGrp="1"/>
          </p:cNvSpPr>
          <p:nvPr>
            <p:ph idx="1"/>
          </p:nvPr>
        </p:nvSpPr>
        <p:spPr>
          <a:xfrm>
            <a:off x="5496821" y="2633236"/>
            <a:ext cx="6034187" cy="3664687"/>
          </a:xfrm>
        </p:spPr>
        <p:txBody>
          <a:bodyPr>
            <a:normAutofit/>
          </a:bodyPr>
          <a:lstStyle/>
          <a:p>
            <a:r>
              <a:rPr lang="da-DK" dirty="0"/>
              <a:t>In the </a:t>
            </a:r>
            <a:r>
              <a:rPr lang="da-DK" dirty="0" err="1"/>
              <a:t>following</a:t>
            </a:r>
            <a:r>
              <a:rPr lang="da-DK" dirty="0"/>
              <a:t> slides, I </a:t>
            </a:r>
            <a:r>
              <a:rPr lang="da-DK" dirty="0" err="1"/>
              <a:t>will</a:t>
            </a:r>
            <a:r>
              <a:rPr lang="da-DK" dirty="0"/>
              <a:t> </a:t>
            </a:r>
            <a:r>
              <a:rPr lang="da-DK" dirty="0" err="1"/>
              <a:t>outline</a:t>
            </a:r>
            <a:r>
              <a:rPr lang="da-DK" dirty="0"/>
              <a:t> </a:t>
            </a:r>
            <a:r>
              <a:rPr lang="da-DK" dirty="0" err="1"/>
              <a:t>how</a:t>
            </a:r>
            <a:r>
              <a:rPr lang="da-DK" dirty="0"/>
              <a:t> </a:t>
            </a:r>
            <a:r>
              <a:rPr lang="da-DK" dirty="0" err="1"/>
              <a:t>you</a:t>
            </a:r>
            <a:r>
              <a:rPr lang="da-DK" dirty="0"/>
              <a:t> </a:t>
            </a:r>
            <a:r>
              <a:rPr lang="da-DK" dirty="0" err="1"/>
              <a:t>could</a:t>
            </a:r>
            <a:r>
              <a:rPr lang="da-DK" dirty="0"/>
              <a:t> </a:t>
            </a:r>
            <a:r>
              <a:rPr lang="da-DK" dirty="0" err="1"/>
              <a:t>analyze</a:t>
            </a:r>
            <a:r>
              <a:rPr lang="da-DK" dirty="0"/>
              <a:t> a speech. </a:t>
            </a:r>
            <a:r>
              <a:rPr lang="da-DK" dirty="0" err="1"/>
              <a:t>However</a:t>
            </a:r>
            <a:r>
              <a:rPr lang="da-DK" dirty="0"/>
              <a:t>, I </a:t>
            </a:r>
            <a:r>
              <a:rPr lang="da-DK" dirty="0" err="1"/>
              <a:t>will</a:t>
            </a:r>
            <a:r>
              <a:rPr lang="da-DK" dirty="0"/>
              <a:t> not </a:t>
            </a:r>
            <a:r>
              <a:rPr lang="da-DK" dirty="0" err="1"/>
              <a:t>disclose</a:t>
            </a:r>
            <a:r>
              <a:rPr lang="da-DK" dirty="0"/>
              <a:t> </a:t>
            </a:r>
            <a:r>
              <a:rPr lang="da-DK" dirty="0" err="1"/>
              <a:t>which</a:t>
            </a:r>
            <a:r>
              <a:rPr lang="da-DK" dirty="0"/>
              <a:t> </a:t>
            </a:r>
            <a:r>
              <a:rPr lang="da-DK" dirty="0" err="1"/>
              <a:t>aspects</a:t>
            </a:r>
            <a:r>
              <a:rPr lang="da-DK" dirty="0"/>
              <a:t> I am </a:t>
            </a:r>
            <a:r>
              <a:rPr lang="da-DK" dirty="0" err="1"/>
              <a:t>going</a:t>
            </a:r>
            <a:r>
              <a:rPr lang="da-DK" dirty="0"/>
              <a:t> to </a:t>
            </a:r>
            <a:r>
              <a:rPr lang="da-DK" dirty="0" err="1"/>
              <a:t>select</a:t>
            </a:r>
            <a:r>
              <a:rPr lang="da-DK" dirty="0"/>
              <a:t> for </a:t>
            </a:r>
            <a:r>
              <a:rPr lang="da-DK" dirty="0" err="1"/>
              <a:t>your</a:t>
            </a:r>
            <a:r>
              <a:rPr lang="da-DK" dirty="0"/>
              <a:t> test.</a:t>
            </a:r>
          </a:p>
        </p:txBody>
      </p:sp>
    </p:spTree>
    <p:extLst>
      <p:ext uri="{BB962C8B-B14F-4D97-AF65-F5344CB8AC3E}">
        <p14:creationId xmlns:p14="http://schemas.microsoft.com/office/powerpoint/2010/main" val="462791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5A4B7-B839-67C9-CBD6-7EB1E474B904}"/>
              </a:ext>
            </a:extLst>
          </p:cNvPr>
          <p:cNvSpPr>
            <a:spLocks noGrp="1"/>
          </p:cNvSpPr>
          <p:nvPr>
            <p:ph type="title"/>
          </p:nvPr>
        </p:nvSpPr>
        <p:spPr/>
        <p:txBody>
          <a:bodyPr/>
          <a:lstStyle/>
          <a:p>
            <a:r>
              <a:rPr lang="da-DK" dirty="0" err="1"/>
              <a:t>What</a:t>
            </a:r>
            <a:r>
              <a:rPr lang="da-DK" dirty="0"/>
              <a:t> </a:t>
            </a:r>
            <a:r>
              <a:rPr lang="da-DK" dirty="0" err="1"/>
              <a:t>characterizes</a:t>
            </a:r>
            <a:r>
              <a:rPr lang="da-DK" dirty="0"/>
              <a:t> a speech?</a:t>
            </a:r>
          </a:p>
        </p:txBody>
      </p:sp>
      <p:sp>
        <p:nvSpPr>
          <p:cNvPr id="3" name="Pladsholder til indhold 2">
            <a:extLst>
              <a:ext uri="{FF2B5EF4-FFF2-40B4-BE49-F238E27FC236}">
                <a16:creationId xmlns:a16="http://schemas.microsoft.com/office/drawing/2014/main" id="{E9EEC9DC-9706-D6AA-BD28-9659A8C27D16}"/>
              </a:ext>
            </a:extLst>
          </p:cNvPr>
          <p:cNvSpPr>
            <a:spLocks noGrp="1"/>
          </p:cNvSpPr>
          <p:nvPr>
            <p:ph idx="1"/>
          </p:nvPr>
        </p:nvSpPr>
        <p:spPr/>
        <p:txBody>
          <a:bodyPr/>
          <a:lstStyle/>
          <a:p>
            <a:r>
              <a:rPr lang="en-US" dirty="0"/>
              <a:t>A speech belongs to </a:t>
            </a:r>
            <a:r>
              <a:rPr lang="en-US" u="sng" dirty="0">
                <a:hlinkClick r:id="rId2"/>
              </a:rPr>
              <a:t>the non-fiction genre</a:t>
            </a:r>
            <a:r>
              <a:rPr lang="en-US" dirty="0"/>
              <a:t> and </a:t>
            </a:r>
            <a:r>
              <a:rPr lang="en-US" u="sng" dirty="0">
                <a:hlinkClick r:id="rId3"/>
              </a:rPr>
              <a:t>persuasive</a:t>
            </a:r>
            <a:r>
              <a:rPr lang="en-US" dirty="0"/>
              <a:t> or </a:t>
            </a:r>
            <a:r>
              <a:rPr lang="en-US" u="sng" dirty="0">
                <a:hlinkClick r:id="rId4"/>
              </a:rPr>
              <a:t>expository</a:t>
            </a:r>
            <a:r>
              <a:rPr lang="en-US" dirty="0"/>
              <a:t> writing.</a:t>
            </a:r>
          </a:p>
          <a:p>
            <a:r>
              <a:rPr lang="en-US" dirty="0"/>
              <a:t>It is an oral presentation, often to a group of people, concerning a certain topic.</a:t>
            </a:r>
          </a:p>
          <a:p>
            <a:pPr marL="0" indent="0">
              <a:buNone/>
            </a:pPr>
            <a:endParaRPr lang="da-DK" dirty="0"/>
          </a:p>
        </p:txBody>
      </p:sp>
    </p:spTree>
    <p:extLst>
      <p:ext uri="{BB962C8B-B14F-4D97-AF65-F5344CB8AC3E}">
        <p14:creationId xmlns:p14="http://schemas.microsoft.com/office/powerpoint/2010/main" val="1722034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E5B9B5A-2DF2-06C8-9708-0DDD74F48B36}"/>
              </a:ext>
            </a:extLst>
          </p:cNvPr>
          <p:cNvSpPr>
            <a:spLocks noGrp="1"/>
          </p:cNvSpPr>
          <p:nvPr>
            <p:ph type="title"/>
          </p:nvPr>
        </p:nvSpPr>
        <p:spPr>
          <a:xfrm>
            <a:off x="640080" y="1371600"/>
            <a:ext cx="3677920" cy="3919267"/>
          </a:xfrm>
        </p:spPr>
        <p:txBody>
          <a:bodyPr anchor="t">
            <a:normAutofit/>
          </a:bodyPr>
          <a:lstStyle/>
          <a:p>
            <a:r>
              <a:rPr lang="da-DK" dirty="0"/>
              <a:t>Aristoteles’ types of </a:t>
            </a:r>
            <a:r>
              <a:rPr lang="da-DK" dirty="0" err="1"/>
              <a:t>speeches</a:t>
            </a:r>
            <a:endParaRPr lang="da-DK" dirty="0"/>
          </a:p>
        </p:txBody>
      </p:sp>
      <p:cxnSp>
        <p:nvCxnSpPr>
          <p:cNvPr id="14"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5" name="Pladsholder til indhold 2">
            <a:extLst>
              <a:ext uri="{FF2B5EF4-FFF2-40B4-BE49-F238E27FC236}">
                <a16:creationId xmlns:a16="http://schemas.microsoft.com/office/drawing/2014/main" id="{8223AEC5-952D-57CF-6C44-4B9DCBCB4EA9}"/>
              </a:ext>
            </a:extLst>
          </p:cNvPr>
          <p:cNvGraphicFramePr>
            <a:graphicFrameLocks noGrp="1"/>
          </p:cNvGraphicFramePr>
          <p:nvPr>
            <p:ph idx="1"/>
            <p:extLst>
              <p:ext uri="{D42A27DB-BD31-4B8C-83A1-F6EECF244321}">
                <p14:modId xmlns:p14="http://schemas.microsoft.com/office/powerpoint/2010/main" val="3481029769"/>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5682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ikrofon og klaver">
            <a:extLst>
              <a:ext uri="{FF2B5EF4-FFF2-40B4-BE49-F238E27FC236}">
                <a16:creationId xmlns:a16="http://schemas.microsoft.com/office/drawing/2014/main" id="{4FC817CF-EEAA-F2D8-A1A2-E62FDB383230}"/>
              </a:ext>
            </a:extLst>
          </p:cNvPr>
          <p:cNvPicPr>
            <a:picLocks noChangeAspect="1"/>
          </p:cNvPicPr>
          <p:nvPr/>
        </p:nvPicPr>
        <p:blipFill>
          <a:blip r:embed="rId2"/>
          <a:srcRect t="15094"/>
          <a:stretch>
            <a:fillRect/>
          </a:stretch>
        </p:blipFill>
        <p:spPr>
          <a:xfrm>
            <a:off x="20" y="10"/>
            <a:ext cx="12191979" cy="6857989"/>
          </a:xfrm>
          <a:prstGeom prst="rect">
            <a:avLst/>
          </a:prstGeom>
        </p:spPr>
      </p:pic>
      <p:sp>
        <p:nvSpPr>
          <p:cNvPr id="13" name="Rectangle 12">
            <a:extLst>
              <a:ext uri="{FF2B5EF4-FFF2-40B4-BE49-F238E27FC236}">
                <a16:creationId xmlns:a16="http://schemas.microsoft.com/office/drawing/2014/main" id="{9E9D00D9-C4F5-471E-BE2C-126CB112A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 y="0"/>
            <a:ext cx="8543515"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132ABE0-D5BD-50B1-EC3A-514E8C3006FC}"/>
              </a:ext>
            </a:extLst>
          </p:cNvPr>
          <p:cNvSpPr>
            <a:spLocks noGrp="1"/>
          </p:cNvSpPr>
          <p:nvPr>
            <p:ph type="title"/>
          </p:nvPr>
        </p:nvSpPr>
        <p:spPr>
          <a:xfrm>
            <a:off x="640080" y="914400"/>
            <a:ext cx="4892948" cy="3427867"/>
          </a:xfrm>
        </p:spPr>
        <p:txBody>
          <a:bodyPr vert="horz" lIns="91440" tIns="45720" rIns="91440" bIns="45720" rtlCol="0" anchor="t">
            <a:normAutofit/>
          </a:bodyPr>
          <a:lstStyle/>
          <a:p>
            <a:r>
              <a:rPr lang="en-US" sz="5400" b="1" kern="1200" dirty="0">
                <a:solidFill>
                  <a:srgbClr val="FFFFFF"/>
                </a:solidFill>
                <a:latin typeface="+mj-lt"/>
                <a:ea typeface="+mj-ea"/>
                <a:cs typeface="+mj-cs"/>
              </a:rPr>
              <a:t>Which type of </a:t>
            </a:r>
            <a:r>
              <a:rPr lang="en-US" sz="5400" b="1" kern="1200" dirty="0" err="1">
                <a:solidFill>
                  <a:srgbClr val="FFFFFF"/>
                </a:solidFill>
                <a:latin typeface="+mj-lt"/>
                <a:ea typeface="+mj-ea"/>
                <a:cs typeface="+mj-cs"/>
              </a:rPr>
              <a:t>speeh</a:t>
            </a:r>
            <a:r>
              <a:rPr lang="en-US" sz="5400" b="1" kern="1200" dirty="0">
                <a:solidFill>
                  <a:srgbClr val="FFFFFF"/>
                </a:solidFill>
                <a:latin typeface="+mj-lt"/>
                <a:ea typeface="+mj-ea"/>
                <a:cs typeface="+mj-cs"/>
              </a:rPr>
              <a:t> is Mamdani’s speech?</a:t>
            </a:r>
          </a:p>
        </p:txBody>
      </p:sp>
      <p:cxnSp>
        <p:nvCxnSpPr>
          <p:cNvPr id="15" name="Straight Connector 14">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209"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18263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BE87EE8-6649-0E5A-6C08-20967FC34973}"/>
              </a:ext>
            </a:extLst>
          </p:cNvPr>
          <p:cNvSpPr>
            <a:spLocks noGrp="1"/>
          </p:cNvSpPr>
          <p:nvPr>
            <p:ph type="title"/>
          </p:nvPr>
        </p:nvSpPr>
        <p:spPr>
          <a:xfrm>
            <a:off x="640080" y="1434438"/>
            <a:ext cx="2983229" cy="2612976"/>
          </a:xfrm>
        </p:spPr>
        <p:txBody>
          <a:bodyPr vert="horz" lIns="91440" tIns="45720" rIns="91440" bIns="45720" rtlCol="0" anchor="t">
            <a:normAutofit/>
          </a:bodyPr>
          <a:lstStyle/>
          <a:p>
            <a:r>
              <a:rPr lang="en-US" sz="4100"/>
              <a:t>Introduction</a:t>
            </a:r>
          </a:p>
        </p:txBody>
      </p:sp>
      <p:cxnSp>
        <p:nvCxnSpPr>
          <p:cNvPr id="13" name="Straight Connector 12">
            <a:extLst>
              <a:ext uri="{FF2B5EF4-FFF2-40B4-BE49-F238E27FC236}">
                <a16:creationId xmlns:a16="http://schemas.microsoft.com/office/drawing/2014/main" id="{426B4E86-32C4-273A-1ADF-6B44243549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4" name="Pladsholder til indhold 3">
            <a:extLst>
              <a:ext uri="{FF2B5EF4-FFF2-40B4-BE49-F238E27FC236}">
                <a16:creationId xmlns:a16="http://schemas.microsoft.com/office/drawing/2014/main" id="{31C43138-2DD1-CDF9-D114-A8AAEF148A91}"/>
              </a:ext>
            </a:extLst>
          </p:cNvPr>
          <p:cNvGraphicFramePr>
            <a:graphicFrameLocks noGrp="1"/>
          </p:cNvGraphicFramePr>
          <p:nvPr>
            <p:ph idx="1"/>
            <p:extLst>
              <p:ext uri="{D42A27DB-BD31-4B8C-83A1-F6EECF244321}">
                <p14:modId xmlns:p14="http://schemas.microsoft.com/office/powerpoint/2010/main" val="3692209756"/>
              </p:ext>
            </p:extLst>
          </p:nvPr>
        </p:nvGraphicFramePr>
        <p:xfrm>
          <a:off x="4229100" y="1333824"/>
          <a:ext cx="7290649" cy="4191036"/>
        </p:xfrm>
        <a:graphic>
          <a:graphicData uri="http://schemas.openxmlformats.org/drawingml/2006/table">
            <a:tbl>
              <a:tblPr>
                <a:noFill/>
              </a:tblPr>
              <a:tblGrid>
                <a:gridCol w="3596027">
                  <a:extLst>
                    <a:ext uri="{9D8B030D-6E8A-4147-A177-3AD203B41FA5}">
                      <a16:colId xmlns:a16="http://schemas.microsoft.com/office/drawing/2014/main" val="1937030342"/>
                    </a:ext>
                  </a:extLst>
                </a:gridCol>
                <a:gridCol w="3694622">
                  <a:extLst>
                    <a:ext uri="{9D8B030D-6E8A-4147-A177-3AD203B41FA5}">
                      <a16:colId xmlns:a16="http://schemas.microsoft.com/office/drawing/2014/main" val="529500379"/>
                    </a:ext>
                  </a:extLst>
                </a:gridCol>
              </a:tblGrid>
              <a:tr h="1969644">
                <a:tc>
                  <a:txBody>
                    <a:bodyPr/>
                    <a:lstStyle/>
                    <a:p>
                      <a:pPr algn="l" fontAlgn="t"/>
                      <a:r>
                        <a:rPr lang="da-DK" sz="1300" b="1">
                          <a:solidFill>
                            <a:schemeClr val="tx1">
                              <a:lumMod val="75000"/>
                              <a:lumOff val="25000"/>
                            </a:schemeClr>
                          </a:solidFill>
                          <a:effectLst/>
                        </a:rPr>
                        <a:t>Introducer emnet bredt.</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fontAlgn="t"/>
                      <a:r>
                        <a:rPr lang="en-US" sz="1300">
                          <a:solidFill>
                            <a:schemeClr val="tx1">
                              <a:lumMod val="75000"/>
                              <a:lumOff val="25000"/>
                            </a:schemeClr>
                          </a:solidFill>
                          <a:effectLst/>
                        </a:rPr>
                        <a:t>Hand in hand with Trump being elected president back in 2016, the term fake news has been thrown around quite frequently on the American political scene. As a result of this, people have started doubting who you can trust and who you cannot. Therefore, it has become increasingly important to cite sources and to be well documented regarding emotional, political and financial topics.</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863536281"/>
                  </a:ext>
                </a:extLst>
              </a:tr>
              <a:tr h="2161138">
                <a:tc>
                  <a:txBody>
                    <a:bodyPr/>
                    <a:lstStyle/>
                    <a:p>
                      <a:pPr algn="l" fontAlgn="t"/>
                      <a:r>
                        <a:rPr lang="da-DK" sz="1300" b="1">
                          <a:solidFill>
                            <a:schemeClr val="tx1">
                              <a:lumMod val="75000"/>
                              <a:lumOff val="25000"/>
                            </a:schemeClr>
                          </a:solidFill>
                          <a:effectLst/>
                        </a:rPr>
                        <a:t>Nævn titel og forfatternavn.</a:t>
                      </a:r>
                      <a:br>
                        <a:rPr lang="da-DK" sz="1300" b="1">
                          <a:solidFill>
                            <a:schemeClr val="tx1">
                              <a:lumMod val="75000"/>
                              <a:lumOff val="25000"/>
                            </a:schemeClr>
                          </a:solidFill>
                          <a:effectLst/>
                        </a:rPr>
                      </a:br>
                      <a:r>
                        <a:rPr lang="da-DK" sz="1300" b="1">
                          <a:solidFill>
                            <a:schemeClr val="tx1">
                              <a:lumMod val="75000"/>
                              <a:lumOff val="25000"/>
                            </a:schemeClr>
                          </a:solidFill>
                          <a:effectLst/>
                        </a:rPr>
                        <a:t>Angiv tema og fokus.</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fontAlgn="t"/>
                      <a:r>
                        <a:rPr lang="en-US" sz="1300">
                          <a:solidFill>
                            <a:schemeClr val="tx1">
                              <a:lumMod val="75000"/>
                              <a:lumOff val="25000"/>
                            </a:schemeClr>
                          </a:solidFill>
                          <a:effectLst/>
                        </a:rPr>
                        <a:t>This essay will give an example of exactly this, through a rhetorical analysis of the article "</a:t>
                      </a:r>
                      <a:r>
                        <a:rPr lang="en-US" sz="1300" i="1">
                          <a:solidFill>
                            <a:schemeClr val="tx1">
                              <a:lumMod val="75000"/>
                              <a:lumOff val="25000"/>
                            </a:schemeClr>
                          </a:solidFill>
                          <a:effectLst/>
                        </a:rPr>
                        <a:t>The Trump Administration Says Poverty Is Over. They're Lying</a:t>
                      </a:r>
                      <a:r>
                        <a:rPr lang="en-US" sz="1300">
                          <a:solidFill>
                            <a:schemeClr val="tx1">
                              <a:lumMod val="75000"/>
                              <a:lumOff val="25000"/>
                            </a:schemeClr>
                          </a:solidFill>
                          <a:effectLst/>
                        </a:rPr>
                        <a:t>", by Bryce Covert, which will focus firstly, on the language and linguistic features of the article, secondly, the use of modes of appeal by the author, and lastly, the argumentation and use of argumentative features which the author uses to get her message across to the reader.</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35227795"/>
                  </a:ext>
                </a:extLst>
              </a:tr>
            </a:tbl>
          </a:graphicData>
        </a:graphic>
      </p:graphicFrame>
    </p:spTree>
    <p:extLst>
      <p:ext uri="{BB962C8B-B14F-4D97-AF65-F5344CB8AC3E}">
        <p14:creationId xmlns:p14="http://schemas.microsoft.com/office/powerpoint/2010/main" val="3059547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3ACBA3B-016C-0D9C-071A-D56FA6F124CB}"/>
              </a:ext>
            </a:extLst>
          </p:cNvPr>
          <p:cNvSpPr>
            <a:spLocks noGrp="1"/>
          </p:cNvSpPr>
          <p:nvPr>
            <p:ph type="title"/>
          </p:nvPr>
        </p:nvSpPr>
        <p:spPr>
          <a:xfrm>
            <a:off x="8719126" y="979051"/>
            <a:ext cx="2811879" cy="1807048"/>
          </a:xfrm>
        </p:spPr>
        <p:txBody>
          <a:bodyPr anchor="b">
            <a:normAutofit/>
          </a:bodyPr>
          <a:lstStyle/>
          <a:p>
            <a:r>
              <a:rPr lang="da-DK" sz="2800"/>
              <a:t>Communication situation</a:t>
            </a:r>
            <a:br>
              <a:rPr lang="da-DK" sz="2800"/>
            </a:br>
            <a:endParaRPr lang="da-DK" sz="2800"/>
          </a:p>
        </p:txBody>
      </p:sp>
      <p:pic>
        <p:nvPicPr>
          <p:cNvPr id="2050" name="Picture 2" descr="Et billede, der indeholder trekant, Symmetri, kunst, linje/række&#10;&#10;Indhold genereret af kunstig intelligens kan være forkert.">
            <a:extLst>
              <a:ext uri="{FF2B5EF4-FFF2-40B4-BE49-F238E27FC236}">
                <a16:creationId xmlns:a16="http://schemas.microsoft.com/office/drawing/2014/main" id="{4A0255D5-F9D4-4C43-DEAA-81FA76E3C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46" r="-1" b="-1"/>
          <a:stretch>
            <a:fillRect/>
          </a:stretch>
        </p:blipFill>
        <p:spPr bwMode="auto">
          <a:xfrm>
            <a:off x="20" y="662939"/>
            <a:ext cx="8229580" cy="5693409"/>
          </a:xfrm>
          <a:prstGeom prst="rect">
            <a:avLst/>
          </a:prstGeom>
          <a:noFill/>
          <a:extLst>
            <a:ext uri="{909E8E84-426E-40DD-AFC4-6F175D3DCCD1}">
              <a14:hiddenFill xmlns:a14="http://schemas.microsoft.com/office/drawing/2010/main">
                <a:solidFill>
                  <a:srgbClr val="FFFFFF"/>
                </a:solidFill>
              </a14:hiddenFill>
            </a:ext>
          </a:extLst>
        </p:spPr>
      </p:pic>
      <p:cxnSp>
        <p:nvCxnSpPr>
          <p:cNvPr id="2071" name="Straight Connector 2070">
            <a:extLst>
              <a:ext uri="{FF2B5EF4-FFF2-40B4-BE49-F238E27FC236}">
                <a16:creationId xmlns:a16="http://schemas.microsoft.com/office/drawing/2014/main" id="{02C7985C-B0C3-CC50-E86A-B5EBA40E01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 y="6359240"/>
            <a:ext cx="82296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6A649B35-8A2B-D71A-B70E-B687ADF53AD4}"/>
              </a:ext>
            </a:extLst>
          </p:cNvPr>
          <p:cNvSpPr>
            <a:spLocks noGrp="1"/>
          </p:cNvSpPr>
          <p:nvPr>
            <p:ph idx="1"/>
          </p:nvPr>
        </p:nvSpPr>
        <p:spPr>
          <a:xfrm>
            <a:off x="8719128" y="2922624"/>
            <a:ext cx="2811880" cy="3409950"/>
          </a:xfrm>
        </p:spPr>
        <p:txBody>
          <a:bodyPr anchor="t">
            <a:normAutofit/>
          </a:bodyPr>
          <a:lstStyle/>
          <a:p>
            <a:r>
              <a:rPr lang="da-DK" dirty="0" err="1"/>
              <a:t>Rhetorical</a:t>
            </a:r>
            <a:r>
              <a:rPr lang="da-DK" dirty="0"/>
              <a:t> pentagram or The </a:t>
            </a:r>
            <a:r>
              <a:rPr lang="da-DK" dirty="0" err="1"/>
              <a:t>Laswell</a:t>
            </a:r>
            <a:r>
              <a:rPr lang="da-DK" dirty="0"/>
              <a:t>/Weaver model.</a:t>
            </a:r>
          </a:p>
          <a:p>
            <a:endParaRPr lang="da-DK" dirty="0"/>
          </a:p>
          <a:p>
            <a:endParaRPr lang="da-DK" dirty="0"/>
          </a:p>
        </p:txBody>
      </p:sp>
    </p:spTree>
    <p:extLst>
      <p:ext uri="{BB962C8B-B14F-4D97-AF65-F5344CB8AC3E}">
        <p14:creationId xmlns:p14="http://schemas.microsoft.com/office/powerpoint/2010/main" val="2433794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43789-A3B0-CF2E-9C0D-CB64BB495E82}"/>
              </a:ext>
            </a:extLst>
          </p:cNvPr>
          <p:cNvSpPr>
            <a:spLocks noGrp="1"/>
          </p:cNvSpPr>
          <p:nvPr>
            <p:ph type="title"/>
          </p:nvPr>
        </p:nvSpPr>
        <p:spPr/>
        <p:txBody>
          <a:bodyPr/>
          <a:lstStyle/>
          <a:p>
            <a:r>
              <a:rPr lang="da-DK" dirty="0" err="1"/>
              <a:t>language</a:t>
            </a:r>
            <a:endParaRPr lang="da-DK" dirty="0"/>
          </a:p>
        </p:txBody>
      </p:sp>
      <p:sp>
        <p:nvSpPr>
          <p:cNvPr id="3" name="Pladsholder til indhold 2">
            <a:extLst>
              <a:ext uri="{FF2B5EF4-FFF2-40B4-BE49-F238E27FC236}">
                <a16:creationId xmlns:a16="http://schemas.microsoft.com/office/drawing/2014/main" id="{1C9DFEA9-469E-E5EE-AA9F-E6FEA772165A}"/>
              </a:ext>
            </a:extLst>
          </p:cNvPr>
          <p:cNvSpPr>
            <a:spLocks noGrp="1"/>
          </p:cNvSpPr>
          <p:nvPr>
            <p:ph idx="1"/>
          </p:nvPr>
        </p:nvSpPr>
        <p:spPr/>
        <p:txBody>
          <a:bodyPr/>
          <a:lstStyle/>
          <a:p>
            <a:r>
              <a:rPr lang="da-DK" dirty="0">
                <a:hlinkClick r:id="rId2"/>
              </a:rPr>
              <a:t>https://theenglishhandbook.systime.dk/?id=147#c1330</a:t>
            </a:r>
            <a:r>
              <a:rPr lang="da-DK" dirty="0"/>
              <a:t> </a:t>
            </a:r>
          </a:p>
          <a:p>
            <a:endParaRPr lang="da-DK" dirty="0"/>
          </a:p>
          <a:p>
            <a:r>
              <a:rPr lang="da-DK" dirty="0"/>
              <a:t>The </a:t>
            </a:r>
            <a:r>
              <a:rPr lang="da-DK" dirty="0" err="1"/>
              <a:t>connotative</a:t>
            </a:r>
            <a:r>
              <a:rPr lang="da-DK" dirty="0"/>
              <a:t> and denotative </a:t>
            </a:r>
            <a:r>
              <a:rPr lang="da-DK" dirty="0" err="1"/>
              <a:t>meaning</a:t>
            </a:r>
            <a:r>
              <a:rPr lang="da-DK" dirty="0"/>
              <a:t> of a </a:t>
            </a:r>
            <a:r>
              <a:rPr lang="da-DK" dirty="0" err="1"/>
              <a:t>word</a:t>
            </a:r>
            <a:endParaRPr lang="da-DK" dirty="0"/>
          </a:p>
          <a:p>
            <a:r>
              <a:rPr lang="da-DK" dirty="0">
                <a:hlinkClick r:id="rId3"/>
              </a:rPr>
              <a:t>https://theenglishhandbook.systime.dk/?id=167#c413</a:t>
            </a:r>
            <a:r>
              <a:rPr lang="da-DK" dirty="0"/>
              <a:t> </a:t>
            </a:r>
          </a:p>
        </p:txBody>
      </p:sp>
    </p:spTree>
    <p:extLst>
      <p:ext uri="{BB962C8B-B14F-4D97-AF65-F5344CB8AC3E}">
        <p14:creationId xmlns:p14="http://schemas.microsoft.com/office/powerpoint/2010/main" val="149671403"/>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125</TotalTime>
  <Words>790</Words>
  <Application>Microsoft Office PowerPoint</Application>
  <PresentationFormat>Widescreen</PresentationFormat>
  <Paragraphs>52</Paragraphs>
  <Slides>18</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18</vt:i4>
      </vt:variant>
    </vt:vector>
  </HeadingPairs>
  <TitlesOfParts>
    <vt:vector size="23" baseType="lpstr">
      <vt:lpstr>Arial</vt:lpstr>
      <vt:lpstr>Avenir Next LT Pro</vt:lpstr>
      <vt:lpstr>Grandview Display</vt:lpstr>
      <vt:lpstr>Noto Sans</vt:lpstr>
      <vt:lpstr>DashVTI</vt:lpstr>
      <vt:lpstr>Analytical essay non-fiction</vt:lpstr>
      <vt:lpstr>Analysis of Mamdani’s speech</vt:lpstr>
      <vt:lpstr>How to analyze a speech</vt:lpstr>
      <vt:lpstr>What characterizes a speech?</vt:lpstr>
      <vt:lpstr>Aristoteles’ types of speeches</vt:lpstr>
      <vt:lpstr>Which type of speeh is Mamdani’s speech?</vt:lpstr>
      <vt:lpstr>Introduction</vt:lpstr>
      <vt:lpstr>Communication situation </vt:lpstr>
      <vt:lpstr>language</vt:lpstr>
      <vt:lpstr>Denotation and connotation</vt:lpstr>
      <vt:lpstr>Semantic fields</vt:lpstr>
      <vt:lpstr>Linguistic features</vt:lpstr>
      <vt:lpstr>Rhetorical devices</vt:lpstr>
      <vt:lpstr>Questions to consider when working with linguistic features</vt:lpstr>
      <vt:lpstr>Argumentative features</vt:lpstr>
      <vt:lpstr>Modes of persuasion</vt:lpstr>
      <vt:lpstr>Intention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6</cp:revision>
  <cp:lastPrinted>2025-02-24T15:06:46Z</cp:lastPrinted>
  <dcterms:created xsi:type="dcterms:W3CDTF">2025-02-24T13:34:57Z</dcterms:created>
  <dcterms:modified xsi:type="dcterms:W3CDTF">2025-11-28T10:02:42Z</dcterms:modified>
</cp:coreProperties>
</file>