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0" r:id="rId6"/>
    <p:sldId id="265" r:id="rId7"/>
    <p:sldId id="262" r:id="rId8"/>
    <p:sldId id="261" r:id="rId9"/>
    <p:sldId id="264" r:id="rId10"/>
    <p:sldId id="266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560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099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11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9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9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18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8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8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2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9/13/2023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‹nr.›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525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786/sektion/48788#_75" TargetMode="External"/><Relationship Id="rId2" Type="http://schemas.openxmlformats.org/officeDocument/2006/relationships/hyperlink" Target="https://app.minlaering.dk/bog/1/kapitel/48786/sektion/48788#_1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app.minlaering.dk/bog/1/kapitel/48786/sektion/48788#_28" TargetMode="External"/><Relationship Id="rId3" Type="http://schemas.openxmlformats.org/officeDocument/2006/relationships/hyperlink" Target="https://app.minlaering.dk/bog/1/kapitel/48786/sektion/48788#_30" TargetMode="External"/><Relationship Id="rId7" Type="http://schemas.openxmlformats.org/officeDocument/2006/relationships/hyperlink" Target="https://app.minlaering.dk/bog/1/kapitel/48786/sektion/48788#_51" TargetMode="External"/><Relationship Id="rId2" Type="http://schemas.openxmlformats.org/officeDocument/2006/relationships/hyperlink" Target="https://app.minlaering.dk/bog/1/kapitel/48786/sektion/48788#_2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p.minlaering.dk/bog/1/kapitel/48786/sektion/48788#_79" TargetMode="External"/><Relationship Id="rId5" Type="http://schemas.openxmlformats.org/officeDocument/2006/relationships/hyperlink" Target="https://app.minlaering.dk/bog/1/kapitel/48786/sektion/48788#_78" TargetMode="External"/><Relationship Id="rId4" Type="http://schemas.openxmlformats.org/officeDocument/2006/relationships/hyperlink" Target="https://app.minlaering.dk/bog/1/kapitel/48786/sektion/48788#_77" TargetMode="External"/><Relationship Id="rId9" Type="http://schemas.openxmlformats.org/officeDocument/2006/relationships/hyperlink" Target="https://app.minlaering.dk/bog/1/kapitel/48786/sektion/48788#_1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786/sektion/48792#_50" TargetMode="External"/><Relationship Id="rId2" Type="http://schemas.openxmlformats.org/officeDocument/2006/relationships/hyperlink" Target="https://app.minlaering.dk/bog/1/kapitel/48786/sektion/48792#_2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minlaering.dk/bog/1/kapitel/48786/sektion/4879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inlaering.dk/bog/1/kapitel/48786/sektion/48792#_85" TargetMode="External"/><Relationship Id="rId2" Type="http://schemas.openxmlformats.org/officeDocument/2006/relationships/hyperlink" Target="https://app.minlaering.dk/bog/1/kapitel/48786/sektion/48792#_8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599224A-F219-4DF9-8183-F7C098A5C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CC84AE-6959-E899-B1CE-3A7FD393B6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CC3B9006-4406-4E2F-8B42-6A968FCC8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993" y="1165193"/>
            <a:ext cx="4527613" cy="452761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8100000" algn="tr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B832EEF-9B01-FDD4-0CF5-FEC195590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626" y="1981199"/>
            <a:ext cx="4192348" cy="2006601"/>
          </a:xfrm>
        </p:spPr>
        <p:txBody>
          <a:bodyPr>
            <a:normAutofit/>
          </a:bodyPr>
          <a:lstStyle/>
          <a:p>
            <a:pPr algn="ctr"/>
            <a:r>
              <a:rPr lang="da-DK" sz="2700" dirty="0">
                <a:solidFill>
                  <a:srgbClr val="000000"/>
                </a:solidFill>
              </a:rPr>
              <a:t>Pronominer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1514418-2EFC-BD56-E80D-E0D1CAA65F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4512" y="4262120"/>
            <a:ext cx="3231472" cy="907895"/>
          </a:xfrm>
        </p:spPr>
        <p:txBody>
          <a:bodyPr>
            <a:normAutofit/>
          </a:bodyPr>
          <a:lstStyle/>
          <a:p>
            <a:pPr algn="ctr"/>
            <a:endParaRPr lang="da-DK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32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1C598E-5D08-F0C2-3875-AE0C1ADA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Find5 eksempler på personlige pronominer i </a:t>
            </a:r>
            <a:r>
              <a:rPr lang="da-DK" dirty="0" err="1"/>
              <a:t>Punching</a:t>
            </a:r>
            <a:r>
              <a:rPr lang="da-DK" dirty="0"/>
              <a:t> the Air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147AFF7-3CE6-D15D-C564-689E1E64F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Både som subjekt og objekt.</a:t>
            </a:r>
          </a:p>
        </p:txBody>
      </p:sp>
    </p:spTree>
    <p:extLst>
      <p:ext uri="{BB962C8B-B14F-4D97-AF65-F5344CB8AC3E}">
        <p14:creationId xmlns:p14="http://schemas.microsoft.com/office/powerpoint/2010/main" val="287847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39BC1-4223-02A3-6A2C-E05896762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Pronominer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252161-2B1B-D128-60CF-CF9B8E583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Pronominer (stedord) er ord man kan sætte </a:t>
            </a:r>
            <a:r>
              <a:rPr lang="da-DK" u="sng" dirty="0"/>
              <a:t>i stedet for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substantiver</a:t>
            </a:r>
            <a:r>
              <a:rPr lang="da-DK" dirty="0"/>
              <a:t> eller </a:t>
            </a:r>
            <a:r>
              <a:rPr lang="da-DK" dirty="0">
                <a:hlinkClick r:id="rId3"/>
              </a:rPr>
              <a:t>substantiviske</a:t>
            </a:r>
            <a:r>
              <a:rPr lang="da-DK" dirty="0"/>
              <a:t> udtryk. 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8499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F6CA55-F586-FD29-8B98-045C955F9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Omskriv sætningen- med </a:t>
            </a:r>
            <a:r>
              <a:rPr lang="da-DK" dirty="0" err="1"/>
              <a:t>pronomin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FC3286-306B-8039-E051-0529018E3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Maria likes </a:t>
            </a:r>
            <a:r>
              <a:rPr lang="da-DK" dirty="0" err="1"/>
              <a:t>swimming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501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1570BB-1BBB-A923-4782-5E370EEDB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7 typer af pronominer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2E1DD41-DAB9-43EF-32BF-72B2B22D32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065642"/>
              </p:ext>
            </p:extLst>
          </p:nvPr>
        </p:nvGraphicFramePr>
        <p:xfrm>
          <a:off x="2701131" y="2430780"/>
          <a:ext cx="6572251" cy="3017520"/>
        </p:xfrm>
        <a:graphic>
          <a:graphicData uri="http://schemas.openxmlformats.org/drawingml/2006/table">
            <a:tbl>
              <a:tblPr/>
              <a:tblGrid>
                <a:gridCol w="1158106">
                  <a:extLst>
                    <a:ext uri="{9D8B030D-6E8A-4147-A177-3AD203B41FA5}">
                      <a16:colId xmlns:a16="http://schemas.microsoft.com/office/drawing/2014/main" val="3266685080"/>
                    </a:ext>
                  </a:extLst>
                </a:gridCol>
                <a:gridCol w="2219703">
                  <a:extLst>
                    <a:ext uri="{9D8B030D-6E8A-4147-A177-3AD203B41FA5}">
                      <a16:colId xmlns:a16="http://schemas.microsoft.com/office/drawing/2014/main" val="1065729851"/>
                    </a:ext>
                  </a:extLst>
                </a:gridCol>
                <a:gridCol w="3194442">
                  <a:extLst>
                    <a:ext uri="{9D8B030D-6E8A-4147-A177-3AD203B41FA5}">
                      <a16:colId xmlns:a16="http://schemas.microsoft.com/office/drawing/2014/main" val="12176368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a-DK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i="1" u="sng">
                          <a:effectLst/>
                        </a:rPr>
                        <a:t>He</a:t>
                      </a:r>
                      <a:r>
                        <a:rPr lang="da-DK" i="1">
                          <a:effectLst/>
                        </a:rPr>
                        <a:t> is a billionaire.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2"/>
                        </a:rPr>
                        <a:t>Personligt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759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i="1">
                          <a:effectLst/>
                        </a:rPr>
                        <a:t>He lost </a:t>
                      </a:r>
                      <a:r>
                        <a:rPr lang="da-DK" i="1" u="sng">
                          <a:effectLst/>
                        </a:rPr>
                        <a:t>his</a:t>
                      </a:r>
                      <a:r>
                        <a:rPr lang="da-DK" i="1">
                          <a:effectLst/>
                        </a:rPr>
                        <a:t> money.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3"/>
                        </a:rPr>
                        <a:t>Possessivt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181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i="1">
                          <a:effectLst/>
                        </a:rPr>
                        <a:t>I decided to pull </a:t>
                      </a:r>
                      <a:r>
                        <a:rPr lang="en-US" i="1" u="sng">
                          <a:effectLst/>
                        </a:rPr>
                        <a:t>myself</a:t>
                      </a:r>
                      <a:r>
                        <a:rPr lang="en-US" i="1">
                          <a:effectLst/>
                        </a:rPr>
                        <a:t> together.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4"/>
                        </a:rPr>
                        <a:t>Refleksivt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244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i="1">
                          <a:effectLst/>
                        </a:rPr>
                        <a:t>They love </a:t>
                      </a:r>
                      <a:r>
                        <a:rPr lang="da-DK" i="1" u="sng">
                          <a:effectLst/>
                        </a:rPr>
                        <a:t>each other</a:t>
                      </a:r>
                      <a:r>
                        <a:rPr lang="da-DK" i="1">
                          <a:effectLst/>
                        </a:rPr>
                        <a:t>.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5"/>
                        </a:rPr>
                        <a:t>Reciprokt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0568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i="1" u="sng">
                          <a:effectLst/>
                        </a:rPr>
                        <a:t>This</a:t>
                      </a:r>
                      <a:r>
                        <a:rPr lang="en-US" i="1">
                          <a:effectLst/>
                        </a:rPr>
                        <a:t> is the movie I wanted.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6"/>
                        </a:rPr>
                        <a:t>Demonstrativt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0516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i="1" u="sng">
                          <a:effectLst/>
                        </a:rPr>
                        <a:t>What</a:t>
                      </a:r>
                      <a:r>
                        <a:rPr lang="da-DK" i="1">
                          <a:effectLst/>
                        </a:rPr>
                        <a:t> is her name?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7"/>
                        </a:rPr>
                        <a:t>Interrogativt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1956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i="1">
                          <a:effectLst/>
                        </a:rPr>
                        <a:t>Those </a:t>
                      </a:r>
                      <a:r>
                        <a:rPr lang="en-US" i="1" u="sng">
                          <a:effectLst/>
                        </a:rPr>
                        <a:t>who/that </a:t>
                      </a:r>
                      <a:r>
                        <a:rPr lang="en-US" i="1">
                          <a:effectLst/>
                        </a:rPr>
                        <a:t>dare win.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  <a:hlinkClick r:id="rId8"/>
                        </a:rPr>
                        <a:t>Relativt pronomen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402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/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i="1" u="sng">
                          <a:effectLst/>
                        </a:rPr>
                        <a:t>Nobody</a:t>
                      </a:r>
                      <a:r>
                        <a:rPr lang="da-DK" i="1">
                          <a:effectLst/>
                        </a:rPr>
                        <a:t> likes a liar.</a:t>
                      </a:r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  <a:hlinkClick r:id="rId9"/>
                        </a:rPr>
                        <a:t>Ubestemt pronomen</a:t>
                      </a:r>
                      <a:endParaRPr lang="da-DK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222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830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798026-4C80-BECF-F712-1EFB05CC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1. Personlige stedord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4A455E-8CAD-E53E-035B-BDE770845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dirty="0"/>
              <a:t>Personlige pronominer benyttes i stedet for den/de personer, de henviser til. De personlige pronominer ændrer form afhængigt af person, køn og tal og afhængigt af, om de fungerer som </a:t>
            </a:r>
            <a:r>
              <a:rPr lang="da-DK" dirty="0">
                <a:hlinkClick r:id="rId2"/>
              </a:rPr>
              <a:t>subjekt</a:t>
            </a:r>
            <a:r>
              <a:rPr lang="da-DK" dirty="0"/>
              <a:t> eller som </a:t>
            </a:r>
            <a:r>
              <a:rPr lang="da-DK" dirty="0">
                <a:hlinkClick r:id="rId3"/>
              </a:rPr>
              <a:t>objekt</a:t>
            </a:r>
            <a:r>
              <a:rPr lang="da-DK" dirty="0"/>
              <a:t> i den sætning, de indgår i. </a:t>
            </a:r>
          </a:p>
          <a:p>
            <a:endParaRPr lang="da-DK" dirty="0"/>
          </a:p>
          <a:p>
            <a:r>
              <a:rPr lang="da-DK" dirty="0"/>
              <a:t>Som subjekt:</a:t>
            </a:r>
            <a:r>
              <a:rPr lang="da-DK" b="1" dirty="0"/>
              <a:t> I </a:t>
            </a:r>
            <a:r>
              <a:rPr lang="da-DK" dirty="0"/>
              <a:t>love </a:t>
            </a:r>
            <a:r>
              <a:rPr lang="da-DK" dirty="0" err="1"/>
              <a:t>ice</a:t>
            </a:r>
            <a:r>
              <a:rPr lang="da-DK" dirty="0"/>
              <a:t> </a:t>
            </a:r>
            <a:r>
              <a:rPr lang="da-DK" dirty="0" err="1"/>
              <a:t>cream</a:t>
            </a:r>
            <a:endParaRPr lang="da-DK" dirty="0"/>
          </a:p>
          <a:p>
            <a:r>
              <a:rPr lang="da-DK" dirty="0"/>
              <a:t>Som objekt: The </a:t>
            </a:r>
            <a:r>
              <a:rPr lang="da-DK" dirty="0" err="1"/>
              <a:t>cat</a:t>
            </a:r>
            <a:r>
              <a:rPr lang="da-DK" dirty="0"/>
              <a:t> likes </a:t>
            </a:r>
            <a:r>
              <a:rPr lang="da-DK" b="1" dirty="0" err="1"/>
              <a:t>me</a:t>
            </a:r>
            <a:endParaRPr lang="da-DK" b="1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6534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F361F2-A5C3-FCD9-BAF0-002851CA8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Personlige stedord engelsk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75B7C9E4-DB7D-15B0-A275-8CE14E56E4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882139"/>
              </p:ext>
            </p:extLst>
          </p:nvPr>
        </p:nvGraphicFramePr>
        <p:xfrm>
          <a:off x="808038" y="2019300"/>
          <a:ext cx="10358436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2812">
                  <a:extLst>
                    <a:ext uri="{9D8B030D-6E8A-4147-A177-3AD203B41FA5}">
                      <a16:colId xmlns:a16="http://schemas.microsoft.com/office/drawing/2014/main" val="2500044100"/>
                    </a:ext>
                  </a:extLst>
                </a:gridCol>
                <a:gridCol w="3452812">
                  <a:extLst>
                    <a:ext uri="{9D8B030D-6E8A-4147-A177-3AD203B41FA5}">
                      <a16:colId xmlns:a16="http://schemas.microsoft.com/office/drawing/2014/main" val="3123263620"/>
                    </a:ext>
                  </a:extLst>
                </a:gridCol>
                <a:gridCol w="3452812">
                  <a:extLst>
                    <a:ext uri="{9D8B030D-6E8A-4147-A177-3AD203B41FA5}">
                      <a16:colId xmlns:a16="http://schemas.microsoft.com/office/drawing/2014/main" val="3167603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Som subjekt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Som objekt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153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Singularis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1. I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  <a:p>
                      <a:r>
                        <a:rPr lang="da-DK" dirty="0"/>
                        <a:t>2. </a:t>
                      </a:r>
                      <a:r>
                        <a:rPr lang="da-DK" dirty="0" err="1"/>
                        <a:t>You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  <a:p>
                      <a:r>
                        <a:rPr lang="da-DK" dirty="0"/>
                        <a:t>3. He, </a:t>
                      </a:r>
                      <a:r>
                        <a:rPr lang="da-DK" dirty="0" err="1"/>
                        <a:t>she</a:t>
                      </a:r>
                      <a:r>
                        <a:rPr lang="da-DK" dirty="0"/>
                        <a:t> it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me</a:t>
                      </a:r>
                      <a:endParaRPr lang="da-DK" dirty="0"/>
                    </a:p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you</a:t>
                      </a:r>
                      <a:r>
                        <a:rPr lang="da-DK" dirty="0"/>
                        <a:t> </a:t>
                      </a:r>
                    </a:p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him</a:t>
                      </a:r>
                      <a:r>
                        <a:rPr lang="da-DK" dirty="0"/>
                        <a:t>/her/it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052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Pluralis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da-DK" dirty="0" err="1"/>
                        <a:t>We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da-DK" dirty="0" err="1"/>
                        <a:t>You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da-DK" dirty="0" err="1"/>
                        <a:t>They</a:t>
                      </a:r>
                      <a:r>
                        <a:rPr lang="da-DK" dirty="0"/>
                        <a:t> </a:t>
                      </a:r>
                      <a:r>
                        <a:rPr lang="da-DK" dirty="0" err="1"/>
                        <a:t>fell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us</a:t>
                      </a:r>
                      <a:endParaRPr lang="da-DK" dirty="0"/>
                    </a:p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you</a:t>
                      </a:r>
                      <a:endParaRPr lang="da-DK" dirty="0"/>
                    </a:p>
                    <a:p>
                      <a:r>
                        <a:rPr lang="da-DK" dirty="0"/>
                        <a:t>John likes </a:t>
                      </a:r>
                      <a:r>
                        <a:rPr lang="da-DK" dirty="0" err="1"/>
                        <a:t>them</a:t>
                      </a:r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167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667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025E81-8CD7-8DA4-3FC9-3C2E59B6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Personlige pronominer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ED98D3A-E4AF-8603-C14E-1DF61007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 mere her:</a:t>
            </a:r>
          </a:p>
          <a:p>
            <a:r>
              <a:rPr lang="da-DK" dirty="0">
                <a:hlinkClick r:id="rId2"/>
              </a:rPr>
              <a:t>https://app.minlaering.dk/bog/1/kapitel/48786/sektion/48792</a:t>
            </a: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8697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E9E6D-D481-A74A-223E-ABA0BA25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i="1" dirty="0"/>
              <a:t>One, </a:t>
            </a:r>
            <a:r>
              <a:rPr lang="da-DK" i="1" dirty="0" err="1"/>
              <a:t>they</a:t>
            </a:r>
            <a:r>
              <a:rPr lang="da-DK" i="1" dirty="0"/>
              <a:t>, </a:t>
            </a:r>
            <a:r>
              <a:rPr lang="da-DK" i="1" dirty="0" err="1"/>
              <a:t>we</a:t>
            </a:r>
            <a:r>
              <a:rPr lang="da-DK" dirty="0"/>
              <a:t> og </a:t>
            </a:r>
            <a:r>
              <a:rPr lang="da-DK" i="1" dirty="0" err="1"/>
              <a:t>you</a:t>
            </a:r>
            <a:r>
              <a:rPr lang="da-DK" dirty="0"/>
              <a:t> kan benyttes som alternativer til det danske 'man'.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0821EBC-247D-D2CD-3E29-4618900C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 må passe på= </a:t>
            </a:r>
            <a:r>
              <a:rPr lang="da-DK" dirty="0" err="1"/>
              <a:t>one</a:t>
            </a:r>
            <a:r>
              <a:rPr lang="da-DK" dirty="0"/>
              <a:t> must </a:t>
            </a:r>
            <a:r>
              <a:rPr lang="da-DK" dirty="0" err="1"/>
              <a:t>take</a:t>
            </a:r>
            <a:r>
              <a:rPr lang="da-DK" dirty="0"/>
              <a:t> </a:t>
            </a:r>
            <a:r>
              <a:rPr lang="da-DK" dirty="0" err="1"/>
              <a:t>care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89276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E8AA66-CF42-6B1E-8628-9D327E7C8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Dyr der er i neutrum (intetkøn)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BA4642-F681-7888-A7B0-6E9B6CA32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Dyr, der i princippet er i </a:t>
            </a:r>
            <a:r>
              <a:rPr lang="da-DK" dirty="0">
                <a:hlinkClick r:id="rId2"/>
              </a:rPr>
              <a:t>neutrum</a:t>
            </a:r>
            <a:r>
              <a:rPr lang="da-DK" dirty="0"/>
              <a:t>, får ofte køn, hvis man har et personligt forhold til dem, fx kæledyr. Lande og skibe omtales ofte som </a:t>
            </a:r>
            <a:r>
              <a:rPr lang="da-DK" dirty="0">
                <a:hlinkClick r:id="rId3"/>
              </a:rPr>
              <a:t>femininum</a:t>
            </a:r>
            <a:r>
              <a:rPr lang="da-DK" dirty="0"/>
              <a:t> (</a:t>
            </a:r>
            <a:r>
              <a:rPr lang="da-DK" i="1" dirty="0" err="1"/>
              <a:t>she</a:t>
            </a:r>
            <a:r>
              <a:rPr lang="da-DK" i="1" dirty="0"/>
              <a:t>/her</a:t>
            </a:r>
            <a:r>
              <a:rPr lang="da-DK" dirty="0"/>
              <a:t>) eller </a:t>
            </a:r>
            <a:r>
              <a:rPr lang="da-DK" dirty="0">
                <a:hlinkClick r:id="rId2"/>
              </a:rPr>
              <a:t>neutrum</a:t>
            </a:r>
            <a:r>
              <a:rPr lang="da-DK" dirty="0"/>
              <a:t> (</a:t>
            </a:r>
            <a:r>
              <a:rPr lang="da-DK" i="1" dirty="0"/>
              <a:t>it</a:t>
            </a:r>
            <a:r>
              <a:rPr lang="da-DK" dirty="0"/>
              <a:t>).</a:t>
            </a:r>
          </a:p>
          <a:p>
            <a:endParaRPr lang="da-DK" dirty="0"/>
          </a:p>
          <a:p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08B4B845-02EB-189C-F771-23BA95D23795}"/>
              </a:ext>
            </a:extLst>
          </p:cNvPr>
          <p:cNvGraphicFramePr>
            <a:graphicFrameLocks noGrp="1"/>
          </p:cNvGraphicFramePr>
          <p:nvPr/>
        </p:nvGraphicFramePr>
        <p:xfrm>
          <a:off x="2829719" y="3939540"/>
          <a:ext cx="6315075" cy="274320"/>
        </p:xfrm>
        <a:graphic>
          <a:graphicData uri="http://schemas.openxmlformats.org/drawingml/2006/table">
            <a:tbl>
              <a:tblPr/>
              <a:tblGrid>
                <a:gridCol w="1197836">
                  <a:extLst>
                    <a:ext uri="{9D8B030D-6E8A-4147-A177-3AD203B41FA5}">
                      <a16:colId xmlns:a16="http://schemas.microsoft.com/office/drawing/2014/main" val="2535163160"/>
                    </a:ext>
                  </a:extLst>
                </a:gridCol>
                <a:gridCol w="5117239">
                  <a:extLst>
                    <a:ext uri="{9D8B030D-6E8A-4147-A177-3AD203B41FA5}">
                      <a16:colId xmlns:a16="http://schemas.microsoft.com/office/drawing/2014/main" val="23454542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da-DK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i="1" u="sng" dirty="0">
                          <a:effectLst/>
                        </a:rPr>
                        <a:t>My cat</a:t>
                      </a:r>
                      <a:r>
                        <a:rPr lang="en-US" i="1" dirty="0">
                          <a:effectLst/>
                        </a:rPr>
                        <a:t> is ill and I am afraid that </a:t>
                      </a:r>
                      <a:r>
                        <a:rPr lang="en-US" b="1" i="1" dirty="0">
                          <a:effectLst/>
                        </a:rPr>
                        <a:t>she</a:t>
                      </a:r>
                      <a:r>
                        <a:rPr lang="en-US" i="1" dirty="0">
                          <a:effectLst/>
                        </a:rPr>
                        <a:t> will die.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135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277601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AnalogousFromDarkSeedLeftStep">
      <a:dk1>
        <a:srgbClr val="000000"/>
      </a:dk1>
      <a:lt1>
        <a:srgbClr val="FFFFFF"/>
      </a:lt1>
      <a:dk2>
        <a:srgbClr val="223A3C"/>
      </a:dk2>
      <a:lt2>
        <a:srgbClr val="E8E7E2"/>
      </a:lt2>
      <a:accent1>
        <a:srgbClr val="2959E7"/>
      </a:accent1>
      <a:accent2>
        <a:srgbClr val="1796D5"/>
      </a:accent2>
      <a:accent3>
        <a:srgbClr val="20B7AA"/>
      </a:accent3>
      <a:accent4>
        <a:srgbClr val="14BA67"/>
      </a:accent4>
      <a:accent5>
        <a:srgbClr val="21BC2E"/>
      </a:accent5>
      <a:accent6>
        <a:srgbClr val="4BB914"/>
      </a:accent6>
      <a:hlink>
        <a:srgbClr val="31944A"/>
      </a:hlink>
      <a:folHlink>
        <a:srgbClr val="7F7F7F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345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Avenir Next LT Pro</vt:lpstr>
      <vt:lpstr>Avenir Next LT Pro Light</vt:lpstr>
      <vt:lpstr>VeniceBeachVTI</vt:lpstr>
      <vt:lpstr>Pronominer</vt:lpstr>
      <vt:lpstr>Pronominer</vt:lpstr>
      <vt:lpstr>Omskriv sætningen- med pronomin</vt:lpstr>
      <vt:lpstr>7 typer af pronominer</vt:lpstr>
      <vt:lpstr>1. Personlige stedord</vt:lpstr>
      <vt:lpstr>Personlige stedord engelsk</vt:lpstr>
      <vt:lpstr>Personlige pronominer</vt:lpstr>
      <vt:lpstr>One, they, we og you kan benyttes som alternativer til det danske 'man'.</vt:lpstr>
      <vt:lpstr>Dyr der er i neutrum (intetkøn)</vt:lpstr>
      <vt:lpstr>Find5 eksempler på personlige pronominer i Punching the Air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Pronominer</dc:title>
  <dc:creator>Maria Seis Flyvholm (MASF - Underviser - U/NORD)</dc:creator>
  <cp:lastModifiedBy>Maria Seis Flyvholm (MASF - Underviser - U/NORD)</cp:lastModifiedBy>
  <cp:revision>2</cp:revision>
  <dcterms:created xsi:type="dcterms:W3CDTF">2023-09-13T12:42:39Z</dcterms:created>
  <dcterms:modified xsi:type="dcterms:W3CDTF">2023-09-13T13:08:42Z</dcterms:modified>
</cp:coreProperties>
</file>