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71" r:id="rId3"/>
    <p:sldId id="266" r:id="rId4"/>
    <p:sldId id="268" r:id="rId5"/>
    <p:sldId id="272" r:id="rId6"/>
    <p:sldId id="269" r:id="rId7"/>
    <p:sldId id="273" r:id="rId8"/>
    <p:sldId id="274" r:id="rId9"/>
    <p:sldId id="275" r:id="rId10"/>
    <p:sldId id="257" r:id="rId11"/>
    <p:sldId id="262" r:id="rId12"/>
    <p:sldId id="263" r:id="rId13"/>
    <p:sldId id="258" r:id="rId14"/>
    <p:sldId id="264" r:id="rId15"/>
    <p:sldId id="265" r:id="rId16"/>
    <p:sldId id="259" r:id="rId17"/>
    <p:sldId id="260" r:id="rId18"/>
    <p:sldId id="261" r:id="rId1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hyperlink" Target="https://app.minlaering.dk/bog/1/kapitel/48786/sektion/49945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app.minlaering.dk/bog/1/kapitel/48786/sektion/49945" TargetMode="External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905AB-42DF-4452-AE67-78448494D45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2A7EFF3-219F-4443-9EA0-9A6C23024C4F}">
      <dgm:prSet/>
      <dgm:spPr/>
      <dgm:t>
        <a:bodyPr/>
        <a:lstStyle/>
        <a:p>
          <a:r>
            <a:rPr lang="da-DK" b="1"/>
            <a:t>Parentetiske (ikke-bestemmende) relativsætninger</a:t>
          </a:r>
          <a:r>
            <a:rPr lang="da-DK"/>
            <a:t> (indeholder ekstra information, som kan udelades).</a:t>
          </a:r>
          <a:endParaRPr lang="en-US"/>
        </a:p>
      </dgm:t>
    </dgm:pt>
    <dgm:pt modelId="{C6F66EC5-28A7-4DDD-8541-008CC40A84C6}" type="parTrans" cxnId="{FBAE7B40-56C5-476A-8E93-5A726F308B91}">
      <dgm:prSet/>
      <dgm:spPr/>
      <dgm:t>
        <a:bodyPr/>
        <a:lstStyle/>
        <a:p>
          <a:endParaRPr lang="en-US"/>
        </a:p>
      </dgm:t>
    </dgm:pt>
    <dgm:pt modelId="{4BE23ACE-5FE3-422F-A19F-A2B3DA885D62}" type="sibTrans" cxnId="{FBAE7B40-56C5-476A-8E93-5A726F308B91}">
      <dgm:prSet/>
      <dgm:spPr/>
      <dgm:t>
        <a:bodyPr/>
        <a:lstStyle/>
        <a:p>
          <a:endParaRPr lang="en-US"/>
        </a:p>
      </dgm:t>
    </dgm:pt>
    <dgm:pt modelId="{C551EAB1-DE0E-4F1F-85EA-127C0464D0B3}">
      <dgm:prSet/>
      <dgm:spPr/>
      <dgm:t>
        <a:bodyPr/>
        <a:lstStyle/>
        <a:p>
          <a:r>
            <a:rPr lang="da-DK"/>
            <a:t>Den parentetiske relativsætning </a:t>
          </a:r>
          <a:r>
            <a:rPr lang="da-DK" u="sng"/>
            <a:t>kan undværes</a:t>
          </a:r>
          <a:r>
            <a:rPr lang="da-DK"/>
            <a:t>, uden at sætningens betydning ændres markant – relativsætningen er så at sige parentetisk og giver udelukkende 'ekstra' oplysninger.</a:t>
          </a:r>
          <a:endParaRPr lang="en-US"/>
        </a:p>
      </dgm:t>
    </dgm:pt>
    <dgm:pt modelId="{BCA2B2C7-329D-4EEB-A225-967B1FA71468}" type="parTrans" cxnId="{4D2E6141-D46B-4547-A0E5-2A454EFE267A}">
      <dgm:prSet/>
      <dgm:spPr/>
      <dgm:t>
        <a:bodyPr/>
        <a:lstStyle/>
        <a:p>
          <a:endParaRPr lang="en-US"/>
        </a:p>
      </dgm:t>
    </dgm:pt>
    <dgm:pt modelId="{2A79D4EE-DFB8-48FC-9059-A1D5F87AFC31}" type="sibTrans" cxnId="{4D2E6141-D46B-4547-A0E5-2A454EFE267A}">
      <dgm:prSet/>
      <dgm:spPr/>
      <dgm:t>
        <a:bodyPr/>
        <a:lstStyle/>
        <a:p>
          <a:endParaRPr lang="en-US"/>
        </a:p>
      </dgm:t>
    </dgm:pt>
    <dgm:pt modelId="{B39CC3B7-33E0-4AC2-ADE2-502317CABB45}">
      <dgm:prSet/>
      <dgm:spPr/>
      <dgm:t>
        <a:bodyPr/>
        <a:lstStyle/>
        <a:p>
          <a:r>
            <a:rPr lang="da-DK" b="1"/>
            <a:t>NB</a:t>
          </a:r>
          <a:r>
            <a:rPr lang="da-DK"/>
            <a:t>. Der sættes </a:t>
          </a:r>
          <a:r>
            <a:rPr lang="da-DK" u="sng"/>
            <a:t>altid</a:t>
          </a:r>
          <a:r>
            <a:rPr lang="da-DK"/>
            <a:t> komma omkring den parentetiske </a:t>
          </a:r>
          <a:r>
            <a:rPr lang="da-DK">
              <a:hlinkClick xmlns:r="http://schemas.openxmlformats.org/officeDocument/2006/relationships" r:id="rId1"/>
            </a:rPr>
            <a:t>relativsætning</a:t>
          </a:r>
          <a:r>
            <a:rPr lang="da-DK"/>
            <a:t> (der markerer, at der er tale om ekstra information).</a:t>
          </a:r>
          <a:endParaRPr lang="en-US"/>
        </a:p>
      </dgm:t>
    </dgm:pt>
    <dgm:pt modelId="{772C2207-B5D0-4F88-BD7F-7806B4419168}" type="parTrans" cxnId="{EAA53B44-6B0D-45D5-8C5C-1BEAC274EEB5}">
      <dgm:prSet/>
      <dgm:spPr/>
      <dgm:t>
        <a:bodyPr/>
        <a:lstStyle/>
        <a:p>
          <a:endParaRPr lang="en-US"/>
        </a:p>
      </dgm:t>
    </dgm:pt>
    <dgm:pt modelId="{7E0F7525-F28A-449C-A99D-FBD446461556}" type="sibTrans" cxnId="{EAA53B44-6B0D-45D5-8C5C-1BEAC274EEB5}">
      <dgm:prSet/>
      <dgm:spPr/>
      <dgm:t>
        <a:bodyPr/>
        <a:lstStyle/>
        <a:p>
          <a:endParaRPr lang="en-US"/>
        </a:p>
      </dgm:t>
    </dgm:pt>
    <dgm:pt modelId="{14547601-F31F-48DB-807D-F3CEBAE50E3F}" type="pres">
      <dgm:prSet presAssocID="{24D905AB-42DF-4452-AE67-78448494D45B}" presName="root" presStyleCnt="0">
        <dgm:presLayoutVars>
          <dgm:dir/>
          <dgm:resizeHandles val="exact"/>
        </dgm:presLayoutVars>
      </dgm:prSet>
      <dgm:spPr/>
    </dgm:pt>
    <dgm:pt modelId="{EFC9A4C3-5106-46E8-BD7E-369B7A895106}" type="pres">
      <dgm:prSet presAssocID="{72A7EFF3-219F-4443-9EA0-9A6C23024C4F}" presName="compNode" presStyleCnt="0"/>
      <dgm:spPr/>
    </dgm:pt>
    <dgm:pt modelId="{4C2620CF-590A-4274-BA09-C36BF5B7FFB5}" type="pres">
      <dgm:prSet presAssocID="{72A7EFF3-219F-4443-9EA0-9A6C23024C4F}" presName="bgRect" presStyleLbl="bgShp" presStyleIdx="0" presStyleCnt="3"/>
      <dgm:spPr/>
    </dgm:pt>
    <dgm:pt modelId="{4AEFB125-D469-4FEA-AFE7-C1D4DC31533D}" type="pres">
      <dgm:prSet presAssocID="{72A7EFF3-219F-4443-9EA0-9A6C23024C4F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bel"/>
        </a:ext>
      </dgm:extLst>
    </dgm:pt>
    <dgm:pt modelId="{CEDCA051-6801-4F6C-9B2F-6C61EF2940A5}" type="pres">
      <dgm:prSet presAssocID="{72A7EFF3-219F-4443-9EA0-9A6C23024C4F}" presName="spaceRect" presStyleCnt="0"/>
      <dgm:spPr/>
    </dgm:pt>
    <dgm:pt modelId="{4F5F8CFA-1E83-4DEE-AC1A-5EB32055930A}" type="pres">
      <dgm:prSet presAssocID="{72A7EFF3-219F-4443-9EA0-9A6C23024C4F}" presName="parTx" presStyleLbl="revTx" presStyleIdx="0" presStyleCnt="3">
        <dgm:presLayoutVars>
          <dgm:chMax val="0"/>
          <dgm:chPref val="0"/>
        </dgm:presLayoutVars>
      </dgm:prSet>
      <dgm:spPr/>
    </dgm:pt>
    <dgm:pt modelId="{04CE5E9C-5FA9-4504-AAD2-51E82699CBB0}" type="pres">
      <dgm:prSet presAssocID="{4BE23ACE-5FE3-422F-A19F-A2B3DA885D62}" presName="sibTrans" presStyleCnt="0"/>
      <dgm:spPr/>
    </dgm:pt>
    <dgm:pt modelId="{53E15866-A587-4530-A292-3C9A70F2EA84}" type="pres">
      <dgm:prSet presAssocID="{C551EAB1-DE0E-4F1F-85EA-127C0464D0B3}" presName="compNode" presStyleCnt="0"/>
      <dgm:spPr/>
    </dgm:pt>
    <dgm:pt modelId="{9CEFD4E8-2B21-4A83-9DE3-D8E799B6D959}" type="pres">
      <dgm:prSet presAssocID="{C551EAB1-DE0E-4F1F-85EA-127C0464D0B3}" presName="bgRect" presStyleLbl="bgShp" presStyleIdx="1" presStyleCnt="3"/>
      <dgm:spPr/>
    </dgm:pt>
    <dgm:pt modelId="{B934A828-F1A1-4E94-89B8-03D8A3AE977E}" type="pres">
      <dgm:prSet presAssocID="{C551EAB1-DE0E-4F1F-85EA-127C0464D0B3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6ABA4067-F574-4FF6-B622-4727C233BD0D}" type="pres">
      <dgm:prSet presAssocID="{C551EAB1-DE0E-4F1F-85EA-127C0464D0B3}" presName="spaceRect" presStyleCnt="0"/>
      <dgm:spPr/>
    </dgm:pt>
    <dgm:pt modelId="{FD9FF810-2478-4CAF-A290-9C90EAAFB0D7}" type="pres">
      <dgm:prSet presAssocID="{C551EAB1-DE0E-4F1F-85EA-127C0464D0B3}" presName="parTx" presStyleLbl="revTx" presStyleIdx="1" presStyleCnt="3">
        <dgm:presLayoutVars>
          <dgm:chMax val="0"/>
          <dgm:chPref val="0"/>
        </dgm:presLayoutVars>
      </dgm:prSet>
      <dgm:spPr/>
    </dgm:pt>
    <dgm:pt modelId="{C21CC07B-DD67-4DDB-898B-887B7F1F686C}" type="pres">
      <dgm:prSet presAssocID="{2A79D4EE-DFB8-48FC-9059-A1D5F87AFC31}" presName="sibTrans" presStyleCnt="0"/>
      <dgm:spPr/>
    </dgm:pt>
    <dgm:pt modelId="{A6656B97-2435-4FE9-B500-763441798A86}" type="pres">
      <dgm:prSet presAssocID="{B39CC3B7-33E0-4AC2-ADE2-502317CABB45}" presName="compNode" presStyleCnt="0"/>
      <dgm:spPr/>
    </dgm:pt>
    <dgm:pt modelId="{FAA49176-D572-49D9-837D-59E72A1DCC09}" type="pres">
      <dgm:prSet presAssocID="{B39CC3B7-33E0-4AC2-ADE2-502317CABB45}" presName="bgRect" presStyleLbl="bgShp" presStyleIdx="2" presStyleCnt="3"/>
      <dgm:spPr/>
    </dgm:pt>
    <dgm:pt modelId="{2F882C93-B88E-409F-BE7E-BE3F3D8FCAFF}" type="pres">
      <dgm:prSet presAssocID="{B39CC3B7-33E0-4AC2-ADE2-502317CABB45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le"/>
        </a:ext>
      </dgm:extLst>
    </dgm:pt>
    <dgm:pt modelId="{233FB7A5-276A-4EDA-9E1E-6BD9BFAAB8CE}" type="pres">
      <dgm:prSet presAssocID="{B39CC3B7-33E0-4AC2-ADE2-502317CABB45}" presName="spaceRect" presStyleCnt="0"/>
      <dgm:spPr/>
    </dgm:pt>
    <dgm:pt modelId="{54E94F8D-BBA4-41A0-A6DE-106CE8BA94AC}" type="pres">
      <dgm:prSet presAssocID="{B39CC3B7-33E0-4AC2-ADE2-502317CABB4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BAE7B40-56C5-476A-8E93-5A726F308B91}" srcId="{24D905AB-42DF-4452-AE67-78448494D45B}" destId="{72A7EFF3-219F-4443-9EA0-9A6C23024C4F}" srcOrd="0" destOrd="0" parTransId="{C6F66EC5-28A7-4DDD-8541-008CC40A84C6}" sibTransId="{4BE23ACE-5FE3-422F-A19F-A2B3DA885D62}"/>
    <dgm:cxn modelId="{4D2E6141-D46B-4547-A0E5-2A454EFE267A}" srcId="{24D905AB-42DF-4452-AE67-78448494D45B}" destId="{C551EAB1-DE0E-4F1F-85EA-127C0464D0B3}" srcOrd="1" destOrd="0" parTransId="{BCA2B2C7-329D-4EEB-A225-967B1FA71468}" sibTransId="{2A79D4EE-DFB8-48FC-9059-A1D5F87AFC31}"/>
    <dgm:cxn modelId="{EAA53B44-6B0D-45D5-8C5C-1BEAC274EEB5}" srcId="{24D905AB-42DF-4452-AE67-78448494D45B}" destId="{B39CC3B7-33E0-4AC2-ADE2-502317CABB45}" srcOrd="2" destOrd="0" parTransId="{772C2207-B5D0-4F88-BD7F-7806B4419168}" sibTransId="{7E0F7525-F28A-449C-A99D-FBD446461556}"/>
    <dgm:cxn modelId="{0F4C318B-711E-41E7-874B-1E0BB585FF31}" type="presOf" srcId="{C551EAB1-DE0E-4F1F-85EA-127C0464D0B3}" destId="{FD9FF810-2478-4CAF-A290-9C90EAAFB0D7}" srcOrd="0" destOrd="0" presId="urn:microsoft.com/office/officeart/2018/2/layout/IconVerticalSolidList"/>
    <dgm:cxn modelId="{4E69459F-A2E1-40B5-A29B-51FE51E75A85}" type="presOf" srcId="{24D905AB-42DF-4452-AE67-78448494D45B}" destId="{14547601-F31F-48DB-807D-F3CEBAE50E3F}" srcOrd="0" destOrd="0" presId="urn:microsoft.com/office/officeart/2018/2/layout/IconVerticalSolidList"/>
    <dgm:cxn modelId="{6D5EDBDB-DA3E-4694-8E56-1DA0666ED28C}" type="presOf" srcId="{B39CC3B7-33E0-4AC2-ADE2-502317CABB45}" destId="{54E94F8D-BBA4-41A0-A6DE-106CE8BA94AC}" srcOrd="0" destOrd="0" presId="urn:microsoft.com/office/officeart/2018/2/layout/IconVerticalSolidList"/>
    <dgm:cxn modelId="{ACE37EEF-056B-4D2E-8D44-33B480C1EC0C}" type="presOf" srcId="{72A7EFF3-219F-4443-9EA0-9A6C23024C4F}" destId="{4F5F8CFA-1E83-4DEE-AC1A-5EB32055930A}" srcOrd="0" destOrd="0" presId="urn:microsoft.com/office/officeart/2018/2/layout/IconVerticalSolidList"/>
    <dgm:cxn modelId="{9F905099-03FD-4373-98BD-05F38476A55C}" type="presParOf" srcId="{14547601-F31F-48DB-807D-F3CEBAE50E3F}" destId="{EFC9A4C3-5106-46E8-BD7E-369B7A895106}" srcOrd="0" destOrd="0" presId="urn:microsoft.com/office/officeart/2018/2/layout/IconVerticalSolidList"/>
    <dgm:cxn modelId="{94592E93-78AD-41E0-8D5F-2F77810544C9}" type="presParOf" srcId="{EFC9A4C3-5106-46E8-BD7E-369B7A895106}" destId="{4C2620CF-590A-4274-BA09-C36BF5B7FFB5}" srcOrd="0" destOrd="0" presId="urn:microsoft.com/office/officeart/2018/2/layout/IconVerticalSolidList"/>
    <dgm:cxn modelId="{F1442AA2-0C06-4F80-AAFA-551FB8BCB747}" type="presParOf" srcId="{EFC9A4C3-5106-46E8-BD7E-369B7A895106}" destId="{4AEFB125-D469-4FEA-AFE7-C1D4DC31533D}" srcOrd="1" destOrd="0" presId="urn:microsoft.com/office/officeart/2018/2/layout/IconVerticalSolidList"/>
    <dgm:cxn modelId="{F068E2E1-73CD-4058-B4CA-5D10A574B319}" type="presParOf" srcId="{EFC9A4C3-5106-46E8-BD7E-369B7A895106}" destId="{CEDCA051-6801-4F6C-9B2F-6C61EF2940A5}" srcOrd="2" destOrd="0" presId="urn:microsoft.com/office/officeart/2018/2/layout/IconVerticalSolidList"/>
    <dgm:cxn modelId="{17FEB07B-5D9D-4ECB-B833-260A1C4713D7}" type="presParOf" srcId="{EFC9A4C3-5106-46E8-BD7E-369B7A895106}" destId="{4F5F8CFA-1E83-4DEE-AC1A-5EB32055930A}" srcOrd="3" destOrd="0" presId="urn:microsoft.com/office/officeart/2018/2/layout/IconVerticalSolidList"/>
    <dgm:cxn modelId="{94D13147-1C26-46DA-877C-B6FA51149CF7}" type="presParOf" srcId="{14547601-F31F-48DB-807D-F3CEBAE50E3F}" destId="{04CE5E9C-5FA9-4504-AAD2-51E82699CBB0}" srcOrd="1" destOrd="0" presId="urn:microsoft.com/office/officeart/2018/2/layout/IconVerticalSolidList"/>
    <dgm:cxn modelId="{B0C3F8A5-5EF5-43FC-BF10-6C1C691634C8}" type="presParOf" srcId="{14547601-F31F-48DB-807D-F3CEBAE50E3F}" destId="{53E15866-A587-4530-A292-3C9A70F2EA84}" srcOrd="2" destOrd="0" presId="urn:microsoft.com/office/officeart/2018/2/layout/IconVerticalSolidList"/>
    <dgm:cxn modelId="{5F243366-552C-4D3E-A915-5FB43959BC13}" type="presParOf" srcId="{53E15866-A587-4530-A292-3C9A70F2EA84}" destId="{9CEFD4E8-2B21-4A83-9DE3-D8E799B6D959}" srcOrd="0" destOrd="0" presId="urn:microsoft.com/office/officeart/2018/2/layout/IconVerticalSolidList"/>
    <dgm:cxn modelId="{A97F9E21-4864-4382-9FC8-ABC8C0050658}" type="presParOf" srcId="{53E15866-A587-4530-A292-3C9A70F2EA84}" destId="{B934A828-F1A1-4E94-89B8-03D8A3AE977E}" srcOrd="1" destOrd="0" presId="urn:microsoft.com/office/officeart/2018/2/layout/IconVerticalSolidList"/>
    <dgm:cxn modelId="{944AC85E-3070-45E3-98A5-8E605A5DC8DD}" type="presParOf" srcId="{53E15866-A587-4530-A292-3C9A70F2EA84}" destId="{6ABA4067-F574-4FF6-B622-4727C233BD0D}" srcOrd="2" destOrd="0" presId="urn:microsoft.com/office/officeart/2018/2/layout/IconVerticalSolidList"/>
    <dgm:cxn modelId="{C7496EF7-5F2C-4AE1-B94A-52D855B31CC1}" type="presParOf" srcId="{53E15866-A587-4530-A292-3C9A70F2EA84}" destId="{FD9FF810-2478-4CAF-A290-9C90EAAFB0D7}" srcOrd="3" destOrd="0" presId="urn:microsoft.com/office/officeart/2018/2/layout/IconVerticalSolidList"/>
    <dgm:cxn modelId="{F10E4F84-4B18-4FC2-A7DA-332A1C0E50D7}" type="presParOf" srcId="{14547601-F31F-48DB-807D-F3CEBAE50E3F}" destId="{C21CC07B-DD67-4DDB-898B-887B7F1F686C}" srcOrd="3" destOrd="0" presId="urn:microsoft.com/office/officeart/2018/2/layout/IconVerticalSolidList"/>
    <dgm:cxn modelId="{BFF328B4-BE10-421E-954B-F6665B6B6491}" type="presParOf" srcId="{14547601-F31F-48DB-807D-F3CEBAE50E3F}" destId="{A6656B97-2435-4FE9-B500-763441798A86}" srcOrd="4" destOrd="0" presId="urn:microsoft.com/office/officeart/2018/2/layout/IconVerticalSolidList"/>
    <dgm:cxn modelId="{A0D45CFE-EC65-4D84-9885-9B4C8236E8CC}" type="presParOf" srcId="{A6656B97-2435-4FE9-B500-763441798A86}" destId="{FAA49176-D572-49D9-837D-59E72A1DCC09}" srcOrd="0" destOrd="0" presId="urn:microsoft.com/office/officeart/2018/2/layout/IconVerticalSolidList"/>
    <dgm:cxn modelId="{C3410F43-6455-4FE5-BDC2-CAC6F7D263AF}" type="presParOf" srcId="{A6656B97-2435-4FE9-B500-763441798A86}" destId="{2F882C93-B88E-409F-BE7E-BE3F3D8FCAFF}" srcOrd="1" destOrd="0" presId="urn:microsoft.com/office/officeart/2018/2/layout/IconVerticalSolidList"/>
    <dgm:cxn modelId="{2F257FBF-701D-46BC-AF6B-7F698AF3E7F9}" type="presParOf" srcId="{A6656B97-2435-4FE9-B500-763441798A86}" destId="{233FB7A5-276A-4EDA-9E1E-6BD9BFAAB8CE}" srcOrd="2" destOrd="0" presId="urn:microsoft.com/office/officeart/2018/2/layout/IconVerticalSolidList"/>
    <dgm:cxn modelId="{C01457E9-FE0D-4CC0-ACB3-7D84699EF3AF}" type="presParOf" srcId="{A6656B97-2435-4FE9-B500-763441798A86}" destId="{54E94F8D-BBA4-41A0-A6DE-106CE8BA94A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620CF-590A-4274-BA09-C36BF5B7FFB5}">
      <dsp:nvSpPr>
        <dsp:cNvPr id="0" name=""/>
        <dsp:cNvSpPr/>
      </dsp:nvSpPr>
      <dsp:spPr>
        <a:xfrm>
          <a:off x="0" y="475"/>
          <a:ext cx="9528584" cy="11136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FB125-D469-4FEA-AFE7-C1D4DC31533D}">
      <dsp:nvSpPr>
        <dsp:cNvPr id="0" name=""/>
        <dsp:cNvSpPr/>
      </dsp:nvSpPr>
      <dsp:spPr>
        <a:xfrm>
          <a:off x="336872" y="251042"/>
          <a:ext cx="612494" cy="6124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F8CFA-1E83-4DEE-AC1A-5EB32055930A}">
      <dsp:nvSpPr>
        <dsp:cNvPr id="0" name=""/>
        <dsp:cNvSpPr/>
      </dsp:nvSpPr>
      <dsp:spPr>
        <a:xfrm>
          <a:off x="1286239" y="475"/>
          <a:ext cx="8242344" cy="1113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59" tIns="117859" rIns="117859" bIns="11785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kern="1200"/>
            <a:t>Parentetiske (ikke-bestemmende) relativsætninger</a:t>
          </a:r>
          <a:r>
            <a:rPr lang="da-DK" sz="2000" kern="1200"/>
            <a:t> (indeholder ekstra information, som kan udelades).</a:t>
          </a:r>
          <a:endParaRPr lang="en-US" sz="2000" kern="1200"/>
        </a:p>
      </dsp:txBody>
      <dsp:txXfrm>
        <a:off x="1286239" y="475"/>
        <a:ext cx="8242344" cy="1113627"/>
      </dsp:txXfrm>
    </dsp:sp>
    <dsp:sp modelId="{9CEFD4E8-2B21-4A83-9DE3-D8E799B6D959}">
      <dsp:nvSpPr>
        <dsp:cNvPr id="0" name=""/>
        <dsp:cNvSpPr/>
      </dsp:nvSpPr>
      <dsp:spPr>
        <a:xfrm>
          <a:off x="0" y="1392509"/>
          <a:ext cx="9528584" cy="11136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34A828-F1A1-4E94-89B8-03D8A3AE977E}">
      <dsp:nvSpPr>
        <dsp:cNvPr id="0" name=""/>
        <dsp:cNvSpPr/>
      </dsp:nvSpPr>
      <dsp:spPr>
        <a:xfrm>
          <a:off x="336872" y="1643076"/>
          <a:ext cx="612494" cy="6124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FF810-2478-4CAF-A290-9C90EAAFB0D7}">
      <dsp:nvSpPr>
        <dsp:cNvPr id="0" name=""/>
        <dsp:cNvSpPr/>
      </dsp:nvSpPr>
      <dsp:spPr>
        <a:xfrm>
          <a:off x="1286239" y="1392509"/>
          <a:ext cx="8242344" cy="1113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59" tIns="117859" rIns="117859" bIns="11785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/>
            <a:t>Den parentetiske relativsætning </a:t>
          </a:r>
          <a:r>
            <a:rPr lang="da-DK" sz="2000" u="sng" kern="1200"/>
            <a:t>kan undværes</a:t>
          </a:r>
          <a:r>
            <a:rPr lang="da-DK" sz="2000" kern="1200"/>
            <a:t>, uden at sætningens betydning ændres markant – relativsætningen er så at sige parentetisk og giver udelukkende 'ekstra' oplysninger.</a:t>
          </a:r>
          <a:endParaRPr lang="en-US" sz="2000" kern="1200"/>
        </a:p>
      </dsp:txBody>
      <dsp:txXfrm>
        <a:off x="1286239" y="1392509"/>
        <a:ext cx="8242344" cy="1113627"/>
      </dsp:txXfrm>
    </dsp:sp>
    <dsp:sp modelId="{FAA49176-D572-49D9-837D-59E72A1DCC09}">
      <dsp:nvSpPr>
        <dsp:cNvPr id="0" name=""/>
        <dsp:cNvSpPr/>
      </dsp:nvSpPr>
      <dsp:spPr>
        <a:xfrm>
          <a:off x="0" y="2784543"/>
          <a:ext cx="9528584" cy="11136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82C93-B88E-409F-BE7E-BE3F3D8FCAFF}">
      <dsp:nvSpPr>
        <dsp:cNvPr id="0" name=""/>
        <dsp:cNvSpPr/>
      </dsp:nvSpPr>
      <dsp:spPr>
        <a:xfrm>
          <a:off x="336872" y="3035110"/>
          <a:ext cx="612494" cy="6124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94F8D-BBA4-41A0-A6DE-106CE8BA94AC}">
      <dsp:nvSpPr>
        <dsp:cNvPr id="0" name=""/>
        <dsp:cNvSpPr/>
      </dsp:nvSpPr>
      <dsp:spPr>
        <a:xfrm>
          <a:off x="1286239" y="2784543"/>
          <a:ext cx="8242344" cy="1113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859" tIns="117859" rIns="117859" bIns="11785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kern="1200"/>
            <a:t>NB</a:t>
          </a:r>
          <a:r>
            <a:rPr lang="da-DK" sz="2000" kern="1200"/>
            <a:t>. Der sættes </a:t>
          </a:r>
          <a:r>
            <a:rPr lang="da-DK" sz="2000" u="sng" kern="1200"/>
            <a:t>altid</a:t>
          </a:r>
          <a:r>
            <a:rPr lang="da-DK" sz="2000" kern="1200"/>
            <a:t> komma omkring den parentetiske </a:t>
          </a:r>
          <a:r>
            <a:rPr lang="da-DK" sz="2000" kern="1200">
              <a:hlinkClick xmlns:r="http://schemas.openxmlformats.org/officeDocument/2006/relationships" r:id="rId7"/>
            </a:rPr>
            <a:t>relativsætning</a:t>
          </a:r>
          <a:r>
            <a:rPr lang="da-DK" sz="2000" kern="1200"/>
            <a:t> (der markerer, at der er tale om ekstra information).</a:t>
          </a:r>
          <a:endParaRPr lang="en-US" sz="2000" kern="1200"/>
        </a:p>
      </dsp:txBody>
      <dsp:txXfrm>
        <a:off x="1286239" y="2784543"/>
        <a:ext cx="8242344" cy="1113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9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7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3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3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9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2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5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9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7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43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786/sektion/49945#_2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786/sektion/49585#_18" TargetMode="External"/><Relationship Id="rId2" Type="http://schemas.openxmlformats.org/officeDocument/2006/relationships/hyperlink" Target="https://app.minlaering.dk/bog/1/kapitel/48786/sektion/49585#_17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786/sektion/4958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7990/sektion/48463#_16" TargetMode="External"/><Relationship Id="rId2" Type="http://schemas.openxmlformats.org/officeDocument/2006/relationships/hyperlink" Target="https://app.minlaering.dk/bog/1/kapitel/47990/sektion/48463#_1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7990/sektion/4846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7990/sektion/48463#_7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7B4683-4D00-0D2C-3887-3D25D1027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033" y="1247140"/>
            <a:ext cx="5657899" cy="3450844"/>
          </a:xfrm>
        </p:spPr>
        <p:txBody>
          <a:bodyPr>
            <a:normAutofit fontScale="90000"/>
          </a:bodyPr>
          <a:lstStyle/>
          <a:p>
            <a:r>
              <a:rPr lang="da-DK" dirty="0"/>
              <a:t> </a:t>
            </a:r>
            <a:r>
              <a:rPr lang="da-DK" dirty="0" err="1"/>
              <a:t>Exam</a:t>
            </a:r>
            <a:r>
              <a:rPr lang="da-DK" dirty="0"/>
              <a:t> </a:t>
            </a:r>
            <a:r>
              <a:rPr lang="da-DK" dirty="0" err="1"/>
              <a:t>grammar</a:t>
            </a:r>
            <a:r>
              <a:rPr lang="da-DK" dirty="0"/>
              <a:t> 2023</a:t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67E83AB-9D74-7ACD-C3A2-86F89F7E0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2033" y="4818126"/>
            <a:ext cx="5657899" cy="1268984"/>
          </a:xfrm>
        </p:spPr>
        <p:txBody>
          <a:bodyPr>
            <a:normAutofit/>
          </a:bodyPr>
          <a:lstStyle/>
          <a:p>
            <a:endParaRPr lang="da-DK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14ABCC5C-B4B8-8771-736E-398B78DCF8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13" r="14924" b="-1"/>
          <a:stretch>
            <a:fillRect/>
          </a:stretch>
        </p:blipFill>
        <p:spPr>
          <a:xfrm>
            <a:off x="20" y="10"/>
            <a:ext cx="5104813" cy="6857990"/>
          </a:xfrm>
          <a:custGeom>
            <a:avLst/>
            <a:gdLst/>
            <a:ahLst/>
            <a:cxnLst/>
            <a:rect l="l" t="t" r="r" b="b"/>
            <a:pathLst>
              <a:path w="5104833" h="6858000">
                <a:moveTo>
                  <a:pt x="0" y="0"/>
                </a:moveTo>
                <a:lnTo>
                  <a:pt x="3707702" y="0"/>
                </a:lnTo>
                <a:lnTo>
                  <a:pt x="3707702" y="1375489"/>
                </a:lnTo>
                <a:lnTo>
                  <a:pt x="5104833" y="1375489"/>
                </a:lnTo>
                <a:lnTo>
                  <a:pt x="510483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Rectangle 10">
            <a:extLst>
              <a:ext uri="{FF2B5EF4-FFF2-40B4-BE49-F238E27FC236}">
                <a16:creationId xmlns:a16="http://schemas.microsoft.com/office/drawing/2014/main" id="{A21C8291-E3D5-4240-8FF4-E5213CBC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4134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08B44AFE-C181-7047-8CC9-CA00BD38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4134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3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BB7E73-E730-42EA-AACE-D1E323EA5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F6C2E9-B316-4410-88E5-74F044FC3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D07262-43A6-451F-9B19-77B943C63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685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66138D-8AB4-72C5-6A01-87A018EC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da-DK" dirty="0"/>
              <a:t>En parentetisk relativsætning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1DF8F2B6-0C88-FF7B-541C-6BB1CF963E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817515"/>
              </p:ext>
            </p:extLst>
          </p:nvPr>
        </p:nvGraphicFramePr>
        <p:xfrm>
          <a:off x="1124456" y="2194178"/>
          <a:ext cx="9528584" cy="389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69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166E0-2578-B62A-0A83-6F89F25A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</a:t>
            </a:r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EEEED724-50FC-1D12-9476-922B45C0572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86225" y="3849211"/>
          <a:ext cx="4489450" cy="548640"/>
        </p:xfrm>
        <a:graphic>
          <a:graphicData uri="http://schemas.openxmlformats.org/drawingml/2006/table">
            <a:tbl>
              <a:tblPr/>
              <a:tblGrid>
                <a:gridCol w="771825">
                  <a:extLst>
                    <a:ext uri="{9D8B030D-6E8A-4147-A177-3AD203B41FA5}">
                      <a16:colId xmlns:a16="http://schemas.microsoft.com/office/drawing/2014/main" val="4035213982"/>
                    </a:ext>
                  </a:extLst>
                </a:gridCol>
                <a:gridCol w="3717625">
                  <a:extLst>
                    <a:ext uri="{9D8B030D-6E8A-4147-A177-3AD203B41FA5}">
                      <a16:colId xmlns:a16="http://schemas.microsoft.com/office/drawing/2014/main" val="3797050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 dirty="0">
                          <a:effectLst/>
                        </a:rPr>
                        <a:t>His car, </a:t>
                      </a:r>
                      <a:r>
                        <a:rPr lang="en-US" b="1" i="1" u="sng" dirty="0">
                          <a:effectLst/>
                        </a:rPr>
                        <a:t>which</a:t>
                      </a:r>
                      <a:r>
                        <a:rPr lang="en-US" i="1" u="sng" dirty="0">
                          <a:effectLst/>
                        </a:rPr>
                        <a:t> is really old</a:t>
                      </a:r>
                      <a:r>
                        <a:rPr lang="en-US" i="1" dirty="0">
                          <a:effectLst/>
                        </a:rPr>
                        <a:t>, has cool headlights.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310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172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68C70C-E5C4-CD47-888C-FCB3373B6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A97320-228E-48F3-BCFA-423F983C8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58144" y="566928"/>
            <a:ext cx="1133856" cy="6291072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9F0975-851A-4FEC-B19A-6EC12C0D5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5072" y="1"/>
            <a:ext cx="566928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584E50E-D1C6-3196-B718-CA38D1686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455613"/>
            <a:ext cx="4767031" cy="1549400"/>
          </a:xfrm>
        </p:spPr>
        <p:txBody>
          <a:bodyPr>
            <a:normAutofit/>
          </a:bodyPr>
          <a:lstStyle/>
          <a:p>
            <a:r>
              <a:rPr lang="da-DK" dirty="0"/>
              <a:t>Definerende relativsætninger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72BDDD-9074-4A55-0E22-392FCF22A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952" y="2160588"/>
            <a:ext cx="4767031" cy="3925887"/>
          </a:xfrm>
        </p:spPr>
        <p:txBody>
          <a:bodyPr>
            <a:normAutofit/>
          </a:bodyPr>
          <a:lstStyle/>
          <a:p>
            <a:r>
              <a:rPr lang="da-DK" b="1" dirty="0"/>
              <a:t>Bestemmende (definerende) relativsætninger</a:t>
            </a:r>
            <a:r>
              <a:rPr lang="da-DK" dirty="0"/>
              <a:t> (indeholder nødvendig information og kan ikke udelades).</a:t>
            </a:r>
            <a:br>
              <a:rPr lang="da-DK" dirty="0"/>
            </a:br>
            <a:r>
              <a:rPr lang="da-DK" dirty="0"/>
              <a:t>Den bestemmende </a:t>
            </a:r>
            <a:r>
              <a:rPr lang="da-DK" dirty="0">
                <a:hlinkClick r:id="rId2"/>
              </a:rPr>
              <a:t>relativsætning</a:t>
            </a:r>
            <a:r>
              <a:rPr lang="da-DK" dirty="0"/>
              <a:t> </a:t>
            </a:r>
            <a:r>
              <a:rPr lang="da-DK" u="sng" dirty="0"/>
              <a:t>kan ikke undværes</a:t>
            </a:r>
            <a:r>
              <a:rPr lang="da-DK" dirty="0"/>
              <a:t>, uden at sætningens betydning ændres mærkbart.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9101AE0-8D48-8D6B-C33E-37D2A4744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918057"/>
              </p:ext>
            </p:extLst>
          </p:nvPr>
        </p:nvGraphicFramePr>
        <p:xfrm>
          <a:off x="6466550" y="2310706"/>
          <a:ext cx="3664797" cy="2078736"/>
        </p:xfrm>
        <a:graphic>
          <a:graphicData uri="http://schemas.openxmlformats.org/drawingml/2006/table">
            <a:tbl>
              <a:tblPr/>
              <a:tblGrid>
                <a:gridCol w="1257300">
                  <a:extLst>
                    <a:ext uri="{9D8B030D-6E8A-4147-A177-3AD203B41FA5}">
                      <a16:colId xmlns:a16="http://schemas.microsoft.com/office/drawing/2014/main" val="3031844096"/>
                    </a:ext>
                  </a:extLst>
                </a:gridCol>
                <a:gridCol w="2407497">
                  <a:extLst>
                    <a:ext uri="{9D8B030D-6E8A-4147-A177-3AD203B41FA5}">
                      <a16:colId xmlns:a16="http://schemas.microsoft.com/office/drawing/2014/main" val="1663996634"/>
                    </a:ext>
                  </a:extLst>
                </a:gridCol>
              </a:tblGrid>
              <a:tr h="20787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i="1" dirty="0"/>
                        <a:t>He has a father </a:t>
                      </a:r>
                      <a:r>
                        <a:rPr lang="en-US" sz="3300" b="1" i="1" dirty="0"/>
                        <a:t>who/that </a:t>
                      </a:r>
                      <a:r>
                        <a:rPr lang="en-US" sz="3300" i="1" dirty="0"/>
                        <a:t>is very young.</a:t>
                      </a:r>
                      <a:endParaRPr lang="en-US" sz="33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835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346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573F1D-73A7-FB41-BCAD-FC9AA7DEF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5801C6-DA61-0320-1837-3808C9DF7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2033" y="1247140"/>
            <a:ext cx="5657899" cy="3450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600"/>
              <a:t>Et uregelmæssigt verbum</a:t>
            </a:r>
          </a:p>
        </p:txBody>
      </p:sp>
      <p:pic>
        <p:nvPicPr>
          <p:cNvPr id="5" name="Picture 4" descr="Nærbillede af planteskud, der vokser op mellem revner mellem sten">
            <a:extLst>
              <a:ext uri="{FF2B5EF4-FFF2-40B4-BE49-F238E27FC236}">
                <a16:creationId xmlns:a16="http://schemas.microsoft.com/office/drawing/2014/main" id="{A8E656B8-245A-10D1-6762-2EBFE4A003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942" r="19371" b="-1"/>
          <a:stretch>
            <a:fillRect/>
          </a:stretch>
        </p:blipFill>
        <p:spPr>
          <a:xfrm>
            <a:off x="20" y="10"/>
            <a:ext cx="5104813" cy="6857990"/>
          </a:xfrm>
          <a:custGeom>
            <a:avLst/>
            <a:gdLst/>
            <a:ahLst/>
            <a:cxnLst/>
            <a:rect l="l" t="t" r="r" b="b"/>
            <a:pathLst>
              <a:path w="5104833" h="6858000">
                <a:moveTo>
                  <a:pt x="0" y="0"/>
                </a:moveTo>
                <a:lnTo>
                  <a:pt x="3707702" y="0"/>
                </a:lnTo>
                <a:lnTo>
                  <a:pt x="3707702" y="1375489"/>
                </a:lnTo>
                <a:lnTo>
                  <a:pt x="5104833" y="1375489"/>
                </a:lnTo>
                <a:lnTo>
                  <a:pt x="510483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21C8291-E3D5-4240-8FF4-E5213CBC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4134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B44AFE-C181-7047-8CC9-CA00BD38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34134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73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A3488-B107-A8A6-9712-2863C4473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Uregelmæssige verber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085492-9C1E-0EA3-A506-06FCC659A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Uregelmæssige verber følger ikke de samme bøjningsmønstre som regelmæssige verber, når de bøjes i tid. </a:t>
            </a:r>
          </a:p>
          <a:p>
            <a:r>
              <a:rPr lang="da-DK" dirty="0"/>
              <a:t>Brug  en ordbog, hvis du er i tvivl om bøjningen af et uregelmæssigt verbum. </a:t>
            </a:r>
          </a:p>
        </p:txBody>
      </p:sp>
    </p:spTree>
    <p:extLst>
      <p:ext uri="{BB962C8B-B14F-4D97-AF65-F5344CB8AC3E}">
        <p14:creationId xmlns:p14="http://schemas.microsoft.com/office/powerpoint/2010/main" val="4165499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C7477A-6075-4850-318E-1202335C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uregelmæssige verber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1439764B-31D1-AE03-9EF8-68EF1E4886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51063" y="2157852"/>
          <a:ext cx="3759773" cy="3931360"/>
        </p:xfrm>
        <a:graphic>
          <a:graphicData uri="http://schemas.openxmlformats.org/drawingml/2006/table">
            <a:tbl>
              <a:tblPr/>
              <a:tblGrid>
                <a:gridCol w="599450">
                  <a:extLst>
                    <a:ext uri="{9D8B030D-6E8A-4147-A177-3AD203B41FA5}">
                      <a16:colId xmlns:a16="http://schemas.microsoft.com/office/drawing/2014/main" val="536314858"/>
                    </a:ext>
                  </a:extLst>
                </a:gridCol>
                <a:gridCol w="673328">
                  <a:extLst>
                    <a:ext uri="{9D8B030D-6E8A-4147-A177-3AD203B41FA5}">
                      <a16:colId xmlns:a16="http://schemas.microsoft.com/office/drawing/2014/main" val="1529816176"/>
                    </a:ext>
                  </a:extLst>
                </a:gridCol>
                <a:gridCol w="751105">
                  <a:extLst>
                    <a:ext uri="{9D8B030D-6E8A-4147-A177-3AD203B41FA5}">
                      <a16:colId xmlns:a16="http://schemas.microsoft.com/office/drawing/2014/main" val="3095978041"/>
                    </a:ext>
                  </a:extLst>
                </a:gridCol>
                <a:gridCol w="1013514">
                  <a:extLst>
                    <a:ext uri="{9D8B030D-6E8A-4147-A177-3AD203B41FA5}">
                      <a16:colId xmlns:a16="http://schemas.microsoft.com/office/drawing/2014/main" val="443377375"/>
                    </a:ext>
                  </a:extLst>
                </a:gridCol>
                <a:gridCol w="722376">
                  <a:extLst>
                    <a:ext uri="{9D8B030D-6E8A-4147-A177-3AD203B41FA5}">
                      <a16:colId xmlns:a16="http://schemas.microsoft.com/office/drawing/2014/main" val="3560800636"/>
                    </a:ext>
                  </a:extLst>
                </a:gridCol>
              </a:tblGrid>
              <a:tr h="912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b="1">
                          <a:effectLst/>
                        </a:rPr>
                        <a:t>Præsens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b="1">
                          <a:effectLst/>
                        </a:rPr>
                        <a:t>Præteritum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b="1">
                          <a:effectLst/>
                        </a:rPr>
                        <a:t>Perfektum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b="1">
                          <a:effectLst/>
                        </a:rPr>
                        <a:t>Pluskvamperfektum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b="1">
                          <a:effectLst/>
                        </a:rPr>
                        <a:t>Futurum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4707529"/>
                  </a:ext>
                </a:extLst>
              </a:tr>
              <a:tr h="912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am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was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have been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had been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will be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496951"/>
                  </a:ext>
                </a:extLst>
              </a:tr>
              <a:tr h="912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go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went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have gone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had gone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will go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714736"/>
                  </a:ext>
                </a:extLst>
              </a:tr>
              <a:tr h="11868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fly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flew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have flown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>
                          <a:effectLst/>
                        </a:rPr>
                        <a:t>I had flown</a:t>
                      </a:r>
                      <a:endParaRPr lang="da-DK" sz="180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1800" i="1" dirty="0">
                          <a:effectLst/>
                        </a:rPr>
                        <a:t>I </a:t>
                      </a:r>
                      <a:r>
                        <a:rPr lang="da-DK" sz="1800" i="1" dirty="0" err="1">
                          <a:effectLst/>
                        </a:rPr>
                        <a:t>will</a:t>
                      </a:r>
                      <a:r>
                        <a:rPr lang="da-DK" sz="1800" i="1" dirty="0">
                          <a:effectLst/>
                        </a:rPr>
                        <a:t> fly</a:t>
                      </a:r>
                      <a:endParaRPr lang="da-DK" sz="1800" dirty="0">
                        <a:effectLst/>
                      </a:endParaRPr>
                    </a:p>
                  </a:txBody>
                  <a:tcPr marL="91300" marR="91300" marT="45650" marB="456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45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032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CF2D2-88F8-F6F5-2679-3ACFF474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Et demonstrativt </a:t>
            </a:r>
            <a:r>
              <a:rPr lang="da-DK" dirty="0" err="1"/>
              <a:t>pronomin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FE2E92-491C-DC16-2C77-21DF4D956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Demonstrative </a:t>
            </a:r>
            <a:r>
              <a:rPr lang="en-US" dirty="0" err="1"/>
              <a:t>pronominer</a:t>
            </a:r>
            <a:r>
              <a:rPr lang="en-US" dirty="0"/>
              <a:t> </a:t>
            </a:r>
            <a:r>
              <a:rPr lang="en-US" dirty="0" err="1"/>
              <a:t>bruges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at </a:t>
            </a:r>
            <a:r>
              <a:rPr lang="en-US" dirty="0" err="1"/>
              <a:t>udpege</a:t>
            </a:r>
            <a:r>
              <a:rPr lang="en-US" dirty="0"/>
              <a:t> </a:t>
            </a:r>
            <a:r>
              <a:rPr lang="en-US" dirty="0" err="1"/>
              <a:t>personer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ting. Man </a:t>
            </a:r>
            <a:r>
              <a:rPr lang="en-US" dirty="0" err="1"/>
              <a:t>bruger</a:t>
            </a:r>
            <a:r>
              <a:rPr lang="en-US" dirty="0"/>
              <a:t> </a:t>
            </a:r>
            <a:r>
              <a:rPr lang="en-US" i="1" dirty="0"/>
              <a:t>this/that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singularis</a:t>
            </a:r>
            <a:r>
              <a:rPr lang="en-US" dirty="0"/>
              <a:t> og </a:t>
            </a:r>
            <a:r>
              <a:rPr lang="en-US" i="1" dirty="0"/>
              <a:t>these/those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pluralis</a:t>
            </a:r>
            <a:r>
              <a:rPr lang="en-US" dirty="0"/>
              <a:t>:</a:t>
            </a:r>
          </a:p>
          <a:p>
            <a:r>
              <a:rPr lang="en-US" b="1" i="1" dirty="0"/>
              <a:t>This</a:t>
            </a:r>
            <a:r>
              <a:rPr lang="en-US" i="1" dirty="0"/>
              <a:t> is my house.</a:t>
            </a:r>
            <a:br>
              <a:rPr lang="en-US" dirty="0"/>
            </a:br>
            <a:r>
              <a:rPr lang="en-US" b="1" i="1" dirty="0"/>
              <a:t>These</a:t>
            </a:r>
            <a:r>
              <a:rPr lang="en-US" i="1" dirty="0"/>
              <a:t> are our children.</a:t>
            </a:r>
            <a:endParaRPr lang="en-US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5772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C59C0-DFF6-BF5D-F3BB-F314CEF4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7494C46-EAE2-1725-7EB8-9464DB696F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68725" y="3300571"/>
          <a:ext cx="5124449" cy="1645920"/>
        </p:xfrm>
        <a:graphic>
          <a:graphicData uri="http://schemas.openxmlformats.org/drawingml/2006/table">
            <a:tbl>
              <a:tblPr/>
              <a:tblGrid>
                <a:gridCol w="1474721">
                  <a:extLst>
                    <a:ext uri="{9D8B030D-6E8A-4147-A177-3AD203B41FA5}">
                      <a16:colId xmlns:a16="http://schemas.microsoft.com/office/drawing/2014/main" val="353427964"/>
                    </a:ext>
                  </a:extLst>
                </a:gridCol>
                <a:gridCol w="1565346">
                  <a:extLst>
                    <a:ext uri="{9D8B030D-6E8A-4147-A177-3AD203B41FA5}">
                      <a16:colId xmlns:a16="http://schemas.microsoft.com/office/drawing/2014/main" val="4274847050"/>
                    </a:ext>
                  </a:extLst>
                </a:gridCol>
                <a:gridCol w="2084382">
                  <a:extLst>
                    <a:ext uri="{9D8B030D-6E8A-4147-A177-3AD203B41FA5}">
                      <a16:colId xmlns:a16="http://schemas.microsoft.com/office/drawing/2014/main" val="664199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a-DK" b="1">
                          <a:effectLst/>
                          <a:hlinkClick r:id="rId2"/>
                        </a:rPr>
                        <a:t>Singularis</a:t>
                      </a:r>
                      <a:br>
                        <a:rPr lang="da-DK">
                          <a:effectLst/>
                        </a:rPr>
                      </a:br>
                      <a:r>
                        <a:rPr lang="da-DK" i="1">
                          <a:effectLst/>
                        </a:rPr>
                        <a:t>This</a:t>
                      </a:r>
                      <a:r>
                        <a:rPr lang="da-DK">
                          <a:effectLst/>
                        </a:rPr>
                        <a:t> (Denne / Denne her)</a:t>
                      </a:r>
                      <a:br>
                        <a:rPr lang="da-DK">
                          <a:effectLst/>
                        </a:rPr>
                      </a:br>
                      <a:r>
                        <a:rPr lang="da-DK" i="1">
                          <a:effectLst/>
                        </a:rPr>
                        <a:t>That</a:t>
                      </a:r>
                      <a:r>
                        <a:rPr lang="da-DK">
                          <a:effectLst/>
                        </a:rPr>
                        <a:t> (Den / Den der)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a-DK" b="1">
                          <a:effectLst/>
                          <a:hlinkClick r:id="rId3"/>
                        </a:rPr>
                        <a:t>Pluralis</a:t>
                      </a:r>
                      <a:br>
                        <a:rPr lang="da-DK">
                          <a:effectLst/>
                        </a:rPr>
                      </a:br>
                      <a:r>
                        <a:rPr lang="da-DK" i="1">
                          <a:effectLst/>
                        </a:rPr>
                        <a:t>These</a:t>
                      </a:r>
                      <a:r>
                        <a:rPr lang="da-DK">
                          <a:effectLst/>
                        </a:rPr>
                        <a:t> (Disse / Disse her)</a:t>
                      </a:r>
                      <a:br>
                        <a:rPr lang="da-DK">
                          <a:effectLst/>
                        </a:rPr>
                      </a:br>
                      <a:r>
                        <a:rPr lang="da-DK" i="1">
                          <a:effectLst/>
                        </a:rPr>
                        <a:t>Those</a:t>
                      </a:r>
                      <a:r>
                        <a:rPr lang="da-DK">
                          <a:effectLst/>
                        </a:rPr>
                        <a:t> (De / De der)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a-DK" b="1" dirty="0">
                          <a:effectLst/>
                        </a:rPr>
                        <a:t>Betydningen ved brug</a:t>
                      </a:r>
                      <a:br>
                        <a:rPr lang="da-DK" dirty="0">
                          <a:effectLst/>
                        </a:rPr>
                      </a:br>
                      <a:r>
                        <a:rPr lang="da-DK" dirty="0">
                          <a:effectLst/>
                        </a:rPr>
                        <a:t>Nær den talende i tid og rum</a:t>
                      </a:r>
                      <a:br>
                        <a:rPr lang="da-DK" dirty="0">
                          <a:effectLst/>
                        </a:rPr>
                      </a:br>
                      <a:r>
                        <a:rPr lang="da-DK" dirty="0">
                          <a:effectLst/>
                        </a:rPr>
                        <a:t>Afstand fra den talende i tid og rum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41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792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08D57-0DA8-7A4D-8F38-6D57D5F5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Demonstrative pronominer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D4894F-C913-3481-C713-0F881D61B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https://app.minlaering.dk/bog/1/kapitel/48786/sektion/49585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0947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AB232-E186-1C4D-2BCD-D019555D4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Støtteord og adjektiver 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64CC3A-8673-EE9D-1216-22EE58C5A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dansk kan vi ofte benytte adjektiver som </a:t>
            </a:r>
            <a:r>
              <a:rPr lang="da-DK" dirty="0">
                <a:hlinkClick r:id="rId2"/>
              </a:rPr>
              <a:t>substantiver</a:t>
            </a:r>
            <a:r>
              <a:rPr lang="da-DK" dirty="0"/>
              <a:t>, imens man på engelsk typisk ikke har samme mulighed. Man må i stedet benytte støtteord til adjektivet. Sådanne støtteord er typisk enten et </a:t>
            </a:r>
            <a:r>
              <a:rPr lang="da-DK" dirty="0">
                <a:hlinkClick r:id="rId2"/>
              </a:rPr>
              <a:t>substantiv</a:t>
            </a:r>
            <a:r>
              <a:rPr lang="da-DK" dirty="0"/>
              <a:t> eller </a:t>
            </a:r>
            <a:r>
              <a:rPr lang="da-DK" dirty="0">
                <a:hlinkClick r:id="rId3"/>
              </a:rPr>
              <a:t>pronomenet</a:t>
            </a:r>
            <a:r>
              <a:rPr lang="da-DK" dirty="0"/>
              <a:t> </a:t>
            </a:r>
            <a:r>
              <a:rPr lang="da-DK" i="1" dirty="0" err="1"/>
              <a:t>one</a:t>
            </a:r>
            <a:r>
              <a:rPr lang="da-DK" dirty="0"/>
              <a:t>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8957752-4D49-ABF7-C27A-4E833800D056}"/>
              </a:ext>
            </a:extLst>
          </p:cNvPr>
          <p:cNvGraphicFramePr>
            <a:graphicFrameLocks noGrp="1"/>
          </p:cNvGraphicFramePr>
          <p:nvPr/>
        </p:nvGraphicFramePr>
        <p:xfrm>
          <a:off x="3459162" y="3849211"/>
          <a:ext cx="5743575" cy="548640"/>
        </p:xfrm>
        <a:graphic>
          <a:graphicData uri="http://schemas.openxmlformats.org/drawingml/2006/table">
            <a:tbl>
              <a:tblPr/>
              <a:tblGrid>
                <a:gridCol w="1162275">
                  <a:extLst>
                    <a:ext uri="{9D8B030D-6E8A-4147-A177-3AD203B41FA5}">
                      <a16:colId xmlns:a16="http://schemas.microsoft.com/office/drawing/2014/main" val="440230233"/>
                    </a:ext>
                  </a:extLst>
                </a:gridCol>
                <a:gridCol w="920134">
                  <a:extLst>
                    <a:ext uri="{9D8B030D-6E8A-4147-A177-3AD203B41FA5}">
                      <a16:colId xmlns:a16="http://schemas.microsoft.com/office/drawing/2014/main" val="3844502106"/>
                    </a:ext>
                  </a:extLst>
                </a:gridCol>
                <a:gridCol w="3661166">
                  <a:extLst>
                    <a:ext uri="{9D8B030D-6E8A-4147-A177-3AD203B41FA5}">
                      <a16:colId xmlns:a16="http://schemas.microsoft.com/office/drawing/2014/main" val="8694473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>
                          <a:effectLst/>
                        </a:rPr>
                        <a:t>Den heldige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= </a:t>
                      </a:r>
                      <a:r>
                        <a:rPr lang="en-US" i="1" dirty="0">
                          <a:effectLst/>
                        </a:rPr>
                        <a:t>The lucky man / one / person</a:t>
                      </a:r>
                      <a:r>
                        <a:rPr lang="en-US" dirty="0">
                          <a:effectLst/>
                        </a:rPr>
                        <a:t>...</a:t>
                      </a:r>
                      <a:r>
                        <a:rPr lang="en-US" dirty="0" err="1">
                          <a:effectLst/>
                        </a:rPr>
                        <a:t>osv</a:t>
                      </a:r>
                      <a:r>
                        <a:rPr lang="en-US" dirty="0">
                          <a:effectLst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7432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06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A81CF-92A3-13AA-8697-C2CD050D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Støtteord og substantiver i adjektivisk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C8E094-FEE7-49A9-4A25-9BD2272A9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https://app.minlaering.dk/bog/1/kapitel/47990/sektion/48463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070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2EB193-F171-E528-F01A-9F57674D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DF10BB-1A1D-1651-069F-398F78B0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Støtteordet kan godt udelades på engelsk i nogle tilfælde. I disse tilfælde bruges adjektiver som substantiver; dette betyder, at adjektiverne står i </a:t>
            </a:r>
            <a:r>
              <a:rPr lang="da-DK" dirty="0">
                <a:hlinkClick r:id="rId2"/>
              </a:rPr>
              <a:t>substantivisk</a:t>
            </a:r>
            <a:r>
              <a:rPr lang="da-DK" dirty="0"/>
              <a:t> form. Disse tilfælde er beskrevet i punktform nedenfor: </a:t>
            </a:r>
          </a:p>
        </p:txBody>
      </p:sp>
    </p:spTree>
    <p:extLst>
      <p:ext uri="{BB962C8B-B14F-4D97-AF65-F5344CB8AC3E}">
        <p14:creationId xmlns:p14="http://schemas.microsoft.com/office/powerpoint/2010/main" val="3175659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3C75C-5FB7-9E79-2CEB-82CB2A202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i substantivisk form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890AEB-F7E1-6619-CF1A-0F20C137D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Om en hel gruppe/klasse/kategori – generaliserende</a:t>
            </a:r>
          </a:p>
          <a:p>
            <a:pPr marL="0" indent="0">
              <a:buNone/>
            </a:pPr>
            <a:r>
              <a:rPr lang="da-DK" dirty="0"/>
              <a:t>Fx </a:t>
            </a:r>
            <a:r>
              <a:rPr lang="da-DK" i="1" dirty="0" err="1"/>
              <a:t>poor</a:t>
            </a:r>
            <a:r>
              <a:rPr lang="da-DK" i="1" dirty="0"/>
              <a:t>, </a:t>
            </a:r>
            <a:r>
              <a:rPr lang="da-DK" i="1" dirty="0" err="1"/>
              <a:t>rich</a:t>
            </a:r>
            <a:r>
              <a:rPr lang="da-DK" i="1" dirty="0"/>
              <a:t>, old, </a:t>
            </a:r>
            <a:r>
              <a:rPr lang="da-DK" i="1" dirty="0" err="1"/>
              <a:t>young</a:t>
            </a:r>
            <a:r>
              <a:rPr lang="da-DK" i="1" dirty="0"/>
              <a:t>, </a:t>
            </a:r>
            <a:r>
              <a:rPr lang="da-DK" i="1" dirty="0" err="1"/>
              <a:t>disabled</a:t>
            </a:r>
            <a:r>
              <a:rPr lang="da-DK" dirty="0"/>
              <a:t> osv.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B996E72-2406-5B60-54F1-2E08DE04D526}"/>
              </a:ext>
            </a:extLst>
          </p:cNvPr>
          <p:cNvGraphicFramePr>
            <a:graphicFrameLocks noGrp="1"/>
          </p:cNvGraphicFramePr>
          <p:nvPr/>
        </p:nvGraphicFramePr>
        <p:xfrm>
          <a:off x="3163887" y="3849211"/>
          <a:ext cx="6334125" cy="548640"/>
        </p:xfrm>
        <a:graphic>
          <a:graphicData uri="http://schemas.openxmlformats.org/drawingml/2006/table">
            <a:tbl>
              <a:tblPr/>
              <a:tblGrid>
                <a:gridCol w="1153407">
                  <a:extLst>
                    <a:ext uri="{9D8B030D-6E8A-4147-A177-3AD203B41FA5}">
                      <a16:colId xmlns:a16="http://schemas.microsoft.com/office/drawing/2014/main" val="1803459061"/>
                    </a:ext>
                  </a:extLst>
                </a:gridCol>
                <a:gridCol w="5180718">
                  <a:extLst>
                    <a:ext uri="{9D8B030D-6E8A-4147-A177-3AD203B41FA5}">
                      <a16:colId xmlns:a16="http://schemas.microsoft.com/office/drawing/2014/main" val="22941114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i="1" dirty="0">
                          <a:effectLst/>
                        </a:rPr>
                        <a:t>The</a:t>
                      </a:r>
                      <a:r>
                        <a:rPr lang="en-US" i="1" dirty="0">
                          <a:effectLst/>
                        </a:rPr>
                        <a:t> </a:t>
                      </a:r>
                      <a:r>
                        <a:rPr lang="en-US" b="1" i="1" dirty="0">
                          <a:effectLst/>
                        </a:rPr>
                        <a:t>lucky</a:t>
                      </a:r>
                      <a:r>
                        <a:rPr lang="en-US" i="1" dirty="0">
                          <a:effectLst/>
                        </a:rPr>
                        <a:t> are not necessarily happy, and </a:t>
                      </a:r>
                      <a:r>
                        <a:rPr lang="en-US" b="1" i="1" dirty="0">
                          <a:effectLst/>
                        </a:rPr>
                        <a:t>the</a:t>
                      </a:r>
                      <a:r>
                        <a:rPr lang="en-US" i="1" dirty="0">
                          <a:effectLst/>
                        </a:rPr>
                        <a:t> </a:t>
                      </a:r>
                      <a:r>
                        <a:rPr lang="en-US" b="1" i="1" dirty="0">
                          <a:effectLst/>
                        </a:rPr>
                        <a:t>unlucky</a:t>
                      </a:r>
                      <a:r>
                        <a:rPr lang="en-US" i="1" dirty="0">
                          <a:effectLst/>
                        </a:rPr>
                        <a:t> are not necessarily unhappy.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18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42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6E8A6-BAE7-717E-21B6-0CF565E70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C16F6F-5608-6F32-D838-270AF9B9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Om et folkeslag (der ender på -ch/-</a:t>
            </a:r>
            <a:r>
              <a:rPr lang="da-DK" dirty="0" err="1"/>
              <a:t>ese</a:t>
            </a:r>
            <a:r>
              <a:rPr lang="da-DK" dirty="0"/>
              <a:t>/-</a:t>
            </a:r>
            <a:r>
              <a:rPr lang="da-DK" dirty="0" err="1"/>
              <a:t>ss</a:t>
            </a:r>
            <a:r>
              <a:rPr lang="da-DK" dirty="0"/>
              <a:t>)</a:t>
            </a:r>
          </a:p>
          <a:p>
            <a:endParaRPr lang="da-DK" dirty="0"/>
          </a:p>
          <a:p>
            <a:r>
              <a:rPr lang="da-DK" dirty="0"/>
              <a:t>The Dutch, The </a:t>
            </a:r>
            <a:r>
              <a:rPr lang="da-DK" dirty="0" err="1"/>
              <a:t>Chinese</a:t>
            </a:r>
            <a:r>
              <a:rPr lang="da-DK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4531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8DBF7-25FB-30A0-B987-4DA08914E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1C0406-B9EA-EB57-B837-D24452448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Efter adjektivet </a:t>
            </a:r>
            <a:r>
              <a:rPr lang="da-DK" dirty="0" err="1"/>
              <a:t>own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D114C50-8598-F5E9-7BDD-0321CEB8E00E}"/>
              </a:ext>
            </a:extLst>
          </p:cNvPr>
          <p:cNvGraphicFramePr>
            <a:graphicFrameLocks noGrp="1"/>
          </p:cNvGraphicFramePr>
          <p:nvPr/>
        </p:nvGraphicFramePr>
        <p:xfrm>
          <a:off x="3783012" y="3849211"/>
          <a:ext cx="5095875" cy="548640"/>
        </p:xfrm>
        <a:graphic>
          <a:graphicData uri="http://schemas.openxmlformats.org/drawingml/2006/table">
            <a:tbl>
              <a:tblPr/>
              <a:tblGrid>
                <a:gridCol w="1155964">
                  <a:extLst>
                    <a:ext uri="{9D8B030D-6E8A-4147-A177-3AD203B41FA5}">
                      <a16:colId xmlns:a16="http://schemas.microsoft.com/office/drawing/2014/main" val="3626347062"/>
                    </a:ext>
                  </a:extLst>
                </a:gridCol>
                <a:gridCol w="3939911">
                  <a:extLst>
                    <a:ext uri="{9D8B030D-6E8A-4147-A177-3AD203B41FA5}">
                      <a16:colId xmlns:a16="http://schemas.microsoft.com/office/drawing/2014/main" val="40740954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b="1">
                          <a:effectLst/>
                        </a:rPr>
                        <a:t>Eksempel: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 dirty="0">
                          <a:effectLst/>
                        </a:rPr>
                        <a:t>I don't need to borrow your car anymore, I have my </a:t>
                      </a:r>
                      <a:r>
                        <a:rPr lang="en-US" b="1" i="1" dirty="0">
                          <a:effectLst/>
                        </a:rPr>
                        <a:t>own</a:t>
                      </a:r>
                      <a:r>
                        <a:rPr lang="en-US" i="1" dirty="0">
                          <a:effectLst/>
                        </a:rPr>
                        <a:t> now.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95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752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BB4C30-23FD-430C-327C-09267A5EC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E047A3-862B-0DF7-B783-C68490DBE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Efter mængdetal eller ordenstal</a:t>
            </a:r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DE8BCD0D-483B-718F-34AC-5A44525733D6}"/>
              </a:ext>
            </a:extLst>
          </p:cNvPr>
          <p:cNvGraphicFramePr>
            <a:graphicFrameLocks noGrp="1"/>
          </p:cNvGraphicFramePr>
          <p:nvPr/>
        </p:nvGraphicFramePr>
        <p:xfrm>
          <a:off x="3797300" y="3712051"/>
          <a:ext cx="5067300" cy="822960"/>
        </p:xfrm>
        <a:graphic>
          <a:graphicData uri="http://schemas.openxmlformats.org/drawingml/2006/table">
            <a:tbl>
              <a:tblPr/>
              <a:tblGrid>
                <a:gridCol w="1156038">
                  <a:extLst>
                    <a:ext uri="{9D8B030D-6E8A-4147-A177-3AD203B41FA5}">
                      <a16:colId xmlns:a16="http://schemas.microsoft.com/office/drawing/2014/main" val="133420531"/>
                    </a:ext>
                  </a:extLst>
                </a:gridCol>
                <a:gridCol w="3911262">
                  <a:extLst>
                    <a:ext uri="{9D8B030D-6E8A-4147-A177-3AD203B41FA5}">
                      <a16:colId xmlns:a16="http://schemas.microsoft.com/office/drawing/2014/main" val="9274784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b="1">
                          <a:effectLst/>
                        </a:rPr>
                        <a:t>Eksempler: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>
                          <a:effectLst/>
                        </a:rPr>
                        <a:t>They offered me only one cupcake, but I ate </a:t>
                      </a:r>
                      <a:r>
                        <a:rPr lang="en-US" b="1" i="1">
                          <a:effectLst/>
                        </a:rPr>
                        <a:t>two</a:t>
                      </a:r>
                      <a:r>
                        <a:rPr lang="en-US" i="1">
                          <a:effectLst/>
                        </a:rPr>
                        <a:t>.</a:t>
                      </a:r>
                      <a:r>
                        <a:rPr lang="en-US">
                          <a:effectLst/>
                        </a:rPr>
                        <a:t> (mængdetal)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117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 dirty="0">
                          <a:effectLst/>
                        </a:rPr>
                        <a:t>Now I'll go for the </a:t>
                      </a:r>
                      <a:r>
                        <a:rPr lang="en-US" b="1" i="1" dirty="0">
                          <a:effectLst/>
                        </a:rPr>
                        <a:t>third</a:t>
                      </a:r>
                      <a:r>
                        <a:rPr lang="en-US" i="1" dirty="0">
                          <a:effectLst/>
                        </a:rPr>
                        <a:t>!</a:t>
                      </a:r>
                      <a:r>
                        <a:rPr lang="en-US" dirty="0">
                          <a:effectLst/>
                        </a:rPr>
                        <a:t> (</a:t>
                      </a:r>
                      <a:r>
                        <a:rPr lang="en-US" dirty="0" err="1">
                          <a:effectLst/>
                        </a:rPr>
                        <a:t>ordenstal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680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025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F17D1-DC82-43C2-ABC6-F9D2E4AA3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Adjektiver </a:t>
            </a:r>
            <a:r>
              <a:rPr lang="da-DK"/>
              <a:t>i substantivisk 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419260-3327-102B-11C0-94D6A7BCB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Efter superlativer</a:t>
            </a:r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3562884-A944-62A8-2D53-DEFFA061A9FC}"/>
              </a:ext>
            </a:extLst>
          </p:cNvPr>
          <p:cNvGraphicFramePr>
            <a:graphicFrameLocks noGrp="1"/>
          </p:cNvGraphicFramePr>
          <p:nvPr/>
        </p:nvGraphicFramePr>
        <p:xfrm>
          <a:off x="3949700" y="3986371"/>
          <a:ext cx="4762500" cy="27432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4021787159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2542696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 dirty="0"/>
                        <a:t>You are simply the</a:t>
                      </a:r>
                      <a:r>
                        <a:rPr lang="en-US" b="1" i="1" dirty="0"/>
                        <a:t> best</a:t>
                      </a:r>
                      <a:r>
                        <a:rPr lang="en-US" i="1" dirty="0"/>
                        <a:t>!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392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638190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587</Words>
  <Application>Microsoft Office PowerPoint</Application>
  <PresentationFormat>Widescreen</PresentationFormat>
  <Paragraphs>80</Paragraphs>
  <Slides>18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18</vt:i4>
      </vt:variant>
    </vt:vector>
  </HeadingPairs>
  <TitlesOfParts>
    <vt:vector size="21" baseType="lpstr">
      <vt:lpstr>Arial</vt:lpstr>
      <vt:lpstr>Neue Haas Grotesk Text Pro</vt:lpstr>
      <vt:lpstr>InterweaveVTI</vt:lpstr>
      <vt:lpstr> Exam grammar 2023 </vt:lpstr>
      <vt:lpstr>Støtteord og adjektiver i substantivisk form</vt:lpstr>
      <vt:lpstr>Støtteord og substantiver i adjektivisk form</vt:lpstr>
      <vt:lpstr>Adjektiver i substantivisk form</vt:lpstr>
      <vt:lpstr>Adjektiver i substantivisk form </vt:lpstr>
      <vt:lpstr>Adjektiver i substantivisk form</vt:lpstr>
      <vt:lpstr>Adjektiver i substantivisk form</vt:lpstr>
      <vt:lpstr>Adjektiver i substantivisk form</vt:lpstr>
      <vt:lpstr>Adjektiver i substantivisk form</vt:lpstr>
      <vt:lpstr>En parentetisk relativsætning</vt:lpstr>
      <vt:lpstr>Eksempel</vt:lpstr>
      <vt:lpstr>Definerende relativsætninger</vt:lpstr>
      <vt:lpstr>Et uregelmæssigt verbum</vt:lpstr>
      <vt:lpstr>Uregelmæssige verber</vt:lpstr>
      <vt:lpstr>Eksempler på uregelmæssige verber</vt:lpstr>
      <vt:lpstr>Et demonstrativt pronomin</vt:lpstr>
      <vt:lpstr>PowerPoint-præsentation</vt:lpstr>
      <vt:lpstr>Demonstrative pronominer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Seis Flyvholm (MASF - Underviser - U/NORD)</dc:creator>
  <cp:lastModifiedBy>Maria Seis Flyvholm (MASF - Underviser - U/NORD)</cp:lastModifiedBy>
  <cp:revision>3</cp:revision>
  <dcterms:created xsi:type="dcterms:W3CDTF">2025-12-10T13:23:01Z</dcterms:created>
  <dcterms:modified xsi:type="dcterms:W3CDTF">2025-12-11T07:58:52Z</dcterms:modified>
</cp:coreProperties>
</file>