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96" r:id="rId10"/>
    <p:sldId id="295" r:id="rId11"/>
    <p:sldId id="297" r:id="rId12"/>
    <p:sldId id="264" r:id="rId13"/>
    <p:sldId id="265" r:id="rId14"/>
    <p:sldId id="266" r:id="rId15"/>
    <p:sldId id="283" r:id="rId16"/>
    <p:sldId id="267" r:id="rId17"/>
    <p:sldId id="268" r:id="rId18"/>
    <p:sldId id="269" r:id="rId19"/>
    <p:sldId id="271" r:id="rId20"/>
    <p:sldId id="284" r:id="rId21"/>
    <p:sldId id="270" r:id="rId22"/>
    <p:sldId id="272" r:id="rId23"/>
    <p:sldId id="273" r:id="rId24"/>
    <p:sldId id="285" r:id="rId25"/>
    <p:sldId id="274" r:id="rId26"/>
    <p:sldId id="286" r:id="rId27"/>
    <p:sldId id="275" r:id="rId28"/>
    <p:sldId id="288" r:id="rId29"/>
    <p:sldId id="287" r:id="rId30"/>
    <p:sldId id="276" r:id="rId31"/>
    <p:sldId id="277" r:id="rId32"/>
    <p:sldId id="289" r:id="rId33"/>
    <p:sldId id="278" r:id="rId34"/>
    <p:sldId id="290" r:id="rId35"/>
    <p:sldId id="291" r:id="rId36"/>
    <p:sldId id="293" r:id="rId37"/>
    <p:sldId id="294" r:id="rId38"/>
    <p:sldId id="292" r:id="rId39"/>
    <p:sldId id="279" r:id="rId40"/>
    <p:sldId id="280" r:id="rId41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8EC20E35-A176-4012-BC5E-935CFFF8708E}" styleName="Mellemlayout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Lyst layout 1 - Markering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yst layout 3 - Markering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D7B26C5-4107-4FEC-AEDC-1716B250A1EF}" styleName="Lyst layou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yst layout 2 - Markering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996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8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4" Type="http://schemas.openxmlformats.org/officeDocument/2006/relationships/image" Target="../media/image4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4" Type="http://schemas.openxmlformats.org/officeDocument/2006/relationships/image" Target="../media/image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66D390A-9A4F-4F24-AE9C-1C98763B9E22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C60129AF-D984-40DF-95CB-6A9F0E860437}">
      <dgm:prSet/>
      <dgm:spPr/>
      <dgm:t>
        <a:bodyPr/>
        <a:lstStyle/>
        <a:p>
          <a:r>
            <a:rPr lang="da-DK"/>
            <a:t>‘ægte’ adverbier: here, there, now, then, always, never, often, </a:t>
          </a:r>
          <a:endParaRPr lang="en-US"/>
        </a:p>
      </dgm:t>
    </dgm:pt>
    <dgm:pt modelId="{4D83AA65-7D7A-4B84-A47E-0D23D57D4717}" type="parTrans" cxnId="{A0963534-2965-49C1-8113-206681628AF0}">
      <dgm:prSet/>
      <dgm:spPr/>
      <dgm:t>
        <a:bodyPr/>
        <a:lstStyle/>
        <a:p>
          <a:endParaRPr lang="en-US"/>
        </a:p>
      </dgm:t>
    </dgm:pt>
    <dgm:pt modelId="{CFC8B844-D7F8-4793-9F1B-99110958BA57}" type="sibTrans" cxnId="{A0963534-2965-49C1-8113-206681628AF0}">
      <dgm:prSet/>
      <dgm:spPr/>
      <dgm:t>
        <a:bodyPr/>
        <a:lstStyle/>
        <a:p>
          <a:endParaRPr lang="en-US"/>
        </a:p>
      </dgm:t>
    </dgm:pt>
    <dgm:pt modelId="{D9871A87-9EE4-4EB7-B83C-D957B3DCD535}">
      <dgm:prSet/>
      <dgm:spPr/>
      <dgm:t>
        <a:bodyPr/>
        <a:lstStyle/>
        <a:p>
          <a:r>
            <a:rPr lang="da-DK"/>
            <a:t>afledte adverbier dannes ved tilføjelse af </a:t>
          </a:r>
          <a:r>
            <a:rPr lang="da-DK" b="1"/>
            <a:t>-ly</a:t>
          </a:r>
          <a:r>
            <a:rPr lang="da-DK"/>
            <a:t> til et adjektiv. Adverbierne angiver forskellige omstændigheder ved et ord eller en sætning, f.eks. sted, tid, måde eller grad.</a:t>
          </a:r>
          <a:endParaRPr lang="en-US"/>
        </a:p>
      </dgm:t>
    </dgm:pt>
    <dgm:pt modelId="{F125318A-6B4D-4DB5-9656-BF6FBB78FA0B}" type="parTrans" cxnId="{923248F8-CBA8-43B7-B746-D3491A266BD3}">
      <dgm:prSet/>
      <dgm:spPr/>
      <dgm:t>
        <a:bodyPr/>
        <a:lstStyle/>
        <a:p>
          <a:endParaRPr lang="en-US"/>
        </a:p>
      </dgm:t>
    </dgm:pt>
    <dgm:pt modelId="{C5D76FA2-58C4-4EC4-A5E3-13702FA8463C}" type="sibTrans" cxnId="{923248F8-CBA8-43B7-B746-D3491A266BD3}">
      <dgm:prSet/>
      <dgm:spPr/>
      <dgm:t>
        <a:bodyPr/>
        <a:lstStyle/>
        <a:p>
          <a:endParaRPr lang="en-US"/>
        </a:p>
      </dgm:t>
    </dgm:pt>
    <dgm:pt modelId="{D6E7243C-D253-4FCB-B7A6-F0ACEF764A93}" type="pres">
      <dgm:prSet presAssocID="{166D390A-9A4F-4F24-AE9C-1C98763B9E22}" presName="root" presStyleCnt="0">
        <dgm:presLayoutVars>
          <dgm:dir/>
          <dgm:resizeHandles val="exact"/>
        </dgm:presLayoutVars>
      </dgm:prSet>
      <dgm:spPr/>
    </dgm:pt>
    <dgm:pt modelId="{2D739350-D4EC-464E-845A-2924DBD85B56}" type="pres">
      <dgm:prSet presAssocID="{C60129AF-D984-40DF-95CB-6A9F0E860437}" presName="compNode" presStyleCnt="0"/>
      <dgm:spPr/>
    </dgm:pt>
    <dgm:pt modelId="{89FD62CF-8832-4AD8-8151-EBD7F3640CA6}" type="pres">
      <dgm:prSet presAssocID="{C60129AF-D984-40DF-95CB-6A9F0E860437}" presName="bgRect" presStyleLbl="bgShp" presStyleIdx="0" presStyleCnt="2"/>
      <dgm:spPr/>
    </dgm:pt>
    <dgm:pt modelId="{71E8B505-E35E-4D52-9DD3-B4454453F87E}" type="pres">
      <dgm:prSet presAssocID="{C60129AF-D984-40DF-95CB-6A9F0E860437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nførselstegn"/>
        </a:ext>
      </dgm:extLst>
    </dgm:pt>
    <dgm:pt modelId="{47F3DB63-76C8-4650-B0B7-8F5380EA45F2}" type="pres">
      <dgm:prSet presAssocID="{C60129AF-D984-40DF-95CB-6A9F0E860437}" presName="spaceRect" presStyleCnt="0"/>
      <dgm:spPr/>
    </dgm:pt>
    <dgm:pt modelId="{DB24AC5A-33D4-486F-AE14-1FCE786EA724}" type="pres">
      <dgm:prSet presAssocID="{C60129AF-D984-40DF-95CB-6A9F0E860437}" presName="parTx" presStyleLbl="revTx" presStyleIdx="0" presStyleCnt="2">
        <dgm:presLayoutVars>
          <dgm:chMax val="0"/>
          <dgm:chPref val="0"/>
        </dgm:presLayoutVars>
      </dgm:prSet>
      <dgm:spPr/>
    </dgm:pt>
    <dgm:pt modelId="{2CA6DFEE-40B9-4920-9FD8-3CD8450C7390}" type="pres">
      <dgm:prSet presAssocID="{CFC8B844-D7F8-4793-9F1B-99110958BA57}" presName="sibTrans" presStyleCnt="0"/>
      <dgm:spPr/>
    </dgm:pt>
    <dgm:pt modelId="{96EBA891-4330-43A3-BE14-9DB8678524F7}" type="pres">
      <dgm:prSet presAssocID="{D9871A87-9EE4-4EB7-B83C-D957B3DCD535}" presName="compNode" presStyleCnt="0"/>
      <dgm:spPr/>
    </dgm:pt>
    <dgm:pt modelId="{D975C3BA-0661-4CA9-B960-23E0BC264AC0}" type="pres">
      <dgm:prSet presAssocID="{D9871A87-9EE4-4EB7-B83C-D957B3DCD535}" presName="bgRect" presStyleLbl="bgShp" presStyleIdx="1" presStyleCnt="2"/>
      <dgm:spPr/>
    </dgm:pt>
    <dgm:pt modelId="{AE0E8534-B193-4A48-BB36-D20AE1C79156}" type="pres">
      <dgm:prSet presAssocID="{D9871A87-9EE4-4EB7-B83C-D957B3DCD535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tematik"/>
        </a:ext>
      </dgm:extLst>
    </dgm:pt>
    <dgm:pt modelId="{BD028B0F-AD7B-4231-853D-6DA6A5630E1D}" type="pres">
      <dgm:prSet presAssocID="{D9871A87-9EE4-4EB7-B83C-D957B3DCD535}" presName="spaceRect" presStyleCnt="0"/>
      <dgm:spPr/>
    </dgm:pt>
    <dgm:pt modelId="{72BD688D-E5B8-4DD7-81AC-5DA58999C442}" type="pres">
      <dgm:prSet presAssocID="{D9871A87-9EE4-4EB7-B83C-D957B3DCD535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A0963534-2965-49C1-8113-206681628AF0}" srcId="{166D390A-9A4F-4F24-AE9C-1C98763B9E22}" destId="{C60129AF-D984-40DF-95CB-6A9F0E860437}" srcOrd="0" destOrd="0" parTransId="{4D83AA65-7D7A-4B84-A47E-0D23D57D4717}" sibTransId="{CFC8B844-D7F8-4793-9F1B-99110958BA57}"/>
    <dgm:cxn modelId="{3969C56D-B115-49EC-B263-529EE7B83658}" type="presOf" srcId="{166D390A-9A4F-4F24-AE9C-1C98763B9E22}" destId="{D6E7243C-D253-4FCB-B7A6-F0ACEF764A93}" srcOrd="0" destOrd="0" presId="urn:microsoft.com/office/officeart/2018/2/layout/IconVerticalSolidList"/>
    <dgm:cxn modelId="{1439D057-9534-4E13-A7B8-894F53AA67ED}" type="presOf" srcId="{D9871A87-9EE4-4EB7-B83C-D957B3DCD535}" destId="{72BD688D-E5B8-4DD7-81AC-5DA58999C442}" srcOrd="0" destOrd="0" presId="urn:microsoft.com/office/officeart/2018/2/layout/IconVerticalSolidList"/>
    <dgm:cxn modelId="{75B371E3-BA75-407B-BC68-5735D260D807}" type="presOf" srcId="{C60129AF-D984-40DF-95CB-6A9F0E860437}" destId="{DB24AC5A-33D4-486F-AE14-1FCE786EA724}" srcOrd="0" destOrd="0" presId="urn:microsoft.com/office/officeart/2018/2/layout/IconVerticalSolidList"/>
    <dgm:cxn modelId="{923248F8-CBA8-43B7-B746-D3491A266BD3}" srcId="{166D390A-9A4F-4F24-AE9C-1C98763B9E22}" destId="{D9871A87-9EE4-4EB7-B83C-D957B3DCD535}" srcOrd="1" destOrd="0" parTransId="{F125318A-6B4D-4DB5-9656-BF6FBB78FA0B}" sibTransId="{C5D76FA2-58C4-4EC4-A5E3-13702FA8463C}"/>
    <dgm:cxn modelId="{1512C23D-E077-486D-A5F6-E7A4F5C38397}" type="presParOf" srcId="{D6E7243C-D253-4FCB-B7A6-F0ACEF764A93}" destId="{2D739350-D4EC-464E-845A-2924DBD85B56}" srcOrd="0" destOrd="0" presId="urn:microsoft.com/office/officeart/2018/2/layout/IconVerticalSolidList"/>
    <dgm:cxn modelId="{9160C8BF-83CC-41AB-A980-346E04CE4085}" type="presParOf" srcId="{2D739350-D4EC-464E-845A-2924DBD85B56}" destId="{89FD62CF-8832-4AD8-8151-EBD7F3640CA6}" srcOrd="0" destOrd="0" presId="urn:microsoft.com/office/officeart/2018/2/layout/IconVerticalSolidList"/>
    <dgm:cxn modelId="{8110E24E-18AE-4D3B-BDF8-2F054E800A44}" type="presParOf" srcId="{2D739350-D4EC-464E-845A-2924DBD85B56}" destId="{71E8B505-E35E-4D52-9DD3-B4454453F87E}" srcOrd="1" destOrd="0" presId="urn:microsoft.com/office/officeart/2018/2/layout/IconVerticalSolidList"/>
    <dgm:cxn modelId="{1DA90089-A3DB-41FB-BB3F-37D4CD232B34}" type="presParOf" srcId="{2D739350-D4EC-464E-845A-2924DBD85B56}" destId="{47F3DB63-76C8-4650-B0B7-8F5380EA45F2}" srcOrd="2" destOrd="0" presId="urn:microsoft.com/office/officeart/2018/2/layout/IconVerticalSolidList"/>
    <dgm:cxn modelId="{8DD7E759-520B-42C0-BFB4-5DDDF2186232}" type="presParOf" srcId="{2D739350-D4EC-464E-845A-2924DBD85B56}" destId="{DB24AC5A-33D4-486F-AE14-1FCE786EA724}" srcOrd="3" destOrd="0" presId="urn:microsoft.com/office/officeart/2018/2/layout/IconVerticalSolidList"/>
    <dgm:cxn modelId="{398121E2-64F9-4DD3-9688-3139115978BD}" type="presParOf" srcId="{D6E7243C-D253-4FCB-B7A6-F0ACEF764A93}" destId="{2CA6DFEE-40B9-4920-9FD8-3CD8450C7390}" srcOrd="1" destOrd="0" presId="urn:microsoft.com/office/officeart/2018/2/layout/IconVerticalSolidList"/>
    <dgm:cxn modelId="{486B7E7C-D550-4FF7-A5C6-7843FAA9C7EB}" type="presParOf" srcId="{D6E7243C-D253-4FCB-B7A6-F0ACEF764A93}" destId="{96EBA891-4330-43A3-BE14-9DB8678524F7}" srcOrd="2" destOrd="0" presId="urn:microsoft.com/office/officeart/2018/2/layout/IconVerticalSolidList"/>
    <dgm:cxn modelId="{CA6297D7-7857-4F8E-BD28-276C057E3D8B}" type="presParOf" srcId="{96EBA891-4330-43A3-BE14-9DB8678524F7}" destId="{D975C3BA-0661-4CA9-B960-23E0BC264AC0}" srcOrd="0" destOrd="0" presId="urn:microsoft.com/office/officeart/2018/2/layout/IconVerticalSolidList"/>
    <dgm:cxn modelId="{B4EB05E8-FF40-47E4-9A29-F2A21D848121}" type="presParOf" srcId="{96EBA891-4330-43A3-BE14-9DB8678524F7}" destId="{AE0E8534-B193-4A48-BB36-D20AE1C79156}" srcOrd="1" destOrd="0" presId="urn:microsoft.com/office/officeart/2018/2/layout/IconVerticalSolidList"/>
    <dgm:cxn modelId="{BE37C022-BBB7-4F43-B4A0-D8E7D7EAC6FD}" type="presParOf" srcId="{96EBA891-4330-43A3-BE14-9DB8678524F7}" destId="{BD028B0F-AD7B-4231-853D-6DA6A5630E1D}" srcOrd="2" destOrd="0" presId="urn:microsoft.com/office/officeart/2018/2/layout/IconVerticalSolidList"/>
    <dgm:cxn modelId="{6B05A5B5-AB87-4331-A34F-47EAA59744C4}" type="presParOf" srcId="{96EBA891-4330-43A3-BE14-9DB8678524F7}" destId="{72BD688D-E5B8-4DD7-81AC-5DA58999C442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FD62CF-8832-4AD8-8151-EBD7F3640CA6}">
      <dsp:nvSpPr>
        <dsp:cNvPr id="0" name=""/>
        <dsp:cNvSpPr/>
      </dsp:nvSpPr>
      <dsp:spPr>
        <a:xfrm>
          <a:off x="0" y="708097"/>
          <a:ext cx="10515600" cy="130725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E8B505-E35E-4D52-9DD3-B4454453F87E}">
      <dsp:nvSpPr>
        <dsp:cNvPr id="0" name=""/>
        <dsp:cNvSpPr/>
      </dsp:nvSpPr>
      <dsp:spPr>
        <a:xfrm>
          <a:off x="395445" y="1002230"/>
          <a:ext cx="718991" cy="71899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24AC5A-33D4-486F-AE14-1FCE786EA724}">
      <dsp:nvSpPr>
        <dsp:cNvPr id="0" name=""/>
        <dsp:cNvSpPr/>
      </dsp:nvSpPr>
      <dsp:spPr>
        <a:xfrm>
          <a:off x="1509882" y="708097"/>
          <a:ext cx="9005717" cy="13072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351" tIns="138351" rIns="138351" bIns="138351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400" kern="1200"/>
            <a:t>‘ægte’ adverbier: here, there, now, then, always, never, often, </a:t>
          </a:r>
          <a:endParaRPr lang="en-US" sz="2400" kern="1200"/>
        </a:p>
      </dsp:txBody>
      <dsp:txXfrm>
        <a:off x="1509882" y="708097"/>
        <a:ext cx="9005717" cy="1307257"/>
      </dsp:txXfrm>
    </dsp:sp>
    <dsp:sp modelId="{D975C3BA-0661-4CA9-B960-23E0BC264AC0}">
      <dsp:nvSpPr>
        <dsp:cNvPr id="0" name=""/>
        <dsp:cNvSpPr/>
      </dsp:nvSpPr>
      <dsp:spPr>
        <a:xfrm>
          <a:off x="0" y="2342169"/>
          <a:ext cx="10515600" cy="130725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0E8534-B193-4A48-BB36-D20AE1C79156}">
      <dsp:nvSpPr>
        <dsp:cNvPr id="0" name=""/>
        <dsp:cNvSpPr/>
      </dsp:nvSpPr>
      <dsp:spPr>
        <a:xfrm>
          <a:off x="395445" y="2636302"/>
          <a:ext cx="718991" cy="71899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BD688D-E5B8-4DD7-81AC-5DA58999C442}">
      <dsp:nvSpPr>
        <dsp:cNvPr id="0" name=""/>
        <dsp:cNvSpPr/>
      </dsp:nvSpPr>
      <dsp:spPr>
        <a:xfrm>
          <a:off x="1509882" y="2342169"/>
          <a:ext cx="9005717" cy="13072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351" tIns="138351" rIns="138351" bIns="138351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400" kern="1200"/>
            <a:t>afledte adverbier dannes ved tilføjelse af </a:t>
          </a:r>
          <a:r>
            <a:rPr lang="da-DK" sz="2400" b="1" kern="1200"/>
            <a:t>-ly</a:t>
          </a:r>
          <a:r>
            <a:rPr lang="da-DK" sz="2400" kern="1200"/>
            <a:t> til et adjektiv. Adverbierne angiver forskellige omstændigheder ved et ord eller en sætning, f.eks. sted, tid, måde eller grad.</a:t>
          </a:r>
          <a:endParaRPr lang="en-US" sz="2400" kern="1200"/>
        </a:p>
      </dsp:txBody>
      <dsp:txXfrm>
        <a:off x="1509882" y="2342169"/>
        <a:ext cx="9005717" cy="13072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B91584C-38AF-40C2-1CC8-66A9DE0199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7607636C-A158-A339-16C5-75924DB933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AE4CCB0A-2680-802C-E2B6-91C3FB3BE8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137B9-CF10-4059-B5D1-3CE29FAC7EEF}" type="datetimeFigureOut">
              <a:rPr lang="da-DK" smtClean="0"/>
              <a:t>09-01-2026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7A4D9D6E-028B-D80D-AA08-B6BE22F241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A2FA8D22-512A-151A-B37A-7B78A39BD5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83E3B-8386-49DA-AC06-6A1D318005E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997509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35C771-6E31-D968-EA66-59D5568E11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212B85BD-2ED5-BEED-C5DC-9FAE7ABE8F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75A30ABF-559F-D4FC-811A-1AE31194A5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137B9-CF10-4059-B5D1-3CE29FAC7EEF}" type="datetimeFigureOut">
              <a:rPr lang="da-DK" smtClean="0"/>
              <a:t>09-01-2026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AB8DAA7E-8EB9-DA86-FC53-DE43D2E913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CE6B7385-FBB3-0A2C-9491-810DECD7CC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83E3B-8386-49DA-AC06-6A1D318005E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276767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9D72F088-15D5-5CDE-8419-B5312FB24C5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3428C042-BF73-6822-5014-CE92F54C23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1AA54F64-AAA5-7EDD-2ECA-6E335FFCB6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137B9-CF10-4059-B5D1-3CE29FAC7EEF}" type="datetimeFigureOut">
              <a:rPr lang="da-DK" smtClean="0"/>
              <a:t>09-01-2026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0806C74D-37E7-9DB7-5733-EED1875158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24BDC139-FEE9-C867-BF18-CAB10BC58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83E3B-8386-49DA-AC06-6A1D318005E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244867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99B6F0-3BDF-8974-89B0-46B9F2F5EA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F30A2D09-F055-2927-0B88-B018931337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9A290D3E-9AC6-CA88-EC27-135946837B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137B9-CF10-4059-B5D1-3CE29FAC7EEF}" type="datetimeFigureOut">
              <a:rPr lang="da-DK" smtClean="0"/>
              <a:t>09-01-2026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71F59217-2982-BBB9-6EF4-9024358C0A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B321D30C-E678-129F-28FA-2F6BC4C07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83E3B-8386-49DA-AC06-6A1D318005E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28113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55DA1F-B458-2B8F-A3C5-D2A96739F9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5DDF2C84-F5CF-E4EF-95BA-DEE4BC10A1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7F3361A6-7E67-E62E-0E80-B46BA813EF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137B9-CF10-4059-B5D1-3CE29FAC7EEF}" type="datetimeFigureOut">
              <a:rPr lang="da-DK" smtClean="0"/>
              <a:t>09-01-2026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794B0BC3-436B-6207-9EF2-7B6B5F5AFF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522247EB-9CDF-5D07-7555-CAC4D3F059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83E3B-8386-49DA-AC06-6A1D318005E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57753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DA58E7-212E-9ED2-90BA-486656278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E41DD7BC-225F-A91A-22DC-DBDB757898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835436AC-3F32-4919-687E-6589142318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1F6E3C7F-D4F2-6739-2E4A-50D69BB80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137B9-CF10-4059-B5D1-3CE29FAC7EEF}" type="datetimeFigureOut">
              <a:rPr lang="da-DK" smtClean="0"/>
              <a:t>09-01-2026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4FD4D892-D42F-CFB2-7FA8-3E178EF6E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5B1ED0B8-9859-52B6-10D6-4C02659065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83E3B-8386-49DA-AC06-6A1D318005E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983284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C6A0B98-07DD-C0BA-ECA6-18F49330B5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9BFE3F83-9645-C198-2420-D0E22B601B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EB71ABE9-B612-1C35-CCD5-823F6E426B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1A965DC4-18F7-BAC1-750B-0496DFC788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EA18BBCD-778D-C9E8-FBD7-CE7489B2032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4B7A3E7E-E3D6-19B3-C9CF-29CC16207A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137B9-CF10-4059-B5D1-3CE29FAC7EEF}" type="datetimeFigureOut">
              <a:rPr lang="da-DK" smtClean="0"/>
              <a:t>09-01-2026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4DDE9719-56F8-0959-F09F-F98AC91A39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7E30303F-5152-03DF-F787-F32C5C0B5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83E3B-8386-49DA-AC06-6A1D318005E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9564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D0E123-24A9-B2C3-E992-0FEE530EBE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4A6150C5-6256-DAA2-7D17-5CDB7AE5D5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137B9-CF10-4059-B5D1-3CE29FAC7EEF}" type="datetimeFigureOut">
              <a:rPr lang="da-DK" smtClean="0"/>
              <a:t>09-01-2026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B6F30A90-D599-4950-B404-2DF7FC16D7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72ACE4FF-8E2E-815B-E634-1D4FC5AEF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83E3B-8386-49DA-AC06-6A1D318005E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185132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4BE3E1BA-73AB-5E06-60AF-A39BDAB3DE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137B9-CF10-4059-B5D1-3CE29FAC7EEF}" type="datetimeFigureOut">
              <a:rPr lang="da-DK" smtClean="0"/>
              <a:t>09-01-2026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50D5E5C8-2672-4B80-B962-088B85D2B0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53B8183A-DF1C-B85E-59B4-B5B3BAE04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83E3B-8386-49DA-AC06-6A1D318005E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852258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0C3B81-0666-A81C-887F-D5FFBEAD7B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4C71E249-9DC7-6B03-294D-EE8F0DF2E5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E6606352-4EB6-C5A3-2D5C-77C38A1C69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75D2C927-E678-8DC9-8D29-26917C3604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137B9-CF10-4059-B5D1-3CE29FAC7EEF}" type="datetimeFigureOut">
              <a:rPr lang="da-DK" smtClean="0"/>
              <a:t>09-01-2026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5505EE26-F5D3-7091-5668-EDFF8F9590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47AD9E10-7552-0365-FA03-713E8CDB3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83E3B-8386-49DA-AC06-6A1D318005E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325556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5B420A-8D2D-3F13-A44E-5EA0DB753B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C32E738A-12B9-5988-62E9-8096540CD1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CD4E2DE2-C18E-3EA6-13A3-9A512C3598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387313F8-423E-F631-1054-5946C48B7A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137B9-CF10-4059-B5D1-3CE29FAC7EEF}" type="datetimeFigureOut">
              <a:rPr lang="da-DK" smtClean="0"/>
              <a:t>09-01-2026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BDC281BE-710F-5158-5CE5-DA2E955AD0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331C2D27-A249-C8D1-0796-ABA44E183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83E3B-8386-49DA-AC06-6A1D318005E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8872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731D3328-A6D4-4AD6-92DE-A6110B0859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A5A7F20A-1C3F-E0C2-CCC7-D522F5F80E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D6F05A21-D0C1-8B63-A7F2-F60D8BF5B2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4E137B9-CF10-4059-B5D1-3CE29FAC7EEF}" type="datetimeFigureOut">
              <a:rPr lang="da-DK" smtClean="0"/>
              <a:t>09-01-2026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65E21F99-9033-1175-2D5B-13F861976F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2488196A-AA33-E42A-EEAB-69D32C06EB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EC83E3B-8386-49DA-AC06-6A1D318005E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28815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emmg.systime.dk/?id=304&amp;L=0#c215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minlaering.dk/bog/1/kapitel/48591/sektion/28222#_34" TargetMode="External"/><Relationship Id="rId2" Type="http://schemas.openxmlformats.org/officeDocument/2006/relationships/hyperlink" Target="https://app.minlaering.dk/bog/1/kapitel/48591/sektion/28222#_23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app.minlaering.dk/bog/1/kapitel/48591/sektion/28222#_21" TargetMode="External"/><Relationship Id="rId5" Type="http://schemas.openxmlformats.org/officeDocument/2006/relationships/hyperlink" Target="https://app.minlaering.dk/bog/1/kapitel/48591/sektion/28222#_20" TargetMode="External"/><Relationship Id="rId4" Type="http://schemas.openxmlformats.org/officeDocument/2006/relationships/hyperlink" Target="https://app.minlaering.dk/bog/1/kapitel/48591/sektion/28222#_37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minlaering.dk/bog/1/kapitel/48591/sektion/28222#_56" TargetMode="External"/><Relationship Id="rId2" Type="http://schemas.openxmlformats.org/officeDocument/2006/relationships/hyperlink" Target="https://app.minlaering.dk/bog/1/kapitel/48591/sektion/28222#_23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app.minlaering.dk/bog/1/kapitel/48591/sektion/28222#_56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minlaering.dk/bog/1/kapitel/48591/sektion/28222#_263" TargetMode="External"/><Relationship Id="rId2" Type="http://schemas.openxmlformats.org/officeDocument/2006/relationships/hyperlink" Target="https://app.minlaering.dk/bog/1/kapitel/48591/sektion/28222#_264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app.minlaering.dk/bog/1/kapitel/48591/sektion/28222#_34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minlaering.dk/bog/1/kapitel/48591/sektion/28222#_49" TargetMode="External"/><Relationship Id="rId2" Type="http://schemas.openxmlformats.org/officeDocument/2006/relationships/hyperlink" Target="https://app.minlaering.dk/bog/1/kapitel/48591/sektion/28222#_34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app.minlaering.dk/bog/1/kapitel/48591/sektion/28222#_263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minlaering.dk/bog/1/kapitel/48591/sektion/48595#_56" TargetMode="External"/><Relationship Id="rId2" Type="http://schemas.openxmlformats.org/officeDocument/2006/relationships/hyperlink" Target="https://app.minlaering.dk/bog/1/kapitel/48591/sektion/48595#_21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minlaering.dk/bog/1/kapitel/48591/sektion/28222#_34" TargetMode="External"/><Relationship Id="rId2" Type="http://schemas.openxmlformats.org/officeDocument/2006/relationships/hyperlink" Target="https://app.minlaering.dk/bog/1/kapitel/48591/sektion/28222#_20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minlaering.dk/bog/1/kapitel/48591/sektion/28222#_34" TargetMode="External"/><Relationship Id="rId2" Type="http://schemas.openxmlformats.org/officeDocument/2006/relationships/hyperlink" Target="https://app.minlaering.dk/bog/1/kapitel/48591/sektion/28222#_50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minlaering.dk/bog/1/kapitel/48591/sektion/28222#_37" TargetMode="External"/><Relationship Id="rId2" Type="http://schemas.openxmlformats.org/officeDocument/2006/relationships/hyperlink" Target="https://app.minlaering.dk/bog/1/kapitel/48591/sektion/28222#_34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minlaering.dk/bog/1/kapitel/48591/sektion/28222#_56" TargetMode="External"/><Relationship Id="rId2" Type="http://schemas.openxmlformats.org/officeDocument/2006/relationships/hyperlink" Target="https://app.minlaering.dk/bog/1/kapitel/48591/sektion/28222#_21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minlaering.dk/bog/1/kapitel/48591/sektion/28222#_50" TargetMode="External"/><Relationship Id="rId2" Type="http://schemas.openxmlformats.org/officeDocument/2006/relationships/hyperlink" Target="https://app.minlaering.dk/bog/1/kapitel/48591/sektion/28222#_264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minlaering.dk/bog/1/kapitel/48591/sektion/28222#_264" TargetMode="External"/><Relationship Id="rId2" Type="http://schemas.openxmlformats.org/officeDocument/2006/relationships/hyperlink" Target="https://app.minlaering.dk/bog/1/kapitel/48591/sektion/28222#_49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app.minlaering.dk/bog/1/kapitel/48591/sektion/28222#_50" TargetMode="Externa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minlaering.dk/bog/1/kapitel/48591/sektion/48595#_21" TargetMode="External"/><Relationship Id="rId2" Type="http://schemas.openxmlformats.org/officeDocument/2006/relationships/hyperlink" Target="https://app.minlaering.dk/bog/1/kapitel/48591/sektion/48595#_56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bc.com/news/articles/cp313e41jy1o" TargetMode="Externa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minlaering.dk/bog/1/kapitel/48591/sektion/28222#_34" TargetMode="External"/><Relationship Id="rId2" Type="http://schemas.openxmlformats.org/officeDocument/2006/relationships/hyperlink" Target="https://app.minlaering.dk/bog/1/kapitel/48591/sektion/28222#_23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minlaering.dk/bog/1/kapitel/48591/sektion/48595#_21" TargetMode="External"/><Relationship Id="rId2" Type="http://schemas.openxmlformats.org/officeDocument/2006/relationships/hyperlink" Target="https://app.minlaering.dk/bog/1/kapitel/48591/sektion/48595#_20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minlaering.dk/bog/1/kapitel/48591/sektion/48595#_27" TargetMode="External"/><Relationship Id="rId2" Type="http://schemas.openxmlformats.org/officeDocument/2006/relationships/hyperlink" Target="https://app.minlaering.dk/bog/1/kapitel/48591/sektion/48595#_15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app.minlaering.dk/bog/1/kapitel/48591/sektion/48595#_24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app.minlaering.dk/bog/1/kapitel/48591/sektion/48595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3" name="Rectangle 18">
            <a:extLst>
              <a:ext uri="{FF2B5EF4-FFF2-40B4-BE49-F238E27FC236}">
                <a16:creationId xmlns:a16="http://schemas.microsoft.com/office/drawing/2014/main" id="{1EADCAF8-8823-4E89-8612-21029831A4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20">
            <a:extLst>
              <a:ext uri="{FF2B5EF4-FFF2-40B4-BE49-F238E27FC236}">
                <a16:creationId xmlns:a16="http://schemas.microsoft.com/office/drawing/2014/main" id="{28CA07B2-0819-4B62-9425-7A52BBDD70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grpSp>
        <p:nvGrpSpPr>
          <p:cNvPr id="45" name="Group 22">
            <a:extLst>
              <a:ext uri="{FF2B5EF4-FFF2-40B4-BE49-F238E27FC236}">
                <a16:creationId xmlns:a16="http://schemas.microsoft.com/office/drawing/2014/main" id="{DA02BEE4-A5D4-40AF-882D-49D34B086F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03402" y="3985"/>
            <a:ext cx="9772765" cy="6858000"/>
            <a:chOff x="1303402" y="36937"/>
            <a:chExt cx="9772765" cy="6858000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0F5843EB-154F-4459-8954-BB1DF64BBD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6937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8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75905135-55D9-431B-8D5A-4C5C92B1FE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6937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solidFill>
              <a:schemeClr val="accent1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9B732812-A0BB-4324-B390-DFEF26C109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6937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2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01FEC055-6F76-4E20-BC93-76C2F58EAF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6937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8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74CD21D-122E-4F3D-82AF-F4A37C278A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6937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2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5A7FF51F-3820-41BE-8690-7E758ECFA7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8320" y="36937"/>
              <a:ext cx="9767847" cy="6858000"/>
            </a:xfrm>
            <a:custGeom>
              <a:avLst/>
              <a:gdLst>
                <a:gd name="connsiteX0" fmla="*/ 7151367 w 9767847"/>
                <a:gd name="connsiteY0" fmla="*/ 0 h 6858000"/>
                <a:gd name="connsiteX1" fmla="*/ 7881247 w 9767847"/>
                <a:gd name="connsiteY1" fmla="*/ 0 h 6858000"/>
                <a:gd name="connsiteX2" fmla="*/ 7990553 w 9767847"/>
                <a:gd name="connsiteY2" fmla="*/ 81317 h 6858000"/>
                <a:gd name="connsiteX3" fmla="*/ 9767847 w 9767847"/>
                <a:gd name="connsiteY3" fmla="*/ 3649031 h 6858000"/>
                <a:gd name="connsiteX4" fmla="*/ 8652597 w 9767847"/>
                <a:gd name="connsiteY4" fmla="*/ 6590005 h 6858000"/>
                <a:gd name="connsiteX5" fmla="*/ 8395306 w 9767847"/>
                <a:gd name="connsiteY5" fmla="*/ 6858000 h 6858000"/>
                <a:gd name="connsiteX6" fmla="*/ 6762603 w 9767847"/>
                <a:gd name="connsiteY6" fmla="*/ 6858000 h 6858000"/>
                <a:gd name="connsiteX7" fmla="*/ 6765962 w 9767847"/>
                <a:gd name="connsiteY7" fmla="*/ 6854844 h 6858000"/>
                <a:gd name="connsiteX8" fmla="*/ 6804586 w 9767847"/>
                <a:gd name="connsiteY8" fmla="*/ 6817103 h 6858000"/>
                <a:gd name="connsiteX9" fmla="*/ 6881735 w 9767847"/>
                <a:gd name="connsiteY9" fmla="*/ 6741197 h 6858000"/>
                <a:gd name="connsiteX10" fmla="*/ 6958883 w 9767847"/>
                <a:gd name="connsiteY10" fmla="*/ 6664822 h 6858000"/>
                <a:gd name="connsiteX11" fmla="*/ 7267925 w 9767847"/>
                <a:gd name="connsiteY11" fmla="*/ 6355694 h 6858000"/>
                <a:gd name="connsiteX12" fmla="*/ 7424360 w 9767847"/>
                <a:gd name="connsiteY12" fmla="*/ 6200685 h 6858000"/>
                <a:gd name="connsiteX13" fmla="*/ 7504938 w 9767847"/>
                <a:gd name="connsiteY13" fmla="*/ 6122708 h 6858000"/>
                <a:gd name="connsiteX14" fmla="*/ 7546396 w 9767847"/>
                <a:gd name="connsiteY14" fmla="*/ 6083697 h 6858000"/>
                <a:gd name="connsiteX15" fmla="*/ 7588002 w 9767847"/>
                <a:gd name="connsiteY15" fmla="*/ 6045532 h 6858000"/>
                <a:gd name="connsiteX16" fmla="*/ 7631000 w 9767847"/>
                <a:gd name="connsiteY16" fmla="*/ 6006709 h 6858000"/>
                <a:gd name="connsiteX17" fmla="*/ 7675440 w 9767847"/>
                <a:gd name="connsiteY17" fmla="*/ 5968309 h 6858000"/>
                <a:gd name="connsiteX18" fmla="*/ 7720626 w 9767847"/>
                <a:gd name="connsiteY18" fmla="*/ 5930851 h 6858000"/>
                <a:gd name="connsiteX19" fmla="*/ 7766458 w 9767847"/>
                <a:gd name="connsiteY19" fmla="*/ 5894334 h 6858000"/>
                <a:gd name="connsiteX20" fmla="*/ 7955254 w 9767847"/>
                <a:gd name="connsiteY20" fmla="*/ 5756828 h 6858000"/>
                <a:gd name="connsiteX21" fmla="*/ 8352678 w 9767847"/>
                <a:gd name="connsiteY21" fmla="*/ 5517630 h 6858000"/>
                <a:gd name="connsiteX22" fmla="*/ 8451350 w 9767847"/>
                <a:gd name="connsiteY22" fmla="*/ 5465254 h 6858000"/>
                <a:gd name="connsiteX23" fmla="*/ 8548532 w 9767847"/>
                <a:gd name="connsiteY23" fmla="*/ 5413395 h 6858000"/>
                <a:gd name="connsiteX24" fmla="*/ 8729473 w 9767847"/>
                <a:gd name="connsiteY24" fmla="*/ 5309961 h 6858000"/>
                <a:gd name="connsiteX25" fmla="*/ 8770781 w 9767847"/>
                <a:gd name="connsiteY25" fmla="*/ 5283232 h 6858000"/>
                <a:gd name="connsiteX26" fmla="*/ 8790964 w 9767847"/>
                <a:gd name="connsiteY26" fmla="*/ 5269492 h 6858000"/>
                <a:gd name="connsiteX27" fmla="*/ 8810499 w 9767847"/>
                <a:gd name="connsiteY27" fmla="*/ 5255703 h 6858000"/>
                <a:gd name="connsiteX28" fmla="*/ 8883571 w 9767847"/>
                <a:gd name="connsiteY28" fmla="*/ 5198479 h 6858000"/>
                <a:gd name="connsiteX29" fmla="*/ 9006651 w 9767847"/>
                <a:gd name="connsiteY29" fmla="*/ 5070527 h 6858000"/>
                <a:gd name="connsiteX30" fmla="*/ 9033494 w 9767847"/>
                <a:gd name="connsiteY30" fmla="*/ 5034105 h 6858000"/>
                <a:gd name="connsiteX31" fmla="*/ 9040305 w 9767847"/>
                <a:gd name="connsiteY31" fmla="*/ 5024551 h 6858000"/>
                <a:gd name="connsiteX32" fmla="*/ 9046568 w 9767847"/>
                <a:gd name="connsiteY32" fmla="*/ 5015281 h 6858000"/>
                <a:gd name="connsiteX33" fmla="*/ 9058846 w 9767847"/>
                <a:gd name="connsiteY33" fmla="*/ 4996645 h 6858000"/>
                <a:gd name="connsiteX34" fmla="*/ 9104529 w 9767847"/>
                <a:gd name="connsiteY34" fmla="*/ 4918105 h 6858000"/>
                <a:gd name="connsiteX35" fmla="*/ 9181081 w 9767847"/>
                <a:gd name="connsiteY35" fmla="*/ 4744694 h 6858000"/>
                <a:gd name="connsiteX36" fmla="*/ 9240731 w 9767847"/>
                <a:gd name="connsiteY36" fmla="*/ 4557872 h 6858000"/>
                <a:gd name="connsiteX37" fmla="*/ 9265388 w 9767847"/>
                <a:gd name="connsiteY37" fmla="*/ 4461073 h 6858000"/>
                <a:gd name="connsiteX38" fmla="*/ 9276571 w 9767847"/>
                <a:gd name="connsiteY38" fmla="*/ 4411943 h 6858000"/>
                <a:gd name="connsiteX39" fmla="*/ 9281841 w 9767847"/>
                <a:gd name="connsiteY39" fmla="*/ 4387379 h 6858000"/>
                <a:gd name="connsiteX40" fmla="*/ 9286513 w 9767847"/>
                <a:gd name="connsiteY40" fmla="*/ 4364838 h 6858000"/>
                <a:gd name="connsiteX41" fmla="*/ 9296754 w 9767847"/>
                <a:gd name="connsiteY41" fmla="*/ 4312038 h 6858000"/>
                <a:gd name="connsiteX42" fmla="*/ 9301029 w 9767847"/>
                <a:gd name="connsiteY42" fmla="*/ 4289074 h 6858000"/>
                <a:gd name="connsiteX43" fmla="*/ 9302818 w 9767847"/>
                <a:gd name="connsiteY43" fmla="*/ 4278581 h 6858000"/>
                <a:gd name="connsiteX44" fmla="*/ 9304658 w 9767847"/>
                <a:gd name="connsiteY44" fmla="*/ 4266816 h 6858000"/>
                <a:gd name="connsiteX45" fmla="*/ 9312810 w 9767847"/>
                <a:gd name="connsiteY45" fmla="*/ 4215945 h 6858000"/>
                <a:gd name="connsiteX46" fmla="*/ 9316887 w 9767847"/>
                <a:gd name="connsiteY46" fmla="*/ 4190486 h 6858000"/>
                <a:gd name="connsiteX47" fmla="*/ 9318923 w 9767847"/>
                <a:gd name="connsiteY47" fmla="*/ 4177780 h 6858000"/>
                <a:gd name="connsiteX48" fmla="*/ 9320515 w 9767847"/>
                <a:gd name="connsiteY48" fmla="*/ 4164886 h 6858000"/>
                <a:gd name="connsiteX49" fmla="*/ 9332445 w 9767847"/>
                <a:gd name="connsiteY49" fmla="*/ 4064981 h 6858000"/>
                <a:gd name="connsiteX50" fmla="*/ 9336173 w 9767847"/>
                <a:gd name="connsiteY50" fmla="*/ 4018676 h 6858000"/>
                <a:gd name="connsiteX51" fmla="*/ 9340199 w 9767847"/>
                <a:gd name="connsiteY51" fmla="*/ 3965171 h 6858000"/>
                <a:gd name="connsiteX52" fmla="*/ 9347557 w 9767847"/>
                <a:gd name="connsiteY52" fmla="*/ 3765972 h 6858000"/>
                <a:gd name="connsiteX53" fmla="*/ 9346364 w 9767847"/>
                <a:gd name="connsiteY53" fmla="*/ 3664938 h 6858000"/>
                <a:gd name="connsiteX54" fmla="*/ 9344921 w 9767847"/>
                <a:gd name="connsiteY54" fmla="*/ 3615243 h 6858000"/>
                <a:gd name="connsiteX55" fmla="*/ 9344524 w 9767847"/>
                <a:gd name="connsiteY55" fmla="*/ 3603526 h 6858000"/>
                <a:gd name="connsiteX56" fmla="*/ 9343728 w 9767847"/>
                <a:gd name="connsiteY56" fmla="*/ 3590774 h 6858000"/>
                <a:gd name="connsiteX57" fmla="*/ 9342188 w 9767847"/>
                <a:gd name="connsiteY57" fmla="*/ 3565268 h 6858000"/>
                <a:gd name="connsiteX58" fmla="*/ 9339056 w 9767847"/>
                <a:gd name="connsiteY58" fmla="*/ 3514256 h 6858000"/>
                <a:gd name="connsiteX59" fmla="*/ 9334334 w 9767847"/>
                <a:gd name="connsiteY59" fmla="*/ 3463057 h 6858000"/>
                <a:gd name="connsiteX60" fmla="*/ 9329363 w 9767847"/>
                <a:gd name="connsiteY60" fmla="*/ 3411810 h 6858000"/>
                <a:gd name="connsiteX61" fmla="*/ 9328319 w 9767847"/>
                <a:gd name="connsiteY61" fmla="*/ 3400657 h 6858000"/>
                <a:gd name="connsiteX62" fmla="*/ 9327177 w 9767847"/>
                <a:gd name="connsiteY62" fmla="*/ 3390116 h 6858000"/>
                <a:gd name="connsiteX63" fmla="*/ 9324293 w 9767847"/>
                <a:gd name="connsiteY63" fmla="*/ 3366774 h 6858000"/>
                <a:gd name="connsiteX64" fmla="*/ 9320763 w 9767847"/>
                <a:gd name="connsiteY64" fmla="*/ 3340329 h 6858000"/>
                <a:gd name="connsiteX65" fmla="*/ 9317184 w 9767847"/>
                <a:gd name="connsiteY65" fmla="*/ 3311245 h 6858000"/>
                <a:gd name="connsiteX66" fmla="*/ 9311021 w 9767847"/>
                <a:gd name="connsiteY66" fmla="*/ 3266211 h 6858000"/>
                <a:gd name="connsiteX67" fmla="*/ 9302719 w 9767847"/>
                <a:gd name="connsiteY67" fmla="*/ 3215717 h 6858000"/>
                <a:gd name="connsiteX68" fmla="*/ 9293970 w 9767847"/>
                <a:gd name="connsiteY68" fmla="*/ 3165789 h 6858000"/>
                <a:gd name="connsiteX69" fmla="*/ 9252065 w 9767847"/>
                <a:gd name="connsiteY69" fmla="*/ 2967107 h 6858000"/>
                <a:gd name="connsiteX70" fmla="*/ 9227211 w 9767847"/>
                <a:gd name="connsiteY70" fmla="*/ 2868473 h 6858000"/>
                <a:gd name="connsiteX71" fmla="*/ 9220699 w 9767847"/>
                <a:gd name="connsiteY71" fmla="*/ 2844426 h 6858000"/>
                <a:gd name="connsiteX72" fmla="*/ 9213740 w 9767847"/>
                <a:gd name="connsiteY72" fmla="*/ 2820191 h 6858000"/>
                <a:gd name="connsiteX73" fmla="*/ 9199374 w 9767847"/>
                <a:gd name="connsiteY73" fmla="*/ 2771438 h 6858000"/>
                <a:gd name="connsiteX74" fmla="*/ 9061829 w 9767847"/>
                <a:gd name="connsiteY74" fmla="*/ 2385418 h 6858000"/>
                <a:gd name="connsiteX75" fmla="*/ 8978865 w 9767847"/>
                <a:gd name="connsiteY75" fmla="*/ 2196855 h 6858000"/>
                <a:gd name="connsiteX76" fmla="*/ 8956694 w 9767847"/>
                <a:gd name="connsiteY76" fmla="*/ 2150219 h 6858000"/>
                <a:gd name="connsiteX77" fmla="*/ 8934176 w 9767847"/>
                <a:gd name="connsiteY77" fmla="*/ 2103914 h 6858000"/>
                <a:gd name="connsiteX78" fmla="*/ 8887151 w 9767847"/>
                <a:gd name="connsiteY78" fmla="*/ 2011350 h 6858000"/>
                <a:gd name="connsiteX79" fmla="*/ 8787533 w 9767847"/>
                <a:gd name="connsiteY79" fmla="*/ 1828527 h 6858000"/>
                <a:gd name="connsiteX80" fmla="*/ 8761485 w 9767847"/>
                <a:gd name="connsiteY80" fmla="*/ 1783398 h 6858000"/>
                <a:gd name="connsiteX81" fmla="*/ 8734791 w 9767847"/>
                <a:gd name="connsiteY81" fmla="*/ 1737893 h 6858000"/>
                <a:gd name="connsiteX82" fmla="*/ 8680808 w 9767847"/>
                <a:gd name="connsiteY82" fmla="*/ 1648812 h 6858000"/>
                <a:gd name="connsiteX83" fmla="*/ 8567024 w 9767847"/>
                <a:gd name="connsiteY83" fmla="*/ 1472906 h 6858000"/>
                <a:gd name="connsiteX84" fmla="*/ 8537446 w 9767847"/>
                <a:gd name="connsiteY84" fmla="*/ 1429330 h 6858000"/>
                <a:gd name="connsiteX85" fmla="*/ 8507423 w 9767847"/>
                <a:gd name="connsiteY85" fmla="*/ 1385896 h 6858000"/>
                <a:gd name="connsiteX86" fmla="*/ 8446529 w 9767847"/>
                <a:gd name="connsiteY86" fmla="*/ 1300295 h 6858000"/>
                <a:gd name="connsiteX87" fmla="*/ 8319224 w 9767847"/>
                <a:gd name="connsiteY87" fmla="*/ 1131026 h 6858000"/>
                <a:gd name="connsiteX88" fmla="*/ 8286366 w 9767847"/>
                <a:gd name="connsiteY88" fmla="*/ 1089050 h 6858000"/>
                <a:gd name="connsiteX89" fmla="*/ 8270161 w 9767847"/>
                <a:gd name="connsiteY89" fmla="*/ 1068439 h 6858000"/>
                <a:gd name="connsiteX90" fmla="*/ 8253856 w 9767847"/>
                <a:gd name="connsiteY90" fmla="*/ 1048156 h 6858000"/>
                <a:gd name="connsiteX91" fmla="*/ 8186352 w 9767847"/>
                <a:gd name="connsiteY91" fmla="*/ 966275 h 6858000"/>
                <a:gd name="connsiteX92" fmla="*/ 8046768 w 9767847"/>
                <a:gd name="connsiteY92" fmla="*/ 805429 h 6858000"/>
                <a:gd name="connsiteX93" fmla="*/ 8010927 w 9767847"/>
                <a:gd name="connsiteY93" fmla="*/ 765853 h 6858000"/>
                <a:gd name="connsiteX94" fmla="*/ 7974788 w 9767847"/>
                <a:gd name="connsiteY94" fmla="*/ 726653 h 6858000"/>
                <a:gd name="connsiteX95" fmla="*/ 7901070 w 9767847"/>
                <a:gd name="connsiteY95" fmla="*/ 648724 h 6858000"/>
                <a:gd name="connsiteX96" fmla="*/ 7750054 w 9767847"/>
                <a:gd name="connsiteY96" fmla="*/ 497008 h 6858000"/>
                <a:gd name="connsiteX97" fmla="*/ 7592277 w 9767847"/>
                <a:gd name="connsiteY97" fmla="*/ 351221 h 6858000"/>
                <a:gd name="connsiteX98" fmla="*/ 7257734 w 9767847"/>
                <a:gd name="connsiteY98" fmla="*/ 76964 h 6858000"/>
                <a:gd name="connsiteX99" fmla="*/ 1886601 w 9767847"/>
                <a:gd name="connsiteY99" fmla="*/ 0 h 6858000"/>
                <a:gd name="connsiteX100" fmla="*/ 2292926 w 9767847"/>
                <a:gd name="connsiteY100" fmla="*/ 0 h 6858000"/>
                <a:gd name="connsiteX101" fmla="*/ 2135542 w 9767847"/>
                <a:gd name="connsiteY101" fmla="*/ 117781 h 6858000"/>
                <a:gd name="connsiteX102" fmla="*/ 1969576 w 9767847"/>
                <a:gd name="connsiteY102" fmla="*/ 254986 h 6858000"/>
                <a:gd name="connsiteX103" fmla="*/ 1659938 w 9767847"/>
                <a:gd name="connsiteY103" fmla="*/ 549855 h 6858000"/>
                <a:gd name="connsiteX104" fmla="*/ 729383 w 9767847"/>
                <a:gd name="connsiteY104" fmla="*/ 1936480 h 6858000"/>
                <a:gd name="connsiteX105" fmla="*/ 578465 w 9767847"/>
                <a:gd name="connsiteY105" fmla="*/ 2320807 h 6858000"/>
                <a:gd name="connsiteX106" fmla="*/ 465080 w 9767847"/>
                <a:gd name="connsiteY106" fmla="*/ 2714875 h 6858000"/>
                <a:gd name="connsiteX107" fmla="*/ 423820 w 9767847"/>
                <a:gd name="connsiteY107" fmla="*/ 2915436 h 6858000"/>
                <a:gd name="connsiteX108" fmla="*/ 392355 w 9767847"/>
                <a:gd name="connsiteY108" fmla="*/ 3118071 h 6858000"/>
                <a:gd name="connsiteX109" fmla="*/ 358801 w 9767847"/>
                <a:gd name="connsiteY109" fmla="*/ 3526915 h 6858000"/>
                <a:gd name="connsiteX110" fmla="*/ 410350 w 9767847"/>
                <a:gd name="connsiteY110" fmla="*/ 4348226 h 6858000"/>
                <a:gd name="connsiteX111" fmla="*/ 449022 w 9767847"/>
                <a:gd name="connsiteY111" fmla="*/ 4551049 h 6858000"/>
                <a:gd name="connsiteX112" fmla="*/ 498882 w 9767847"/>
                <a:gd name="connsiteY112" fmla="*/ 4752365 h 6858000"/>
                <a:gd name="connsiteX113" fmla="*/ 559775 w 9767847"/>
                <a:gd name="connsiteY113" fmla="*/ 4951657 h 6858000"/>
                <a:gd name="connsiteX114" fmla="*/ 631406 w 9767847"/>
                <a:gd name="connsiteY114" fmla="*/ 5147986 h 6858000"/>
                <a:gd name="connsiteX115" fmla="*/ 1023461 w 9767847"/>
                <a:gd name="connsiteY115" fmla="*/ 5893957 h 6858000"/>
                <a:gd name="connsiteX116" fmla="*/ 1575880 w 9767847"/>
                <a:gd name="connsiteY116" fmla="*/ 6547646 h 6858000"/>
                <a:gd name="connsiteX117" fmla="*/ 1905228 w 9767847"/>
                <a:gd name="connsiteY117" fmla="*/ 6829468 h 6858000"/>
                <a:gd name="connsiteX118" fmla="*/ 1944230 w 9767847"/>
                <a:gd name="connsiteY118" fmla="*/ 6858000 h 6858000"/>
                <a:gd name="connsiteX119" fmla="*/ 1372541 w 9767847"/>
                <a:gd name="connsiteY119" fmla="*/ 6858000 h 6858000"/>
                <a:gd name="connsiteX120" fmla="*/ 1115251 w 9767847"/>
                <a:gd name="connsiteY120" fmla="*/ 6590005 h 6858000"/>
                <a:gd name="connsiteX121" fmla="*/ 0 w 9767847"/>
                <a:gd name="connsiteY121" fmla="*/ 3649031 h 6858000"/>
                <a:gd name="connsiteX122" fmla="*/ 1777294 w 9767847"/>
                <a:gd name="connsiteY122" fmla="*/ 8131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767847" h="6858000">
                  <a:moveTo>
                    <a:pt x="7151367" y="0"/>
                  </a:moveTo>
                  <a:lnTo>
                    <a:pt x="7881247" y="0"/>
                  </a:lnTo>
                  <a:lnTo>
                    <a:pt x="7990553" y="81317"/>
                  </a:lnTo>
                  <a:cubicBezTo>
                    <a:pt x="9075991" y="929334"/>
                    <a:pt x="9767847" y="2212695"/>
                    <a:pt x="9767847" y="3649031"/>
                  </a:cubicBezTo>
                  <a:cubicBezTo>
                    <a:pt x="9767847" y="4766182"/>
                    <a:pt x="9349317" y="5790792"/>
                    <a:pt x="8652597" y="6590005"/>
                  </a:cubicBezTo>
                  <a:lnTo>
                    <a:pt x="8395306" y="6858000"/>
                  </a:lnTo>
                  <a:lnTo>
                    <a:pt x="6762603" y="6858000"/>
                  </a:lnTo>
                  <a:lnTo>
                    <a:pt x="6765962" y="6854844"/>
                  </a:lnTo>
                  <a:cubicBezTo>
                    <a:pt x="6779036" y="6842703"/>
                    <a:pt x="6791663" y="6829621"/>
                    <a:pt x="6804586" y="6817103"/>
                  </a:cubicBezTo>
                  <a:lnTo>
                    <a:pt x="6881735" y="6741197"/>
                  </a:lnTo>
                  <a:cubicBezTo>
                    <a:pt x="6907435" y="6715881"/>
                    <a:pt x="6933134" y="6690798"/>
                    <a:pt x="6958883" y="6664822"/>
                  </a:cubicBezTo>
                  <a:lnTo>
                    <a:pt x="7267925" y="6355694"/>
                  </a:lnTo>
                  <a:lnTo>
                    <a:pt x="7424360" y="6200685"/>
                  </a:lnTo>
                  <a:cubicBezTo>
                    <a:pt x="7450754" y="6174802"/>
                    <a:pt x="7477598" y="6148731"/>
                    <a:pt x="7504938" y="6122708"/>
                  </a:cubicBezTo>
                  <a:lnTo>
                    <a:pt x="7546396" y="6083697"/>
                  </a:lnTo>
                  <a:cubicBezTo>
                    <a:pt x="7560264" y="6070803"/>
                    <a:pt x="7574780" y="6057532"/>
                    <a:pt x="7588002" y="6045532"/>
                  </a:cubicBezTo>
                  <a:lnTo>
                    <a:pt x="7631000" y="6006709"/>
                  </a:lnTo>
                  <a:lnTo>
                    <a:pt x="7675440" y="5968309"/>
                  </a:lnTo>
                  <a:cubicBezTo>
                    <a:pt x="7690404" y="5955698"/>
                    <a:pt x="7705564" y="5943321"/>
                    <a:pt x="7720626" y="5930851"/>
                  </a:cubicBezTo>
                  <a:cubicBezTo>
                    <a:pt x="7735738" y="5918427"/>
                    <a:pt x="7751197" y="5906521"/>
                    <a:pt x="7766458" y="5894334"/>
                  </a:cubicBezTo>
                  <a:cubicBezTo>
                    <a:pt x="7827949" y="5846192"/>
                    <a:pt x="7890979" y="5800499"/>
                    <a:pt x="7955254" y="5756828"/>
                  </a:cubicBezTo>
                  <a:cubicBezTo>
                    <a:pt x="8083800" y="5669534"/>
                    <a:pt x="8216872" y="5590336"/>
                    <a:pt x="8352678" y="5517630"/>
                  </a:cubicBezTo>
                  <a:lnTo>
                    <a:pt x="8451350" y="5465254"/>
                  </a:lnTo>
                  <a:lnTo>
                    <a:pt x="8548532" y="5413395"/>
                  </a:lnTo>
                  <a:cubicBezTo>
                    <a:pt x="8612110" y="5379090"/>
                    <a:pt x="8673251" y="5345208"/>
                    <a:pt x="8729473" y="5309961"/>
                  </a:cubicBezTo>
                  <a:cubicBezTo>
                    <a:pt x="8743591" y="5301115"/>
                    <a:pt x="8757161" y="5292361"/>
                    <a:pt x="8770781" y="5283232"/>
                  </a:cubicBezTo>
                  <a:cubicBezTo>
                    <a:pt x="8777591" y="5278667"/>
                    <a:pt x="8784451" y="5274103"/>
                    <a:pt x="8790964" y="5269492"/>
                  </a:cubicBezTo>
                  <a:cubicBezTo>
                    <a:pt x="8797574" y="5264879"/>
                    <a:pt x="8804235" y="5260314"/>
                    <a:pt x="8810499" y="5255703"/>
                  </a:cubicBezTo>
                  <a:cubicBezTo>
                    <a:pt x="8835999" y="5237303"/>
                    <a:pt x="8860407" y="5218291"/>
                    <a:pt x="8883571" y="5198479"/>
                  </a:cubicBezTo>
                  <a:cubicBezTo>
                    <a:pt x="8929900" y="5158856"/>
                    <a:pt x="8971258" y="5116315"/>
                    <a:pt x="9006651" y="5070527"/>
                  </a:cubicBezTo>
                  <a:cubicBezTo>
                    <a:pt x="9015351" y="5059328"/>
                    <a:pt x="9024398" y="5046857"/>
                    <a:pt x="9033494" y="5034105"/>
                  </a:cubicBezTo>
                  <a:lnTo>
                    <a:pt x="9040305" y="5024551"/>
                  </a:lnTo>
                  <a:lnTo>
                    <a:pt x="9046568" y="5015281"/>
                  </a:lnTo>
                  <a:cubicBezTo>
                    <a:pt x="9050743" y="5009163"/>
                    <a:pt x="9054819" y="5002952"/>
                    <a:pt x="9058846" y="4996645"/>
                  </a:cubicBezTo>
                  <a:cubicBezTo>
                    <a:pt x="9075002" y="4971517"/>
                    <a:pt x="9090212" y="4945305"/>
                    <a:pt x="9104529" y="4918105"/>
                  </a:cubicBezTo>
                  <a:cubicBezTo>
                    <a:pt x="9133211" y="4863752"/>
                    <a:pt x="9158313" y="4805447"/>
                    <a:pt x="9181081" y="4744694"/>
                  </a:cubicBezTo>
                  <a:cubicBezTo>
                    <a:pt x="9203748" y="4684178"/>
                    <a:pt x="9223383" y="4621778"/>
                    <a:pt x="9240731" y="4557872"/>
                  </a:cubicBezTo>
                  <a:cubicBezTo>
                    <a:pt x="9249481" y="4525966"/>
                    <a:pt x="9257682" y="4493684"/>
                    <a:pt x="9265388" y="4461073"/>
                  </a:cubicBezTo>
                  <a:cubicBezTo>
                    <a:pt x="9269215" y="4444744"/>
                    <a:pt x="9272943" y="4428367"/>
                    <a:pt x="9276571" y="4411943"/>
                  </a:cubicBezTo>
                  <a:lnTo>
                    <a:pt x="9281841" y="4387379"/>
                  </a:lnTo>
                  <a:lnTo>
                    <a:pt x="9286513" y="4364838"/>
                  </a:lnTo>
                  <a:lnTo>
                    <a:pt x="9296754" y="4312038"/>
                  </a:lnTo>
                  <a:lnTo>
                    <a:pt x="9301029" y="4289074"/>
                  </a:lnTo>
                  <a:lnTo>
                    <a:pt x="9302818" y="4278581"/>
                  </a:lnTo>
                  <a:lnTo>
                    <a:pt x="9304658" y="4266816"/>
                  </a:lnTo>
                  <a:lnTo>
                    <a:pt x="9312810" y="4215945"/>
                  </a:lnTo>
                  <a:lnTo>
                    <a:pt x="9316887" y="4190486"/>
                  </a:lnTo>
                  <a:lnTo>
                    <a:pt x="9318923" y="4177780"/>
                  </a:lnTo>
                  <a:cubicBezTo>
                    <a:pt x="9319570" y="4173546"/>
                    <a:pt x="9319969" y="4169169"/>
                    <a:pt x="9320515" y="4164886"/>
                  </a:cubicBezTo>
                  <a:lnTo>
                    <a:pt x="9332445" y="4064981"/>
                  </a:lnTo>
                  <a:cubicBezTo>
                    <a:pt x="9333836" y="4052370"/>
                    <a:pt x="9334880" y="4036888"/>
                    <a:pt x="9336173" y="4018676"/>
                  </a:cubicBezTo>
                  <a:lnTo>
                    <a:pt x="9340199" y="3965171"/>
                  </a:lnTo>
                  <a:cubicBezTo>
                    <a:pt x="9345071" y="3899806"/>
                    <a:pt x="9347358" y="3832983"/>
                    <a:pt x="9347557" y="3765972"/>
                  </a:cubicBezTo>
                  <a:cubicBezTo>
                    <a:pt x="9347656" y="3732420"/>
                    <a:pt x="9347209" y="3698773"/>
                    <a:pt x="9346364" y="3664938"/>
                  </a:cubicBezTo>
                  <a:lnTo>
                    <a:pt x="9344921" y="3615243"/>
                  </a:lnTo>
                  <a:lnTo>
                    <a:pt x="9344524" y="3603526"/>
                  </a:lnTo>
                  <a:lnTo>
                    <a:pt x="9343728" y="3590774"/>
                  </a:lnTo>
                  <a:lnTo>
                    <a:pt x="9342188" y="3565268"/>
                  </a:lnTo>
                  <a:lnTo>
                    <a:pt x="9339056" y="3514256"/>
                  </a:lnTo>
                  <a:cubicBezTo>
                    <a:pt x="9337914" y="3497221"/>
                    <a:pt x="9335874" y="3480138"/>
                    <a:pt x="9334334" y="3463057"/>
                  </a:cubicBezTo>
                  <a:lnTo>
                    <a:pt x="9329363" y="3411810"/>
                  </a:lnTo>
                  <a:lnTo>
                    <a:pt x="9328319" y="3400657"/>
                  </a:lnTo>
                  <a:lnTo>
                    <a:pt x="9327177" y="3390116"/>
                  </a:lnTo>
                  <a:lnTo>
                    <a:pt x="9324293" y="3366774"/>
                  </a:lnTo>
                  <a:lnTo>
                    <a:pt x="9320763" y="3340329"/>
                  </a:lnTo>
                  <a:lnTo>
                    <a:pt x="9317184" y="3311245"/>
                  </a:lnTo>
                  <a:cubicBezTo>
                    <a:pt x="9315594" y="3296893"/>
                    <a:pt x="9313506" y="3282306"/>
                    <a:pt x="9311021" y="3266211"/>
                  </a:cubicBezTo>
                  <a:lnTo>
                    <a:pt x="9302719" y="3215717"/>
                  </a:lnTo>
                  <a:cubicBezTo>
                    <a:pt x="9299936" y="3199059"/>
                    <a:pt x="9297003" y="3182400"/>
                    <a:pt x="9293970" y="3165789"/>
                  </a:cubicBezTo>
                  <a:cubicBezTo>
                    <a:pt x="9281891" y="3099295"/>
                    <a:pt x="9267674" y="3033084"/>
                    <a:pt x="9252065" y="2967107"/>
                  </a:cubicBezTo>
                  <a:cubicBezTo>
                    <a:pt x="9244261" y="2934167"/>
                    <a:pt x="9235959" y="2901273"/>
                    <a:pt x="9227211" y="2868473"/>
                  </a:cubicBezTo>
                  <a:lnTo>
                    <a:pt x="9220699" y="2844426"/>
                  </a:lnTo>
                  <a:lnTo>
                    <a:pt x="9213740" y="2820191"/>
                  </a:lnTo>
                  <a:cubicBezTo>
                    <a:pt x="9209216" y="2804049"/>
                    <a:pt x="9204345" y="2787768"/>
                    <a:pt x="9199374" y="2771438"/>
                  </a:cubicBezTo>
                  <a:cubicBezTo>
                    <a:pt x="9159855" y="2641086"/>
                    <a:pt x="9114272" y="2512099"/>
                    <a:pt x="9061829" y="2385418"/>
                  </a:cubicBezTo>
                  <a:cubicBezTo>
                    <a:pt x="9035582" y="2322077"/>
                    <a:pt x="9008043" y="2259160"/>
                    <a:pt x="8978865" y="2196855"/>
                  </a:cubicBezTo>
                  <a:lnTo>
                    <a:pt x="8956694" y="2150219"/>
                  </a:lnTo>
                  <a:lnTo>
                    <a:pt x="8934176" y="2103914"/>
                  </a:lnTo>
                  <a:cubicBezTo>
                    <a:pt x="8918915" y="2073091"/>
                    <a:pt x="8903157" y="2042032"/>
                    <a:pt x="8887151" y="2011350"/>
                  </a:cubicBezTo>
                  <a:cubicBezTo>
                    <a:pt x="8854988" y="1949891"/>
                    <a:pt x="8822082" y="1888810"/>
                    <a:pt x="8787533" y="1828527"/>
                  </a:cubicBezTo>
                  <a:lnTo>
                    <a:pt x="8761485" y="1783398"/>
                  </a:lnTo>
                  <a:lnTo>
                    <a:pt x="8734791" y="1737893"/>
                  </a:lnTo>
                  <a:cubicBezTo>
                    <a:pt x="8717047" y="1707823"/>
                    <a:pt x="8699200" y="1678363"/>
                    <a:pt x="8680808" y="1648812"/>
                  </a:cubicBezTo>
                  <a:cubicBezTo>
                    <a:pt x="8644322" y="1589658"/>
                    <a:pt x="8606194" y="1531118"/>
                    <a:pt x="8567024" y="1472906"/>
                  </a:cubicBezTo>
                  <a:lnTo>
                    <a:pt x="8537446" y="1429330"/>
                  </a:lnTo>
                  <a:lnTo>
                    <a:pt x="8507423" y="1385896"/>
                  </a:lnTo>
                  <a:cubicBezTo>
                    <a:pt x="8487390" y="1357284"/>
                    <a:pt x="8467158" y="1328719"/>
                    <a:pt x="8446529" y="1300295"/>
                  </a:cubicBezTo>
                  <a:cubicBezTo>
                    <a:pt x="8405271" y="1243496"/>
                    <a:pt x="8362718" y="1187120"/>
                    <a:pt x="8319224" y="1131026"/>
                  </a:cubicBezTo>
                  <a:lnTo>
                    <a:pt x="8286366" y="1089050"/>
                  </a:lnTo>
                  <a:lnTo>
                    <a:pt x="8270161" y="1068439"/>
                  </a:lnTo>
                  <a:lnTo>
                    <a:pt x="8253856" y="1048156"/>
                  </a:lnTo>
                  <a:cubicBezTo>
                    <a:pt x="8231636" y="1020675"/>
                    <a:pt x="8209117" y="993381"/>
                    <a:pt x="8186352" y="966275"/>
                  </a:cubicBezTo>
                  <a:cubicBezTo>
                    <a:pt x="8140917" y="911922"/>
                    <a:pt x="8094240" y="858417"/>
                    <a:pt x="8046768" y="805429"/>
                  </a:cubicBezTo>
                  <a:lnTo>
                    <a:pt x="8010927" y="765853"/>
                  </a:lnTo>
                  <a:lnTo>
                    <a:pt x="7974788" y="726653"/>
                  </a:lnTo>
                  <a:cubicBezTo>
                    <a:pt x="7950382" y="700489"/>
                    <a:pt x="7925824" y="674465"/>
                    <a:pt x="7901070" y="648724"/>
                  </a:cubicBezTo>
                  <a:cubicBezTo>
                    <a:pt x="7851510" y="597289"/>
                    <a:pt x="7801404" y="546514"/>
                    <a:pt x="7750054" y="497008"/>
                  </a:cubicBezTo>
                  <a:cubicBezTo>
                    <a:pt x="7698902" y="447644"/>
                    <a:pt x="7645913" y="398938"/>
                    <a:pt x="7592277" y="351221"/>
                  </a:cubicBezTo>
                  <a:cubicBezTo>
                    <a:pt x="7484856" y="255786"/>
                    <a:pt x="7373308" y="164304"/>
                    <a:pt x="7257734" y="76964"/>
                  </a:cubicBezTo>
                  <a:close/>
                  <a:moveTo>
                    <a:pt x="1886601" y="0"/>
                  </a:moveTo>
                  <a:lnTo>
                    <a:pt x="2292926" y="0"/>
                  </a:lnTo>
                  <a:lnTo>
                    <a:pt x="2135542" y="117781"/>
                  </a:lnTo>
                  <a:cubicBezTo>
                    <a:pt x="2078998" y="162280"/>
                    <a:pt x="2023659" y="208045"/>
                    <a:pt x="1969576" y="254986"/>
                  </a:cubicBezTo>
                  <a:cubicBezTo>
                    <a:pt x="1861309" y="348820"/>
                    <a:pt x="1758064" y="447314"/>
                    <a:pt x="1659938" y="549855"/>
                  </a:cubicBezTo>
                  <a:cubicBezTo>
                    <a:pt x="1266987" y="960346"/>
                    <a:pt x="953820" y="1431495"/>
                    <a:pt x="729383" y="1936480"/>
                  </a:cubicBezTo>
                  <a:cubicBezTo>
                    <a:pt x="673260" y="2062362"/>
                    <a:pt x="622855" y="2190972"/>
                    <a:pt x="578465" y="2320807"/>
                  </a:cubicBezTo>
                  <a:cubicBezTo>
                    <a:pt x="534125" y="2450687"/>
                    <a:pt x="496147" y="2582216"/>
                    <a:pt x="465080" y="2714875"/>
                  </a:cubicBezTo>
                  <a:cubicBezTo>
                    <a:pt x="449769" y="2780991"/>
                    <a:pt x="435850" y="2848191"/>
                    <a:pt x="423820" y="2915436"/>
                  </a:cubicBezTo>
                  <a:cubicBezTo>
                    <a:pt x="411840" y="2982731"/>
                    <a:pt x="401054" y="3050260"/>
                    <a:pt x="392355" y="3118071"/>
                  </a:cubicBezTo>
                  <a:cubicBezTo>
                    <a:pt x="374509" y="3253646"/>
                    <a:pt x="363424" y="3389880"/>
                    <a:pt x="358801" y="3526915"/>
                  </a:cubicBezTo>
                  <a:cubicBezTo>
                    <a:pt x="349009" y="3800843"/>
                    <a:pt x="366357" y="4075570"/>
                    <a:pt x="410350" y="4348226"/>
                  </a:cubicBezTo>
                  <a:cubicBezTo>
                    <a:pt x="421286" y="4416132"/>
                    <a:pt x="434209" y="4483660"/>
                    <a:pt x="449022" y="4551049"/>
                  </a:cubicBezTo>
                  <a:cubicBezTo>
                    <a:pt x="463737" y="4618436"/>
                    <a:pt x="480389" y="4685588"/>
                    <a:pt x="498882" y="4752365"/>
                  </a:cubicBezTo>
                  <a:cubicBezTo>
                    <a:pt x="517373" y="4819141"/>
                    <a:pt x="537704" y="4885635"/>
                    <a:pt x="559775" y="4951657"/>
                  </a:cubicBezTo>
                  <a:cubicBezTo>
                    <a:pt x="581946" y="5017775"/>
                    <a:pt x="605358" y="5083375"/>
                    <a:pt x="631406" y="5147986"/>
                  </a:cubicBezTo>
                  <a:cubicBezTo>
                    <a:pt x="734055" y="5407608"/>
                    <a:pt x="865188" y="5658570"/>
                    <a:pt x="1023461" y="5893957"/>
                  </a:cubicBezTo>
                  <a:cubicBezTo>
                    <a:pt x="1181487" y="6129578"/>
                    <a:pt x="1367051" y="6349247"/>
                    <a:pt x="1575880" y="6547646"/>
                  </a:cubicBezTo>
                  <a:cubicBezTo>
                    <a:pt x="1680269" y="6646916"/>
                    <a:pt x="1790338" y="6740939"/>
                    <a:pt x="1905228" y="6829468"/>
                  </a:cubicBezTo>
                  <a:lnTo>
                    <a:pt x="1944230" y="6858000"/>
                  </a:lnTo>
                  <a:lnTo>
                    <a:pt x="1372541" y="6858000"/>
                  </a:lnTo>
                  <a:lnTo>
                    <a:pt x="1115251" y="6590005"/>
                  </a:lnTo>
                  <a:cubicBezTo>
                    <a:pt x="418530" y="5790792"/>
                    <a:pt x="0" y="4766182"/>
                    <a:pt x="0" y="3649031"/>
                  </a:cubicBezTo>
                  <a:cubicBezTo>
                    <a:pt x="0" y="2212695"/>
                    <a:pt x="691856" y="929334"/>
                    <a:pt x="1777294" y="81317"/>
                  </a:cubicBezTo>
                  <a:close/>
                </a:path>
              </a:pathLst>
            </a:custGeom>
            <a:gradFill>
              <a:gsLst>
                <a:gs pos="813">
                  <a:schemeClr val="bg1">
                    <a:alpha val="41000"/>
                  </a:schemeClr>
                </a:gs>
                <a:gs pos="20000">
                  <a:schemeClr val="accent5">
                    <a:lumMod val="85000"/>
                    <a:alpha val="56000"/>
                  </a:schemeClr>
                </a:gs>
                <a:gs pos="44000">
                  <a:schemeClr val="accent6">
                    <a:lumMod val="40000"/>
                    <a:lumOff val="60000"/>
                    <a:alpha val="57000"/>
                  </a:schemeClr>
                </a:gs>
                <a:gs pos="100000">
                  <a:schemeClr val="bg1">
                    <a:alpha val="59000"/>
                  </a:schemeClr>
                </a:gs>
                <a:gs pos="74000">
                  <a:schemeClr val="accent1">
                    <a:lumMod val="91000"/>
                    <a:lumOff val="9000"/>
                    <a:alpha val="34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85EAD889-EA4D-485F-BA9C-F6473A4329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3402" y="36937"/>
              <a:ext cx="9767847" cy="6858000"/>
            </a:xfrm>
            <a:custGeom>
              <a:avLst/>
              <a:gdLst>
                <a:gd name="connsiteX0" fmla="*/ 7145704 w 9767847"/>
                <a:gd name="connsiteY0" fmla="*/ 0 h 6858000"/>
                <a:gd name="connsiteX1" fmla="*/ 7875738 w 9767847"/>
                <a:gd name="connsiteY1" fmla="*/ 0 h 6858000"/>
                <a:gd name="connsiteX2" fmla="*/ 7990553 w 9767847"/>
                <a:gd name="connsiteY2" fmla="*/ 85415 h 6858000"/>
                <a:gd name="connsiteX3" fmla="*/ 9767847 w 9767847"/>
                <a:gd name="connsiteY3" fmla="*/ 3653129 h 6858000"/>
                <a:gd name="connsiteX4" fmla="*/ 8652597 w 9767847"/>
                <a:gd name="connsiteY4" fmla="*/ 6594103 h 6858000"/>
                <a:gd name="connsiteX5" fmla="*/ 8399240 w 9767847"/>
                <a:gd name="connsiteY5" fmla="*/ 6858000 h 6858000"/>
                <a:gd name="connsiteX6" fmla="*/ 6766926 w 9767847"/>
                <a:gd name="connsiteY6" fmla="*/ 6858000 h 6858000"/>
                <a:gd name="connsiteX7" fmla="*/ 6804586 w 9767847"/>
                <a:gd name="connsiteY7" fmla="*/ 6821201 h 6858000"/>
                <a:gd name="connsiteX8" fmla="*/ 6881735 w 9767847"/>
                <a:gd name="connsiteY8" fmla="*/ 6745295 h 6858000"/>
                <a:gd name="connsiteX9" fmla="*/ 6958883 w 9767847"/>
                <a:gd name="connsiteY9" fmla="*/ 6668920 h 6858000"/>
                <a:gd name="connsiteX10" fmla="*/ 7267925 w 9767847"/>
                <a:gd name="connsiteY10" fmla="*/ 6359792 h 6858000"/>
                <a:gd name="connsiteX11" fmla="*/ 7424360 w 9767847"/>
                <a:gd name="connsiteY11" fmla="*/ 6204783 h 6858000"/>
                <a:gd name="connsiteX12" fmla="*/ 7504938 w 9767847"/>
                <a:gd name="connsiteY12" fmla="*/ 6126806 h 6858000"/>
                <a:gd name="connsiteX13" fmla="*/ 7546396 w 9767847"/>
                <a:gd name="connsiteY13" fmla="*/ 6087795 h 6858000"/>
                <a:gd name="connsiteX14" fmla="*/ 7588002 w 9767847"/>
                <a:gd name="connsiteY14" fmla="*/ 6049630 h 6858000"/>
                <a:gd name="connsiteX15" fmla="*/ 7631000 w 9767847"/>
                <a:gd name="connsiteY15" fmla="*/ 6010807 h 6858000"/>
                <a:gd name="connsiteX16" fmla="*/ 7675440 w 9767847"/>
                <a:gd name="connsiteY16" fmla="*/ 5972407 h 6858000"/>
                <a:gd name="connsiteX17" fmla="*/ 7720626 w 9767847"/>
                <a:gd name="connsiteY17" fmla="*/ 5934949 h 6858000"/>
                <a:gd name="connsiteX18" fmla="*/ 7766458 w 9767847"/>
                <a:gd name="connsiteY18" fmla="*/ 5898432 h 6858000"/>
                <a:gd name="connsiteX19" fmla="*/ 7955254 w 9767847"/>
                <a:gd name="connsiteY19" fmla="*/ 5760926 h 6858000"/>
                <a:gd name="connsiteX20" fmla="*/ 8352678 w 9767847"/>
                <a:gd name="connsiteY20" fmla="*/ 5521728 h 6858000"/>
                <a:gd name="connsiteX21" fmla="*/ 8451350 w 9767847"/>
                <a:gd name="connsiteY21" fmla="*/ 5469352 h 6858000"/>
                <a:gd name="connsiteX22" fmla="*/ 8548532 w 9767847"/>
                <a:gd name="connsiteY22" fmla="*/ 5417493 h 6858000"/>
                <a:gd name="connsiteX23" fmla="*/ 8729473 w 9767847"/>
                <a:gd name="connsiteY23" fmla="*/ 5314059 h 6858000"/>
                <a:gd name="connsiteX24" fmla="*/ 8770781 w 9767847"/>
                <a:gd name="connsiteY24" fmla="*/ 5287330 h 6858000"/>
                <a:gd name="connsiteX25" fmla="*/ 8790964 w 9767847"/>
                <a:gd name="connsiteY25" fmla="*/ 5273590 h 6858000"/>
                <a:gd name="connsiteX26" fmla="*/ 8810499 w 9767847"/>
                <a:gd name="connsiteY26" fmla="*/ 5259801 h 6858000"/>
                <a:gd name="connsiteX27" fmla="*/ 8883571 w 9767847"/>
                <a:gd name="connsiteY27" fmla="*/ 5202577 h 6858000"/>
                <a:gd name="connsiteX28" fmla="*/ 9006651 w 9767847"/>
                <a:gd name="connsiteY28" fmla="*/ 5074625 h 6858000"/>
                <a:gd name="connsiteX29" fmla="*/ 9033494 w 9767847"/>
                <a:gd name="connsiteY29" fmla="*/ 5038203 h 6858000"/>
                <a:gd name="connsiteX30" fmla="*/ 9040305 w 9767847"/>
                <a:gd name="connsiteY30" fmla="*/ 5028649 h 6858000"/>
                <a:gd name="connsiteX31" fmla="*/ 9046568 w 9767847"/>
                <a:gd name="connsiteY31" fmla="*/ 5019379 h 6858000"/>
                <a:gd name="connsiteX32" fmla="*/ 9058846 w 9767847"/>
                <a:gd name="connsiteY32" fmla="*/ 5000743 h 6858000"/>
                <a:gd name="connsiteX33" fmla="*/ 9104529 w 9767847"/>
                <a:gd name="connsiteY33" fmla="*/ 4922203 h 6858000"/>
                <a:gd name="connsiteX34" fmla="*/ 9181081 w 9767847"/>
                <a:gd name="connsiteY34" fmla="*/ 4748792 h 6858000"/>
                <a:gd name="connsiteX35" fmla="*/ 9240731 w 9767847"/>
                <a:gd name="connsiteY35" fmla="*/ 4561970 h 6858000"/>
                <a:gd name="connsiteX36" fmla="*/ 9265388 w 9767847"/>
                <a:gd name="connsiteY36" fmla="*/ 4465171 h 6858000"/>
                <a:gd name="connsiteX37" fmla="*/ 9276571 w 9767847"/>
                <a:gd name="connsiteY37" fmla="*/ 4416041 h 6858000"/>
                <a:gd name="connsiteX38" fmla="*/ 9281841 w 9767847"/>
                <a:gd name="connsiteY38" fmla="*/ 4391477 h 6858000"/>
                <a:gd name="connsiteX39" fmla="*/ 9286513 w 9767847"/>
                <a:gd name="connsiteY39" fmla="*/ 4368936 h 6858000"/>
                <a:gd name="connsiteX40" fmla="*/ 9296754 w 9767847"/>
                <a:gd name="connsiteY40" fmla="*/ 4316136 h 6858000"/>
                <a:gd name="connsiteX41" fmla="*/ 9301029 w 9767847"/>
                <a:gd name="connsiteY41" fmla="*/ 4293172 h 6858000"/>
                <a:gd name="connsiteX42" fmla="*/ 9302818 w 9767847"/>
                <a:gd name="connsiteY42" fmla="*/ 4282679 h 6858000"/>
                <a:gd name="connsiteX43" fmla="*/ 9304658 w 9767847"/>
                <a:gd name="connsiteY43" fmla="*/ 4270914 h 6858000"/>
                <a:gd name="connsiteX44" fmla="*/ 9312810 w 9767847"/>
                <a:gd name="connsiteY44" fmla="*/ 4220043 h 6858000"/>
                <a:gd name="connsiteX45" fmla="*/ 9316887 w 9767847"/>
                <a:gd name="connsiteY45" fmla="*/ 4194584 h 6858000"/>
                <a:gd name="connsiteX46" fmla="*/ 9318923 w 9767847"/>
                <a:gd name="connsiteY46" fmla="*/ 4181878 h 6858000"/>
                <a:gd name="connsiteX47" fmla="*/ 9320515 w 9767847"/>
                <a:gd name="connsiteY47" fmla="*/ 4168984 h 6858000"/>
                <a:gd name="connsiteX48" fmla="*/ 9332445 w 9767847"/>
                <a:gd name="connsiteY48" fmla="*/ 4069079 h 6858000"/>
                <a:gd name="connsiteX49" fmla="*/ 9336173 w 9767847"/>
                <a:gd name="connsiteY49" fmla="*/ 4022774 h 6858000"/>
                <a:gd name="connsiteX50" fmla="*/ 9340199 w 9767847"/>
                <a:gd name="connsiteY50" fmla="*/ 3969269 h 6858000"/>
                <a:gd name="connsiteX51" fmla="*/ 9347557 w 9767847"/>
                <a:gd name="connsiteY51" fmla="*/ 3770070 h 6858000"/>
                <a:gd name="connsiteX52" fmla="*/ 9346364 w 9767847"/>
                <a:gd name="connsiteY52" fmla="*/ 3669036 h 6858000"/>
                <a:gd name="connsiteX53" fmla="*/ 9344921 w 9767847"/>
                <a:gd name="connsiteY53" fmla="*/ 3619341 h 6858000"/>
                <a:gd name="connsiteX54" fmla="*/ 9344524 w 9767847"/>
                <a:gd name="connsiteY54" fmla="*/ 3607624 h 6858000"/>
                <a:gd name="connsiteX55" fmla="*/ 9343728 w 9767847"/>
                <a:gd name="connsiteY55" fmla="*/ 3594872 h 6858000"/>
                <a:gd name="connsiteX56" fmla="*/ 9342188 w 9767847"/>
                <a:gd name="connsiteY56" fmla="*/ 3569366 h 6858000"/>
                <a:gd name="connsiteX57" fmla="*/ 9339056 w 9767847"/>
                <a:gd name="connsiteY57" fmla="*/ 3518354 h 6858000"/>
                <a:gd name="connsiteX58" fmla="*/ 9334334 w 9767847"/>
                <a:gd name="connsiteY58" fmla="*/ 3467155 h 6858000"/>
                <a:gd name="connsiteX59" fmla="*/ 9329363 w 9767847"/>
                <a:gd name="connsiteY59" fmla="*/ 3415908 h 6858000"/>
                <a:gd name="connsiteX60" fmla="*/ 9328319 w 9767847"/>
                <a:gd name="connsiteY60" fmla="*/ 3404755 h 6858000"/>
                <a:gd name="connsiteX61" fmla="*/ 9327177 w 9767847"/>
                <a:gd name="connsiteY61" fmla="*/ 3394214 h 6858000"/>
                <a:gd name="connsiteX62" fmla="*/ 9324293 w 9767847"/>
                <a:gd name="connsiteY62" fmla="*/ 3370872 h 6858000"/>
                <a:gd name="connsiteX63" fmla="*/ 9320763 w 9767847"/>
                <a:gd name="connsiteY63" fmla="*/ 3344427 h 6858000"/>
                <a:gd name="connsiteX64" fmla="*/ 9317184 w 9767847"/>
                <a:gd name="connsiteY64" fmla="*/ 3315343 h 6858000"/>
                <a:gd name="connsiteX65" fmla="*/ 9311021 w 9767847"/>
                <a:gd name="connsiteY65" fmla="*/ 3270309 h 6858000"/>
                <a:gd name="connsiteX66" fmla="*/ 9302719 w 9767847"/>
                <a:gd name="connsiteY66" fmla="*/ 3219815 h 6858000"/>
                <a:gd name="connsiteX67" fmla="*/ 9293970 w 9767847"/>
                <a:gd name="connsiteY67" fmla="*/ 3169887 h 6858000"/>
                <a:gd name="connsiteX68" fmla="*/ 9252065 w 9767847"/>
                <a:gd name="connsiteY68" fmla="*/ 2971205 h 6858000"/>
                <a:gd name="connsiteX69" fmla="*/ 9227211 w 9767847"/>
                <a:gd name="connsiteY69" fmla="*/ 2872571 h 6858000"/>
                <a:gd name="connsiteX70" fmla="*/ 9220699 w 9767847"/>
                <a:gd name="connsiteY70" fmla="*/ 2848524 h 6858000"/>
                <a:gd name="connsiteX71" fmla="*/ 9213740 w 9767847"/>
                <a:gd name="connsiteY71" fmla="*/ 2824289 h 6858000"/>
                <a:gd name="connsiteX72" fmla="*/ 9199374 w 9767847"/>
                <a:gd name="connsiteY72" fmla="*/ 2775536 h 6858000"/>
                <a:gd name="connsiteX73" fmla="*/ 9061829 w 9767847"/>
                <a:gd name="connsiteY73" fmla="*/ 2389515 h 6858000"/>
                <a:gd name="connsiteX74" fmla="*/ 8978865 w 9767847"/>
                <a:gd name="connsiteY74" fmla="*/ 2200953 h 6858000"/>
                <a:gd name="connsiteX75" fmla="*/ 8956694 w 9767847"/>
                <a:gd name="connsiteY75" fmla="*/ 2154317 h 6858000"/>
                <a:gd name="connsiteX76" fmla="*/ 8934176 w 9767847"/>
                <a:gd name="connsiteY76" fmla="*/ 2108012 h 6858000"/>
                <a:gd name="connsiteX77" fmla="*/ 8887151 w 9767847"/>
                <a:gd name="connsiteY77" fmla="*/ 2015448 h 6858000"/>
                <a:gd name="connsiteX78" fmla="*/ 8787533 w 9767847"/>
                <a:gd name="connsiteY78" fmla="*/ 1832625 h 6858000"/>
                <a:gd name="connsiteX79" fmla="*/ 8761485 w 9767847"/>
                <a:gd name="connsiteY79" fmla="*/ 1787496 h 6858000"/>
                <a:gd name="connsiteX80" fmla="*/ 8734791 w 9767847"/>
                <a:gd name="connsiteY80" fmla="*/ 1741991 h 6858000"/>
                <a:gd name="connsiteX81" fmla="*/ 8680808 w 9767847"/>
                <a:gd name="connsiteY81" fmla="*/ 1652910 h 6858000"/>
                <a:gd name="connsiteX82" fmla="*/ 8567024 w 9767847"/>
                <a:gd name="connsiteY82" fmla="*/ 1477004 h 6858000"/>
                <a:gd name="connsiteX83" fmla="*/ 8537446 w 9767847"/>
                <a:gd name="connsiteY83" fmla="*/ 1433428 h 6858000"/>
                <a:gd name="connsiteX84" fmla="*/ 8507423 w 9767847"/>
                <a:gd name="connsiteY84" fmla="*/ 1389994 h 6858000"/>
                <a:gd name="connsiteX85" fmla="*/ 8446529 w 9767847"/>
                <a:gd name="connsiteY85" fmla="*/ 1304393 h 6858000"/>
                <a:gd name="connsiteX86" fmla="*/ 8319224 w 9767847"/>
                <a:gd name="connsiteY86" fmla="*/ 1135124 h 6858000"/>
                <a:gd name="connsiteX87" fmla="*/ 8286366 w 9767847"/>
                <a:gd name="connsiteY87" fmla="*/ 1093148 h 6858000"/>
                <a:gd name="connsiteX88" fmla="*/ 8270161 w 9767847"/>
                <a:gd name="connsiteY88" fmla="*/ 1072538 h 6858000"/>
                <a:gd name="connsiteX89" fmla="*/ 8253856 w 9767847"/>
                <a:gd name="connsiteY89" fmla="*/ 1052254 h 6858000"/>
                <a:gd name="connsiteX90" fmla="*/ 8186352 w 9767847"/>
                <a:gd name="connsiteY90" fmla="*/ 970373 h 6858000"/>
                <a:gd name="connsiteX91" fmla="*/ 8046768 w 9767847"/>
                <a:gd name="connsiteY91" fmla="*/ 809527 h 6858000"/>
                <a:gd name="connsiteX92" fmla="*/ 8010927 w 9767847"/>
                <a:gd name="connsiteY92" fmla="*/ 769951 h 6858000"/>
                <a:gd name="connsiteX93" fmla="*/ 7974788 w 9767847"/>
                <a:gd name="connsiteY93" fmla="*/ 730751 h 6858000"/>
                <a:gd name="connsiteX94" fmla="*/ 7901070 w 9767847"/>
                <a:gd name="connsiteY94" fmla="*/ 652823 h 6858000"/>
                <a:gd name="connsiteX95" fmla="*/ 7750054 w 9767847"/>
                <a:gd name="connsiteY95" fmla="*/ 501106 h 6858000"/>
                <a:gd name="connsiteX96" fmla="*/ 7592277 w 9767847"/>
                <a:gd name="connsiteY96" fmla="*/ 355319 h 6858000"/>
                <a:gd name="connsiteX97" fmla="*/ 7257734 w 9767847"/>
                <a:gd name="connsiteY97" fmla="*/ 81062 h 6858000"/>
                <a:gd name="connsiteX98" fmla="*/ 1892109 w 9767847"/>
                <a:gd name="connsiteY98" fmla="*/ 0 h 6858000"/>
                <a:gd name="connsiteX99" fmla="*/ 2298402 w 9767847"/>
                <a:gd name="connsiteY99" fmla="*/ 0 h 6858000"/>
                <a:gd name="connsiteX100" fmla="*/ 2135542 w 9767847"/>
                <a:gd name="connsiteY100" fmla="*/ 121879 h 6858000"/>
                <a:gd name="connsiteX101" fmla="*/ 1969576 w 9767847"/>
                <a:gd name="connsiteY101" fmla="*/ 259084 h 6858000"/>
                <a:gd name="connsiteX102" fmla="*/ 1659938 w 9767847"/>
                <a:gd name="connsiteY102" fmla="*/ 553953 h 6858000"/>
                <a:gd name="connsiteX103" fmla="*/ 729383 w 9767847"/>
                <a:gd name="connsiteY103" fmla="*/ 1940578 h 6858000"/>
                <a:gd name="connsiteX104" fmla="*/ 578465 w 9767847"/>
                <a:gd name="connsiteY104" fmla="*/ 2324905 h 6858000"/>
                <a:gd name="connsiteX105" fmla="*/ 465080 w 9767847"/>
                <a:gd name="connsiteY105" fmla="*/ 2718973 h 6858000"/>
                <a:gd name="connsiteX106" fmla="*/ 423820 w 9767847"/>
                <a:gd name="connsiteY106" fmla="*/ 2919535 h 6858000"/>
                <a:gd name="connsiteX107" fmla="*/ 392355 w 9767847"/>
                <a:gd name="connsiteY107" fmla="*/ 3122169 h 6858000"/>
                <a:gd name="connsiteX108" fmla="*/ 358801 w 9767847"/>
                <a:gd name="connsiteY108" fmla="*/ 3531013 h 6858000"/>
                <a:gd name="connsiteX109" fmla="*/ 410350 w 9767847"/>
                <a:gd name="connsiteY109" fmla="*/ 4352324 h 6858000"/>
                <a:gd name="connsiteX110" fmla="*/ 449022 w 9767847"/>
                <a:gd name="connsiteY110" fmla="*/ 4555147 h 6858000"/>
                <a:gd name="connsiteX111" fmla="*/ 498882 w 9767847"/>
                <a:gd name="connsiteY111" fmla="*/ 4756463 h 6858000"/>
                <a:gd name="connsiteX112" fmla="*/ 559775 w 9767847"/>
                <a:gd name="connsiteY112" fmla="*/ 4955755 h 6858000"/>
                <a:gd name="connsiteX113" fmla="*/ 631406 w 9767847"/>
                <a:gd name="connsiteY113" fmla="*/ 5152084 h 6858000"/>
                <a:gd name="connsiteX114" fmla="*/ 1023461 w 9767847"/>
                <a:gd name="connsiteY114" fmla="*/ 5898055 h 6858000"/>
                <a:gd name="connsiteX115" fmla="*/ 1575880 w 9767847"/>
                <a:gd name="connsiteY115" fmla="*/ 6551744 h 6858000"/>
                <a:gd name="connsiteX116" fmla="*/ 1905228 w 9767847"/>
                <a:gd name="connsiteY116" fmla="*/ 6833566 h 6858000"/>
                <a:gd name="connsiteX117" fmla="*/ 1938629 w 9767847"/>
                <a:gd name="connsiteY117" fmla="*/ 6858000 h 6858000"/>
                <a:gd name="connsiteX118" fmla="*/ 1368607 w 9767847"/>
                <a:gd name="connsiteY118" fmla="*/ 6858000 h 6858000"/>
                <a:gd name="connsiteX119" fmla="*/ 1115251 w 9767847"/>
                <a:gd name="connsiteY119" fmla="*/ 6594103 h 6858000"/>
                <a:gd name="connsiteX120" fmla="*/ 0 w 9767847"/>
                <a:gd name="connsiteY120" fmla="*/ 3653129 h 6858000"/>
                <a:gd name="connsiteX121" fmla="*/ 1777294 w 9767847"/>
                <a:gd name="connsiteY121" fmla="*/ 8541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9767847" h="6858000">
                  <a:moveTo>
                    <a:pt x="7145704" y="0"/>
                  </a:moveTo>
                  <a:lnTo>
                    <a:pt x="7875738" y="0"/>
                  </a:lnTo>
                  <a:lnTo>
                    <a:pt x="7990553" y="85415"/>
                  </a:lnTo>
                  <a:cubicBezTo>
                    <a:pt x="9075991" y="933432"/>
                    <a:pt x="9767847" y="2216793"/>
                    <a:pt x="9767847" y="3653129"/>
                  </a:cubicBezTo>
                  <a:cubicBezTo>
                    <a:pt x="9767847" y="4770280"/>
                    <a:pt x="9349317" y="5794890"/>
                    <a:pt x="8652597" y="6594103"/>
                  </a:cubicBezTo>
                  <a:lnTo>
                    <a:pt x="8399240" y="6858000"/>
                  </a:lnTo>
                  <a:lnTo>
                    <a:pt x="6766926" y="6858000"/>
                  </a:lnTo>
                  <a:lnTo>
                    <a:pt x="6804586" y="6821201"/>
                  </a:lnTo>
                  <a:lnTo>
                    <a:pt x="6881735" y="6745295"/>
                  </a:lnTo>
                  <a:cubicBezTo>
                    <a:pt x="6907435" y="6719979"/>
                    <a:pt x="6933134" y="6694896"/>
                    <a:pt x="6958883" y="6668920"/>
                  </a:cubicBezTo>
                  <a:lnTo>
                    <a:pt x="7267925" y="6359792"/>
                  </a:lnTo>
                  <a:lnTo>
                    <a:pt x="7424360" y="6204783"/>
                  </a:lnTo>
                  <a:cubicBezTo>
                    <a:pt x="7450754" y="6178900"/>
                    <a:pt x="7477598" y="6152829"/>
                    <a:pt x="7504938" y="6126806"/>
                  </a:cubicBezTo>
                  <a:lnTo>
                    <a:pt x="7546396" y="6087795"/>
                  </a:lnTo>
                  <a:cubicBezTo>
                    <a:pt x="7560264" y="6074901"/>
                    <a:pt x="7574780" y="6061630"/>
                    <a:pt x="7588002" y="6049630"/>
                  </a:cubicBezTo>
                  <a:lnTo>
                    <a:pt x="7631000" y="6010807"/>
                  </a:lnTo>
                  <a:lnTo>
                    <a:pt x="7675440" y="5972407"/>
                  </a:lnTo>
                  <a:cubicBezTo>
                    <a:pt x="7690404" y="5959796"/>
                    <a:pt x="7705564" y="5947419"/>
                    <a:pt x="7720626" y="5934949"/>
                  </a:cubicBezTo>
                  <a:cubicBezTo>
                    <a:pt x="7735738" y="5922525"/>
                    <a:pt x="7751197" y="5910619"/>
                    <a:pt x="7766458" y="5898432"/>
                  </a:cubicBezTo>
                  <a:cubicBezTo>
                    <a:pt x="7827949" y="5850290"/>
                    <a:pt x="7890979" y="5804597"/>
                    <a:pt x="7955254" y="5760926"/>
                  </a:cubicBezTo>
                  <a:cubicBezTo>
                    <a:pt x="8083800" y="5673632"/>
                    <a:pt x="8216872" y="5594434"/>
                    <a:pt x="8352678" y="5521728"/>
                  </a:cubicBezTo>
                  <a:lnTo>
                    <a:pt x="8451350" y="5469352"/>
                  </a:lnTo>
                  <a:lnTo>
                    <a:pt x="8548532" y="5417493"/>
                  </a:lnTo>
                  <a:cubicBezTo>
                    <a:pt x="8612110" y="5383188"/>
                    <a:pt x="8673251" y="5349306"/>
                    <a:pt x="8729473" y="5314059"/>
                  </a:cubicBezTo>
                  <a:cubicBezTo>
                    <a:pt x="8743591" y="5305213"/>
                    <a:pt x="8757161" y="5296459"/>
                    <a:pt x="8770781" y="5287330"/>
                  </a:cubicBezTo>
                  <a:cubicBezTo>
                    <a:pt x="8777591" y="5282765"/>
                    <a:pt x="8784451" y="5278201"/>
                    <a:pt x="8790964" y="5273590"/>
                  </a:cubicBezTo>
                  <a:cubicBezTo>
                    <a:pt x="8797574" y="5268977"/>
                    <a:pt x="8804235" y="5264412"/>
                    <a:pt x="8810499" y="5259801"/>
                  </a:cubicBezTo>
                  <a:cubicBezTo>
                    <a:pt x="8835999" y="5241401"/>
                    <a:pt x="8860407" y="5222389"/>
                    <a:pt x="8883571" y="5202577"/>
                  </a:cubicBezTo>
                  <a:cubicBezTo>
                    <a:pt x="8929900" y="5162954"/>
                    <a:pt x="8971258" y="5120413"/>
                    <a:pt x="9006651" y="5074625"/>
                  </a:cubicBezTo>
                  <a:cubicBezTo>
                    <a:pt x="9015351" y="5063426"/>
                    <a:pt x="9024398" y="5050955"/>
                    <a:pt x="9033494" y="5038203"/>
                  </a:cubicBezTo>
                  <a:lnTo>
                    <a:pt x="9040305" y="5028649"/>
                  </a:lnTo>
                  <a:lnTo>
                    <a:pt x="9046568" y="5019379"/>
                  </a:lnTo>
                  <a:cubicBezTo>
                    <a:pt x="9050743" y="5013261"/>
                    <a:pt x="9054819" y="5007050"/>
                    <a:pt x="9058846" y="5000743"/>
                  </a:cubicBezTo>
                  <a:cubicBezTo>
                    <a:pt x="9075002" y="4975615"/>
                    <a:pt x="9090212" y="4949403"/>
                    <a:pt x="9104529" y="4922203"/>
                  </a:cubicBezTo>
                  <a:cubicBezTo>
                    <a:pt x="9133211" y="4867850"/>
                    <a:pt x="9158313" y="4809545"/>
                    <a:pt x="9181081" y="4748792"/>
                  </a:cubicBezTo>
                  <a:cubicBezTo>
                    <a:pt x="9203748" y="4688276"/>
                    <a:pt x="9223383" y="4625876"/>
                    <a:pt x="9240731" y="4561970"/>
                  </a:cubicBezTo>
                  <a:cubicBezTo>
                    <a:pt x="9249481" y="4530064"/>
                    <a:pt x="9257682" y="4497782"/>
                    <a:pt x="9265388" y="4465171"/>
                  </a:cubicBezTo>
                  <a:cubicBezTo>
                    <a:pt x="9269215" y="4448842"/>
                    <a:pt x="9272943" y="4432465"/>
                    <a:pt x="9276571" y="4416041"/>
                  </a:cubicBezTo>
                  <a:lnTo>
                    <a:pt x="9281841" y="4391477"/>
                  </a:lnTo>
                  <a:lnTo>
                    <a:pt x="9286513" y="4368936"/>
                  </a:lnTo>
                  <a:lnTo>
                    <a:pt x="9296754" y="4316136"/>
                  </a:lnTo>
                  <a:lnTo>
                    <a:pt x="9301029" y="4293172"/>
                  </a:lnTo>
                  <a:lnTo>
                    <a:pt x="9302818" y="4282679"/>
                  </a:lnTo>
                  <a:lnTo>
                    <a:pt x="9304658" y="4270914"/>
                  </a:lnTo>
                  <a:lnTo>
                    <a:pt x="9312810" y="4220043"/>
                  </a:lnTo>
                  <a:lnTo>
                    <a:pt x="9316887" y="4194584"/>
                  </a:lnTo>
                  <a:lnTo>
                    <a:pt x="9318923" y="4181878"/>
                  </a:lnTo>
                  <a:cubicBezTo>
                    <a:pt x="9319570" y="4177644"/>
                    <a:pt x="9319969" y="4173267"/>
                    <a:pt x="9320515" y="4168984"/>
                  </a:cubicBezTo>
                  <a:lnTo>
                    <a:pt x="9332445" y="4069079"/>
                  </a:lnTo>
                  <a:cubicBezTo>
                    <a:pt x="9333836" y="4056468"/>
                    <a:pt x="9334880" y="4040986"/>
                    <a:pt x="9336173" y="4022774"/>
                  </a:cubicBezTo>
                  <a:lnTo>
                    <a:pt x="9340199" y="3969269"/>
                  </a:lnTo>
                  <a:cubicBezTo>
                    <a:pt x="9345071" y="3903904"/>
                    <a:pt x="9347358" y="3837081"/>
                    <a:pt x="9347557" y="3770070"/>
                  </a:cubicBezTo>
                  <a:cubicBezTo>
                    <a:pt x="9347656" y="3736518"/>
                    <a:pt x="9347209" y="3702871"/>
                    <a:pt x="9346364" y="3669036"/>
                  </a:cubicBezTo>
                  <a:lnTo>
                    <a:pt x="9344921" y="3619341"/>
                  </a:lnTo>
                  <a:lnTo>
                    <a:pt x="9344524" y="3607624"/>
                  </a:lnTo>
                  <a:lnTo>
                    <a:pt x="9343728" y="3594872"/>
                  </a:lnTo>
                  <a:lnTo>
                    <a:pt x="9342188" y="3569366"/>
                  </a:lnTo>
                  <a:lnTo>
                    <a:pt x="9339056" y="3518354"/>
                  </a:lnTo>
                  <a:cubicBezTo>
                    <a:pt x="9337914" y="3501319"/>
                    <a:pt x="9335874" y="3484236"/>
                    <a:pt x="9334334" y="3467155"/>
                  </a:cubicBezTo>
                  <a:lnTo>
                    <a:pt x="9329363" y="3415908"/>
                  </a:lnTo>
                  <a:lnTo>
                    <a:pt x="9328319" y="3404755"/>
                  </a:lnTo>
                  <a:lnTo>
                    <a:pt x="9327177" y="3394214"/>
                  </a:lnTo>
                  <a:lnTo>
                    <a:pt x="9324293" y="3370872"/>
                  </a:lnTo>
                  <a:lnTo>
                    <a:pt x="9320763" y="3344427"/>
                  </a:lnTo>
                  <a:lnTo>
                    <a:pt x="9317184" y="3315343"/>
                  </a:lnTo>
                  <a:cubicBezTo>
                    <a:pt x="9315594" y="3300991"/>
                    <a:pt x="9313506" y="3286404"/>
                    <a:pt x="9311021" y="3270309"/>
                  </a:cubicBezTo>
                  <a:lnTo>
                    <a:pt x="9302719" y="3219815"/>
                  </a:lnTo>
                  <a:cubicBezTo>
                    <a:pt x="9299936" y="3203157"/>
                    <a:pt x="9297003" y="3186498"/>
                    <a:pt x="9293970" y="3169887"/>
                  </a:cubicBezTo>
                  <a:cubicBezTo>
                    <a:pt x="9281891" y="3103393"/>
                    <a:pt x="9267674" y="3037182"/>
                    <a:pt x="9252065" y="2971205"/>
                  </a:cubicBezTo>
                  <a:cubicBezTo>
                    <a:pt x="9244261" y="2938265"/>
                    <a:pt x="9235959" y="2905371"/>
                    <a:pt x="9227211" y="2872571"/>
                  </a:cubicBezTo>
                  <a:lnTo>
                    <a:pt x="9220699" y="2848524"/>
                  </a:lnTo>
                  <a:lnTo>
                    <a:pt x="9213740" y="2824289"/>
                  </a:lnTo>
                  <a:cubicBezTo>
                    <a:pt x="9209216" y="2808147"/>
                    <a:pt x="9204345" y="2791866"/>
                    <a:pt x="9199374" y="2775536"/>
                  </a:cubicBezTo>
                  <a:cubicBezTo>
                    <a:pt x="9159855" y="2645184"/>
                    <a:pt x="9114272" y="2516197"/>
                    <a:pt x="9061829" y="2389515"/>
                  </a:cubicBezTo>
                  <a:cubicBezTo>
                    <a:pt x="9035582" y="2326175"/>
                    <a:pt x="9008043" y="2263258"/>
                    <a:pt x="8978865" y="2200953"/>
                  </a:cubicBezTo>
                  <a:lnTo>
                    <a:pt x="8956694" y="2154317"/>
                  </a:lnTo>
                  <a:lnTo>
                    <a:pt x="8934176" y="2108012"/>
                  </a:lnTo>
                  <a:cubicBezTo>
                    <a:pt x="8918915" y="2077189"/>
                    <a:pt x="8903157" y="2046130"/>
                    <a:pt x="8887151" y="2015448"/>
                  </a:cubicBezTo>
                  <a:cubicBezTo>
                    <a:pt x="8854988" y="1953989"/>
                    <a:pt x="8822082" y="1892908"/>
                    <a:pt x="8787533" y="1832625"/>
                  </a:cubicBezTo>
                  <a:lnTo>
                    <a:pt x="8761485" y="1787496"/>
                  </a:lnTo>
                  <a:lnTo>
                    <a:pt x="8734791" y="1741991"/>
                  </a:lnTo>
                  <a:cubicBezTo>
                    <a:pt x="8717047" y="1711921"/>
                    <a:pt x="8699200" y="1682461"/>
                    <a:pt x="8680808" y="1652910"/>
                  </a:cubicBezTo>
                  <a:cubicBezTo>
                    <a:pt x="8644322" y="1593756"/>
                    <a:pt x="8606194" y="1535216"/>
                    <a:pt x="8567024" y="1477004"/>
                  </a:cubicBezTo>
                  <a:lnTo>
                    <a:pt x="8537446" y="1433428"/>
                  </a:lnTo>
                  <a:lnTo>
                    <a:pt x="8507423" y="1389994"/>
                  </a:lnTo>
                  <a:cubicBezTo>
                    <a:pt x="8487390" y="1361382"/>
                    <a:pt x="8467158" y="1332817"/>
                    <a:pt x="8446529" y="1304393"/>
                  </a:cubicBezTo>
                  <a:cubicBezTo>
                    <a:pt x="8405271" y="1247595"/>
                    <a:pt x="8362718" y="1191218"/>
                    <a:pt x="8319224" y="1135124"/>
                  </a:cubicBezTo>
                  <a:lnTo>
                    <a:pt x="8286366" y="1093148"/>
                  </a:lnTo>
                  <a:lnTo>
                    <a:pt x="8270161" y="1072538"/>
                  </a:lnTo>
                  <a:lnTo>
                    <a:pt x="8253856" y="1052254"/>
                  </a:lnTo>
                  <a:cubicBezTo>
                    <a:pt x="8231636" y="1024773"/>
                    <a:pt x="8209117" y="997479"/>
                    <a:pt x="8186352" y="970373"/>
                  </a:cubicBezTo>
                  <a:cubicBezTo>
                    <a:pt x="8140917" y="916020"/>
                    <a:pt x="8094240" y="862515"/>
                    <a:pt x="8046768" y="809527"/>
                  </a:cubicBezTo>
                  <a:lnTo>
                    <a:pt x="8010927" y="769951"/>
                  </a:lnTo>
                  <a:lnTo>
                    <a:pt x="7974788" y="730751"/>
                  </a:lnTo>
                  <a:cubicBezTo>
                    <a:pt x="7950382" y="704587"/>
                    <a:pt x="7925824" y="678563"/>
                    <a:pt x="7901070" y="652823"/>
                  </a:cubicBezTo>
                  <a:cubicBezTo>
                    <a:pt x="7851510" y="601387"/>
                    <a:pt x="7801404" y="550612"/>
                    <a:pt x="7750054" y="501106"/>
                  </a:cubicBezTo>
                  <a:cubicBezTo>
                    <a:pt x="7698902" y="451742"/>
                    <a:pt x="7645913" y="403036"/>
                    <a:pt x="7592277" y="355319"/>
                  </a:cubicBezTo>
                  <a:cubicBezTo>
                    <a:pt x="7484856" y="259884"/>
                    <a:pt x="7373308" y="168402"/>
                    <a:pt x="7257734" y="81062"/>
                  </a:cubicBezTo>
                  <a:close/>
                  <a:moveTo>
                    <a:pt x="1892109" y="0"/>
                  </a:moveTo>
                  <a:lnTo>
                    <a:pt x="2298402" y="0"/>
                  </a:lnTo>
                  <a:lnTo>
                    <a:pt x="2135542" y="121879"/>
                  </a:lnTo>
                  <a:cubicBezTo>
                    <a:pt x="2078998" y="166378"/>
                    <a:pt x="2023659" y="212143"/>
                    <a:pt x="1969576" y="259084"/>
                  </a:cubicBezTo>
                  <a:cubicBezTo>
                    <a:pt x="1861309" y="352918"/>
                    <a:pt x="1758064" y="451412"/>
                    <a:pt x="1659938" y="553953"/>
                  </a:cubicBezTo>
                  <a:cubicBezTo>
                    <a:pt x="1266987" y="964444"/>
                    <a:pt x="953820" y="1435593"/>
                    <a:pt x="729383" y="1940578"/>
                  </a:cubicBezTo>
                  <a:cubicBezTo>
                    <a:pt x="673260" y="2066459"/>
                    <a:pt x="622855" y="2195070"/>
                    <a:pt x="578465" y="2324905"/>
                  </a:cubicBezTo>
                  <a:cubicBezTo>
                    <a:pt x="534125" y="2454785"/>
                    <a:pt x="496147" y="2586314"/>
                    <a:pt x="465080" y="2718973"/>
                  </a:cubicBezTo>
                  <a:cubicBezTo>
                    <a:pt x="449769" y="2785089"/>
                    <a:pt x="435850" y="2852289"/>
                    <a:pt x="423820" y="2919535"/>
                  </a:cubicBezTo>
                  <a:cubicBezTo>
                    <a:pt x="411840" y="2986829"/>
                    <a:pt x="401054" y="3054358"/>
                    <a:pt x="392355" y="3122169"/>
                  </a:cubicBezTo>
                  <a:cubicBezTo>
                    <a:pt x="374509" y="3257744"/>
                    <a:pt x="363424" y="3393978"/>
                    <a:pt x="358801" y="3531013"/>
                  </a:cubicBezTo>
                  <a:cubicBezTo>
                    <a:pt x="349009" y="3804941"/>
                    <a:pt x="366357" y="4079668"/>
                    <a:pt x="410350" y="4352324"/>
                  </a:cubicBezTo>
                  <a:cubicBezTo>
                    <a:pt x="421286" y="4420230"/>
                    <a:pt x="434209" y="4487758"/>
                    <a:pt x="449022" y="4555147"/>
                  </a:cubicBezTo>
                  <a:cubicBezTo>
                    <a:pt x="463737" y="4622534"/>
                    <a:pt x="480389" y="4689686"/>
                    <a:pt x="498882" y="4756463"/>
                  </a:cubicBezTo>
                  <a:cubicBezTo>
                    <a:pt x="517373" y="4823239"/>
                    <a:pt x="537704" y="4889733"/>
                    <a:pt x="559775" y="4955755"/>
                  </a:cubicBezTo>
                  <a:cubicBezTo>
                    <a:pt x="581946" y="5021873"/>
                    <a:pt x="605358" y="5087473"/>
                    <a:pt x="631406" y="5152084"/>
                  </a:cubicBezTo>
                  <a:cubicBezTo>
                    <a:pt x="734055" y="5411706"/>
                    <a:pt x="865188" y="5662668"/>
                    <a:pt x="1023461" y="5898055"/>
                  </a:cubicBezTo>
                  <a:cubicBezTo>
                    <a:pt x="1181487" y="6133676"/>
                    <a:pt x="1367051" y="6353345"/>
                    <a:pt x="1575880" y="6551744"/>
                  </a:cubicBezTo>
                  <a:cubicBezTo>
                    <a:pt x="1680269" y="6651014"/>
                    <a:pt x="1790338" y="6745037"/>
                    <a:pt x="1905228" y="6833566"/>
                  </a:cubicBezTo>
                  <a:lnTo>
                    <a:pt x="1938629" y="6858000"/>
                  </a:lnTo>
                  <a:lnTo>
                    <a:pt x="1368607" y="6858000"/>
                  </a:lnTo>
                  <a:lnTo>
                    <a:pt x="1115251" y="6594103"/>
                  </a:lnTo>
                  <a:cubicBezTo>
                    <a:pt x="418530" y="5794890"/>
                    <a:pt x="0" y="4770280"/>
                    <a:pt x="0" y="3653129"/>
                  </a:cubicBezTo>
                  <a:cubicBezTo>
                    <a:pt x="0" y="2216793"/>
                    <a:pt x="691856" y="933432"/>
                    <a:pt x="1777294" y="85415"/>
                  </a:cubicBez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F1C0A5A0-0F1C-9855-5126-4B5240C0DE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5368" y="2043663"/>
            <a:ext cx="6105194" cy="2031055"/>
          </a:xfrm>
        </p:spPr>
        <p:txBody>
          <a:bodyPr>
            <a:normAutofit/>
          </a:bodyPr>
          <a:lstStyle/>
          <a:p>
            <a:r>
              <a:rPr lang="da-DK" sz="5200" dirty="0">
                <a:solidFill>
                  <a:schemeClr val="tx2"/>
                </a:solidFill>
              </a:rPr>
              <a:t>Adverbier</a:t>
            </a:r>
            <a:br>
              <a:rPr lang="da-DK" sz="5200" dirty="0">
                <a:solidFill>
                  <a:schemeClr val="tx2"/>
                </a:solidFill>
              </a:rPr>
            </a:br>
            <a:endParaRPr lang="da-DK" sz="5200" dirty="0">
              <a:solidFill>
                <a:schemeClr val="tx2"/>
              </a:solidFill>
            </a:endParaRP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7CBDBA34-5E62-ACB5-6928-75C73CC407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45368" y="4160126"/>
            <a:ext cx="6105194" cy="2586663"/>
          </a:xfrm>
        </p:spPr>
        <p:txBody>
          <a:bodyPr>
            <a:normAutofit lnSpcReduction="10000"/>
          </a:bodyPr>
          <a:lstStyle/>
          <a:p>
            <a:endParaRPr lang="da-DK" dirty="0">
              <a:solidFill>
                <a:schemeClr val="tx2"/>
              </a:solidFill>
            </a:endParaRPr>
          </a:p>
          <a:p>
            <a:r>
              <a:rPr lang="da-DK" dirty="0">
                <a:solidFill>
                  <a:schemeClr val="tx2"/>
                </a:solidFill>
              </a:rPr>
              <a:t>Småadverbier, </a:t>
            </a:r>
          </a:p>
          <a:p>
            <a:r>
              <a:rPr lang="da-DK" dirty="0">
                <a:solidFill>
                  <a:schemeClr val="tx2"/>
                </a:solidFill>
              </a:rPr>
              <a:t>Sætningsadverbier</a:t>
            </a:r>
          </a:p>
          <a:p>
            <a:r>
              <a:rPr lang="da-DK" dirty="0">
                <a:solidFill>
                  <a:schemeClr val="tx2"/>
                </a:solidFill>
              </a:rPr>
              <a:t>Mådesadverbier</a:t>
            </a:r>
          </a:p>
          <a:p>
            <a:r>
              <a:rPr lang="da-DK" dirty="0">
                <a:solidFill>
                  <a:schemeClr val="tx2"/>
                </a:solidFill>
              </a:rPr>
              <a:t>Grad, sted, tid og frekvens</a:t>
            </a:r>
          </a:p>
          <a:p>
            <a:r>
              <a:rPr lang="da-DK" dirty="0">
                <a:solidFill>
                  <a:schemeClr val="tx2"/>
                </a:solidFill>
              </a:rPr>
              <a:t>Længere adverbielle udtryk</a:t>
            </a:r>
          </a:p>
          <a:p>
            <a:endParaRPr lang="da-DK" dirty="0">
              <a:solidFill>
                <a:schemeClr val="tx2"/>
              </a:solidFill>
            </a:endParaRPr>
          </a:p>
          <a:p>
            <a:endParaRPr lang="da-DK" dirty="0">
              <a:solidFill>
                <a:schemeClr val="tx2"/>
              </a:solidFill>
            </a:endParaRPr>
          </a:p>
          <a:p>
            <a:endParaRPr lang="da-DK" dirty="0">
              <a:solidFill>
                <a:schemeClr val="tx2"/>
              </a:solidFill>
            </a:endParaRPr>
          </a:p>
          <a:p>
            <a:endParaRPr lang="da-DK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1974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F5A5072-7B47-4D32-B52A-4EBBF590B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715DAF0-AE1B-46C9-8A6B-DB2AA05AB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" y="-22693"/>
            <a:ext cx="12191999" cy="437412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016219D-510E-4184-9090-6D5578A87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908719" y="-3931841"/>
            <a:ext cx="4374557" cy="12192000"/>
          </a:xfrm>
          <a:prstGeom prst="rect">
            <a:avLst/>
          </a:prstGeom>
          <a:gradFill>
            <a:gsLst>
              <a:gs pos="40000">
                <a:schemeClr val="accent1">
                  <a:alpha val="0"/>
                </a:schemeClr>
              </a:gs>
              <a:gs pos="100000">
                <a:schemeClr val="accent1">
                  <a:lumMod val="75000"/>
                  <a:alpha val="52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F4A713-7B75-4B21-90D7-5AB19547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136696" y="-3703868"/>
            <a:ext cx="4374128" cy="11736479"/>
          </a:xfrm>
          <a:prstGeom prst="rect">
            <a:avLst/>
          </a:prstGeom>
          <a:gradFill>
            <a:gsLst>
              <a:gs pos="17000">
                <a:schemeClr val="accent1">
                  <a:alpha val="0"/>
                </a:schemeClr>
              </a:gs>
              <a:gs pos="100000">
                <a:srgbClr val="000000">
                  <a:alpha val="37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C631C0B-6DA6-4E57-8231-CE32B3434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" y="-22690"/>
            <a:ext cx="8542485" cy="437412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25000"/>
                </a:srgb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C29501E6-A978-4A61-9689-9085AF97A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2508972">
            <a:off x="5945431" y="-1032053"/>
            <a:ext cx="4990147" cy="4439131"/>
          </a:xfrm>
          <a:custGeom>
            <a:avLst/>
            <a:gdLst>
              <a:gd name="connsiteX0" fmla="*/ 4990147 w 4990147"/>
              <a:gd name="connsiteY0" fmla="*/ 2229378 h 4439131"/>
              <a:gd name="connsiteX1" fmla="*/ 917384 w 4990147"/>
              <a:gd name="connsiteY1" fmla="*/ 4439131 h 4439131"/>
              <a:gd name="connsiteX2" fmla="*/ 910814 w 4990147"/>
              <a:gd name="connsiteY2" fmla="*/ 4434219 h 4439131"/>
              <a:gd name="connsiteX3" fmla="*/ 0 w 4990147"/>
              <a:gd name="connsiteY3" fmla="*/ 2502877 h 4439131"/>
              <a:gd name="connsiteX4" fmla="*/ 2502877 w 4990147"/>
              <a:gd name="connsiteY4" fmla="*/ 0 h 4439131"/>
              <a:gd name="connsiteX5" fmla="*/ 4954904 w 4990147"/>
              <a:gd name="connsiteY5" fmla="*/ 1998460 h 44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0147" h="4439131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2000"/>
                </a:schemeClr>
              </a:gs>
              <a:gs pos="87000">
                <a:schemeClr val="accent1">
                  <a:lumMod val="60000"/>
                  <a:lumOff val="40000"/>
                  <a:alpha val="2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6E3658F-BF2A-16CF-4E05-41B4FED8C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4824" y="735106"/>
            <a:ext cx="10053763" cy="292847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Øvelse find adverbier (der er 14 stk)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80B18621-B3C2-7117-9573-ACF2C1FA3B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0682" y="4870824"/>
            <a:ext cx="10005951" cy="145825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  <a:hlinkClick r:id="rId2"/>
              </a:rPr>
              <a:t>https://emmg.systime.dk/?id=304&amp;L=0#c215</a:t>
            </a:r>
            <a:r>
              <a: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800097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21FA7C-CCEE-08C0-7474-4A462E3EDF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Forskellige typer af adverbier og deres placering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6DBCB5E2-4E6F-6F16-7C3C-ECC30E1FCC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a-DK" dirty="0"/>
              <a:t>Adverbier placeres typisk i sætninger efter disse regler:</a:t>
            </a:r>
          </a:p>
          <a:p>
            <a:r>
              <a:rPr lang="da-DK" dirty="0"/>
              <a:t>Småadverbier står ofte mellem subjekt og verbum: </a:t>
            </a:r>
            <a:r>
              <a:rPr lang="da-DK" i="1" dirty="0" err="1"/>
              <a:t>She</a:t>
            </a:r>
            <a:r>
              <a:rPr lang="da-DK" i="1" dirty="0"/>
              <a:t> </a:t>
            </a:r>
            <a:r>
              <a:rPr lang="da-DK" b="1" i="1" dirty="0" err="1"/>
              <a:t>always</a:t>
            </a:r>
            <a:r>
              <a:rPr lang="da-DK" i="1" dirty="0"/>
              <a:t> smiles.</a:t>
            </a:r>
            <a:endParaRPr lang="da-DK" dirty="0"/>
          </a:p>
          <a:p>
            <a:r>
              <a:rPr lang="da-DK" dirty="0"/>
              <a:t>Sætningsadverbier kan stå først, midt eller sidst i sætningen: </a:t>
            </a:r>
            <a:r>
              <a:rPr lang="da-DK" b="1" i="1" dirty="0" err="1"/>
              <a:t>Unfortunately</a:t>
            </a:r>
            <a:r>
              <a:rPr lang="da-DK" i="1" dirty="0"/>
              <a:t>, </a:t>
            </a:r>
            <a:r>
              <a:rPr lang="da-DK" i="1" dirty="0" err="1"/>
              <a:t>we</a:t>
            </a:r>
            <a:r>
              <a:rPr lang="da-DK" i="1" dirty="0"/>
              <a:t> </a:t>
            </a:r>
            <a:r>
              <a:rPr lang="da-DK" i="1" dirty="0" err="1"/>
              <a:t>were</a:t>
            </a:r>
            <a:r>
              <a:rPr lang="da-DK" i="1" dirty="0"/>
              <a:t> </a:t>
            </a:r>
            <a:r>
              <a:rPr lang="da-DK" i="1" dirty="0" err="1"/>
              <a:t>late</a:t>
            </a:r>
            <a:r>
              <a:rPr lang="da-DK" i="1" dirty="0"/>
              <a:t>.</a:t>
            </a:r>
            <a:endParaRPr lang="da-DK" dirty="0"/>
          </a:p>
          <a:p>
            <a:r>
              <a:rPr lang="da-DK" dirty="0"/>
              <a:t>Mådesadverbier står efter hovedverbet eller objektet:</a:t>
            </a:r>
            <a:r>
              <a:rPr lang="da-DK" i="1" dirty="0"/>
              <a:t> He </a:t>
            </a:r>
            <a:r>
              <a:rPr lang="da-DK" i="1" dirty="0" err="1"/>
              <a:t>spoke</a:t>
            </a:r>
            <a:r>
              <a:rPr lang="da-DK" i="1" dirty="0"/>
              <a:t> English </a:t>
            </a:r>
            <a:r>
              <a:rPr lang="da-DK" b="1" i="1" dirty="0" err="1"/>
              <a:t>fluently</a:t>
            </a:r>
            <a:r>
              <a:rPr lang="da-DK" i="1" dirty="0"/>
              <a:t>.</a:t>
            </a:r>
            <a:endParaRPr lang="da-DK" dirty="0"/>
          </a:p>
          <a:p>
            <a:r>
              <a:rPr lang="da-DK" dirty="0"/>
              <a:t>Gradsadverbier står ofte før et adjektiv: </a:t>
            </a:r>
            <a:r>
              <a:rPr lang="da-DK" i="1" dirty="0" err="1"/>
              <a:t>She</a:t>
            </a:r>
            <a:r>
              <a:rPr lang="da-DK" i="1" dirty="0"/>
              <a:t> is </a:t>
            </a:r>
            <a:r>
              <a:rPr lang="da-DK" b="1" i="1" dirty="0" err="1"/>
              <a:t>very</a:t>
            </a:r>
            <a:r>
              <a:rPr lang="da-DK" i="1" dirty="0"/>
              <a:t> </a:t>
            </a:r>
            <a:r>
              <a:rPr lang="da-DK" i="1" dirty="0" err="1"/>
              <a:t>tired</a:t>
            </a:r>
            <a:r>
              <a:rPr lang="da-DK" i="1" dirty="0"/>
              <a:t>.</a:t>
            </a:r>
            <a:endParaRPr lang="da-DK" dirty="0"/>
          </a:p>
          <a:p>
            <a:r>
              <a:rPr lang="da-DK" dirty="0"/>
              <a:t>Steds- og tidsadverbier står typisk sidst i sætningen: </a:t>
            </a:r>
            <a:r>
              <a:rPr lang="da-DK" i="1" dirty="0"/>
              <a:t>The police </a:t>
            </a:r>
            <a:r>
              <a:rPr lang="da-DK" i="1" dirty="0" err="1"/>
              <a:t>arrived</a:t>
            </a:r>
            <a:r>
              <a:rPr lang="da-DK" i="1" dirty="0"/>
              <a:t> </a:t>
            </a:r>
            <a:r>
              <a:rPr lang="da-DK" b="1" i="1" dirty="0" err="1"/>
              <a:t>immediately</a:t>
            </a:r>
            <a:r>
              <a:rPr lang="da-DK" i="1" dirty="0"/>
              <a:t>.</a:t>
            </a:r>
            <a:endParaRPr lang="da-DK" dirty="0"/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2684938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934F1179-B481-4F9E-BCA3-AFB972070F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ight Triangle 20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E04B5EB-F158-4507-90DD-BD23620C7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8CA516D-C903-C129-3B4F-F4DC9D9AFB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1" y="1008993"/>
            <a:ext cx="9231410" cy="354204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81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Placering af forskellige typer af adverbier</a:t>
            </a:r>
          </a:p>
        </p:txBody>
      </p:sp>
    </p:spTree>
    <p:extLst>
      <p:ext uri="{BB962C8B-B14F-4D97-AF65-F5344CB8AC3E}">
        <p14:creationId xmlns:p14="http://schemas.microsoft.com/office/powerpoint/2010/main" val="3878308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A8908DB7-C3A6-4FCB-9820-CEE02B398C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0765E2C-66B0-CFF3-B41B-8A4A8787C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823"/>
            <a:ext cx="3419856" cy="5583148"/>
          </a:xfrm>
        </p:spPr>
        <p:txBody>
          <a:bodyPr anchor="ctr">
            <a:normAutofit/>
          </a:bodyPr>
          <a:lstStyle/>
          <a:p>
            <a:r>
              <a:rPr lang="da-DK" sz="4200"/>
              <a:t>Småadverbier</a:t>
            </a:r>
          </a:p>
        </p:txBody>
      </p:sp>
      <p:sp>
        <p:nvSpPr>
          <p:cNvPr id="20" name="sketch line">
            <a:extLst>
              <a:ext uri="{FF2B5EF4-FFF2-40B4-BE49-F238E27FC236}">
                <a16:creationId xmlns:a16="http://schemas.microsoft.com/office/drawing/2014/main" id="{535742DD-1B16-4E9D-B715-0D74B4574A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267200" y="630936"/>
            <a:ext cx="18288" cy="5590381"/>
          </a:xfrm>
          <a:custGeom>
            <a:avLst/>
            <a:gdLst>
              <a:gd name="csX0" fmla="*/ 0 w 18288"/>
              <a:gd name="csY0" fmla="*/ 0 h 5590381"/>
              <a:gd name="csX1" fmla="*/ 18288 w 18288"/>
              <a:gd name="csY1" fmla="*/ 0 h 5590381"/>
              <a:gd name="csX2" fmla="*/ 18288 w 18288"/>
              <a:gd name="csY2" fmla="*/ 754701 h 5590381"/>
              <a:gd name="csX3" fmla="*/ 18288 w 18288"/>
              <a:gd name="csY3" fmla="*/ 1565307 h 5590381"/>
              <a:gd name="csX4" fmla="*/ 18288 w 18288"/>
              <a:gd name="csY4" fmla="*/ 2152297 h 5590381"/>
              <a:gd name="csX5" fmla="*/ 18288 w 18288"/>
              <a:gd name="csY5" fmla="*/ 2906998 h 5590381"/>
              <a:gd name="csX6" fmla="*/ 18288 w 18288"/>
              <a:gd name="csY6" fmla="*/ 3549892 h 5590381"/>
              <a:gd name="csX7" fmla="*/ 18288 w 18288"/>
              <a:gd name="csY7" fmla="*/ 4080978 h 5590381"/>
              <a:gd name="csX8" fmla="*/ 18288 w 18288"/>
              <a:gd name="csY8" fmla="*/ 4835680 h 5590381"/>
              <a:gd name="csX9" fmla="*/ 18288 w 18288"/>
              <a:gd name="csY9" fmla="*/ 5590381 h 5590381"/>
              <a:gd name="csX10" fmla="*/ 0 w 18288"/>
              <a:gd name="csY10" fmla="*/ 5590381 h 5590381"/>
              <a:gd name="csX11" fmla="*/ 0 w 18288"/>
              <a:gd name="csY11" fmla="*/ 4835680 h 5590381"/>
              <a:gd name="csX12" fmla="*/ 0 w 18288"/>
              <a:gd name="csY12" fmla="*/ 4304593 h 5590381"/>
              <a:gd name="csX13" fmla="*/ 0 w 18288"/>
              <a:gd name="csY13" fmla="*/ 3773507 h 5590381"/>
              <a:gd name="csX14" fmla="*/ 0 w 18288"/>
              <a:gd name="csY14" fmla="*/ 3186517 h 5590381"/>
              <a:gd name="csX15" fmla="*/ 0 w 18288"/>
              <a:gd name="csY15" fmla="*/ 2487720 h 5590381"/>
              <a:gd name="csX16" fmla="*/ 0 w 18288"/>
              <a:gd name="csY16" fmla="*/ 1956633 h 5590381"/>
              <a:gd name="csX17" fmla="*/ 0 w 18288"/>
              <a:gd name="csY17" fmla="*/ 1425547 h 5590381"/>
              <a:gd name="csX18" fmla="*/ 0 w 18288"/>
              <a:gd name="csY18" fmla="*/ 614942 h 5590381"/>
              <a:gd name="csX19" fmla="*/ 0 w 18288"/>
              <a:gd name="csY19" fmla="*/ 0 h 559038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</a:cxnLst>
            <a:rect l="l" t="t" r="r" b="b"/>
            <a:pathLst>
              <a:path w="18288" h="5590381" fill="none" extrusionOk="0">
                <a:moveTo>
                  <a:pt x="0" y="0"/>
                </a:moveTo>
                <a:cubicBezTo>
                  <a:pt x="7726" y="-435"/>
                  <a:pt x="14198" y="437"/>
                  <a:pt x="18288" y="0"/>
                </a:cubicBezTo>
                <a:cubicBezTo>
                  <a:pt x="-5226" y="225076"/>
                  <a:pt x="46275" y="562283"/>
                  <a:pt x="18288" y="754701"/>
                </a:cubicBezTo>
                <a:cubicBezTo>
                  <a:pt x="-9699" y="947119"/>
                  <a:pt x="30081" y="1239251"/>
                  <a:pt x="18288" y="1565307"/>
                </a:cubicBezTo>
                <a:cubicBezTo>
                  <a:pt x="6495" y="1891363"/>
                  <a:pt x="7160" y="1999140"/>
                  <a:pt x="18288" y="2152297"/>
                </a:cubicBezTo>
                <a:cubicBezTo>
                  <a:pt x="29417" y="2305454"/>
                  <a:pt x="28705" y="2598333"/>
                  <a:pt x="18288" y="2906998"/>
                </a:cubicBezTo>
                <a:cubicBezTo>
                  <a:pt x="7871" y="3215663"/>
                  <a:pt x="35263" y="3327412"/>
                  <a:pt x="18288" y="3549892"/>
                </a:cubicBezTo>
                <a:cubicBezTo>
                  <a:pt x="1313" y="3772372"/>
                  <a:pt x="38561" y="3843836"/>
                  <a:pt x="18288" y="4080978"/>
                </a:cubicBezTo>
                <a:cubicBezTo>
                  <a:pt x="-1985" y="4318120"/>
                  <a:pt x="-3806" y="4511166"/>
                  <a:pt x="18288" y="4835680"/>
                </a:cubicBezTo>
                <a:cubicBezTo>
                  <a:pt x="40382" y="5160194"/>
                  <a:pt x="-13070" y="5401748"/>
                  <a:pt x="18288" y="5590381"/>
                </a:cubicBezTo>
                <a:cubicBezTo>
                  <a:pt x="12010" y="5589863"/>
                  <a:pt x="6799" y="5589982"/>
                  <a:pt x="0" y="5590381"/>
                </a:cubicBezTo>
                <a:cubicBezTo>
                  <a:pt x="-6480" y="5250523"/>
                  <a:pt x="-32148" y="5052531"/>
                  <a:pt x="0" y="4835680"/>
                </a:cubicBezTo>
                <a:cubicBezTo>
                  <a:pt x="32148" y="4618829"/>
                  <a:pt x="5352" y="4496374"/>
                  <a:pt x="0" y="4304593"/>
                </a:cubicBezTo>
                <a:cubicBezTo>
                  <a:pt x="-5352" y="4112812"/>
                  <a:pt x="9645" y="3919423"/>
                  <a:pt x="0" y="3773507"/>
                </a:cubicBezTo>
                <a:cubicBezTo>
                  <a:pt x="-9645" y="3627591"/>
                  <a:pt x="-10654" y="3330687"/>
                  <a:pt x="0" y="3186517"/>
                </a:cubicBezTo>
                <a:cubicBezTo>
                  <a:pt x="10654" y="3042347"/>
                  <a:pt x="18181" y="2635923"/>
                  <a:pt x="0" y="2487720"/>
                </a:cubicBezTo>
                <a:cubicBezTo>
                  <a:pt x="-18181" y="2339517"/>
                  <a:pt x="-7947" y="2113537"/>
                  <a:pt x="0" y="1956633"/>
                </a:cubicBezTo>
                <a:cubicBezTo>
                  <a:pt x="7947" y="1799729"/>
                  <a:pt x="-15145" y="1657735"/>
                  <a:pt x="0" y="1425547"/>
                </a:cubicBezTo>
                <a:cubicBezTo>
                  <a:pt x="15145" y="1193359"/>
                  <a:pt x="-23832" y="948054"/>
                  <a:pt x="0" y="614942"/>
                </a:cubicBezTo>
                <a:cubicBezTo>
                  <a:pt x="23832" y="281831"/>
                  <a:pt x="2816" y="129878"/>
                  <a:pt x="0" y="0"/>
                </a:cubicBezTo>
                <a:close/>
              </a:path>
              <a:path w="18288" h="5590381" stroke="0" extrusionOk="0">
                <a:moveTo>
                  <a:pt x="0" y="0"/>
                </a:moveTo>
                <a:cubicBezTo>
                  <a:pt x="5871" y="848"/>
                  <a:pt x="11713" y="-200"/>
                  <a:pt x="18288" y="0"/>
                </a:cubicBezTo>
                <a:cubicBezTo>
                  <a:pt x="41141" y="165299"/>
                  <a:pt x="3613" y="427555"/>
                  <a:pt x="18288" y="698798"/>
                </a:cubicBezTo>
                <a:cubicBezTo>
                  <a:pt x="32963" y="970041"/>
                  <a:pt x="19680" y="1226199"/>
                  <a:pt x="18288" y="1397595"/>
                </a:cubicBezTo>
                <a:cubicBezTo>
                  <a:pt x="16896" y="1568991"/>
                  <a:pt x="38798" y="1794517"/>
                  <a:pt x="18288" y="2152297"/>
                </a:cubicBezTo>
                <a:cubicBezTo>
                  <a:pt x="-2222" y="2510077"/>
                  <a:pt x="40846" y="2594424"/>
                  <a:pt x="18288" y="2739287"/>
                </a:cubicBezTo>
                <a:cubicBezTo>
                  <a:pt x="-4270" y="2884150"/>
                  <a:pt x="27117" y="3129706"/>
                  <a:pt x="18288" y="3493988"/>
                </a:cubicBezTo>
                <a:cubicBezTo>
                  <a:pt x="9459" y="3858270"/>
                  <a:pt x="54201" y="4041447"/>
                  <a:pt x="18288" y="4304593"/>
                </a:cubicBezTo>
                <a:cubicBezTo>
                  <a:pt x="-17625" y="4567740"/>
                  <a:pt x="49627" y="5149125"/>
                  <a:pt x="18288" y="5590381"/>
                </a:cubicBezTo>
                <a:cubicBezTo>
                  <a:pt x="10860" y="5590744"/>
                  <a:pt x="7568" y="5590157"/>
                  <a:pt x="0" y="5590381"/>
                </a:cubicBezTo>
                <a:cubicBezTo>
                  <a:pt x="36767" y="5266821"/>
                  <a:pt x="-16223" y="5116146"/>
                  <a:pt x="0" y="4835680"/>
                </a:cubicBezTo>
                <a:cubicBezTo>
                  <a:pt x="16223" y="4555214"/>
                  <a:pt x="-16316" y="4356490"/>
                  <a:pt x="0" y="4136882"/>
                </a:cubicBezTo>
                <a:cubicBezTo>
                  <a:pt x="16316" y="3917274"/>
                  <a:pt x="8005" y="3773465"/>
                  <a:pt x="0" y="3549892"/>
                </a:cubicBezTo>
                <a:cubicBezTo>
                  <a:pt x="-8005" y="3326319"/>
                  <a:pt x="27623" y="3052456"/>
                  <a:pt x="0" y="2851094"/>
                </a:cubicBezTo>
                <a:cubicBezTo>
                  <a:pt x="-27623" y="2649732"/>
                  <a:pt x="5614" y="2455815"/>
                  <a:pt x="0" y="2264104"/>
                </a:cubicBezTo>
                <a:cubicBezTo>
                  <a:pt x="-5614" y="2072393"/>
                  <a:pt x="22598" y="1990723"/>
                  <a:pt x="0" y="1733018"/>
                </a:cubicBezTo>
                <a:cubicBezTo>
                  <a:pt x="-22598" y="1475313"/>
                  <a:pt x="-6965" y="1369123"/>
                  <a:pt x="0" y="1090124"/>
                </a:cubicBezTo>
                <a:cubicBezTo>
                  <a:pt x="6965" y="811125"/>
                  <a:pt x="-19273" y="50704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311409761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A56B8D1-CF3D-17D3-329C-200D19F063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6" y="4798577"/>
            <a:ext cx="6894576" cy="1428487"/>
          </a:xfrm>
        </p:spPr>
        <p:txBody>
          <a:bodyPr anchor="t">
            <a:normAutofit/>
          </a:bodyPr>
          <a:lstStyle/>
          <a:p>
            <a:r>
              <a:rPr lang="da-DK" sz="1400" b="0" i="0">
                <a:effectLst/>
                <a:latin typeface="GothamBook"/>
              </a:rPr>
              <a:t>Småadverbier placeres mellem </a:t>
            </a:r>
            <a:r>
              <a:rPr lang="da-DK" sz="1400" b="0" i="0" u="none" strike="noStrike">
                <a:effectLst/>
                <a:latin typeface="GothamBook"/>
                <a:hlinkClick r:id="rId2"/>
              </a:rPr>
              <a:t>subjekt</a:t>
            </a:r>
            <a:r>
              <a:rPr lang="da-DK" sz="1400" b="0" i="0">
                <a:effectLst/>
                <a:latin typeface="GothamBook"/>
              </a:rPr>
              <a:t> og </a:t>
            </a:r>
            <a:r>
              <a:rPr lang="da-DK" sz="1400" b="0" i="0" u="none" strike="noStrike">
                <a:effectLst/>
                <a:latin typeface="GothamBook"/>
                <a:hlinkClick r:id="rId3"/>
              </a:rPr>
              <a:t>verballed</a:t>
            </a:r>
            <a:r>
              <a:rPr lang="da-DK" sz="1400" b="0" i="0">
                <a:effectLst/>
                <a:latin typeface="GothamBook"/>
              </a:rPr>
              <a:t> eller efter første </a:t>
            </a:r>
            <a:r>
              <a:rPr lang="da-DK" sz="1400" b="0" i="0" u="none" strike="noStrike">
                <a:effectLst/>
                <a:latin typeface="GothamBook"/>
                <a:hlinkClick r:id="rId4"/>
              </a:rPr>
              <a:t>hjælpeverbum</a:t>
            </a:r>
            <a:r>
              <a:rPr lang="da-DK" sz="1400" b="0" i="0">
                <a:effectLst/>
                <a:latin typeface="GothamBook"/>
              </a:rPr>
              <a:t>.</a:t>
            </a:r>
          </a:p>
          <a:p>
            <a:r>
              <a:rPr lang="da-DK" sz="1400" b="0" i="0">
                <a:effectLst/>
                <a:latin typeface="GothamBook"/>
              </a:rPr>
              <a:t>Nogle af de hyppigst forekommende småadverbier er </a:t>
            </a:r>
            <a:r>
              <a:rPr lang="da-DK" sz="1400" b="0" i="1">
                <a:effectLst/>
                <a:latin typeface="GothamBook"/>
              </a:rPr>
              <a:t>often, usually, seldom, rarely, hardly, never, almost, soon, certainly</a:t>
            </a:r>
            <a:r>
              <a:rPr lang="da-DK" sz="1400" b="0" i="0">
                <a:effectLst/>
                <a:latin typeface="GothamBook"/>
              </a:rPr>
              <a:t> og </a:t>
            </a:r>
            <a:r>
              <a:rPr lang="da-DK" sz="1400" b="0" i="1">
                <a:effectLst/>
                <a:latin typeface="GothamBook"/>
              </a:rPr>
              <a:t>just</a:t>
            </a:r>
            <a:r>
              <a:rPr lang="da-DK" sz="1400" b="0" i="0">
                <a:effectLst/>
                <a:latin typeface="GothamBook"/>
              </a:rPr>
              <a:t>. </a:t>
            </a:r>
            <a:br>
              <a:rPr lang="da-DK" sz="1400" b="0" i="0">
                <a:effectLst/>
                <a:latin typeface="GothamBook"/>
              </a:rPr>
            </a:br>
            <a:r>
              <a:rPr lang="da-DK" sz="1400" b="0" i="0">
                <a:effectLst/>
                <a:latin typeface="GothamBook"/>
              </a:rPr>
              <a:t>Ligesom mange andre typer adverbier kan småadverbier lægge sig til </a:t>
            </a:r>
            <a:r>
              <a:rPr lang="da-DK" sz="1400" b="0" i="0" u="none" strike="noStrike">
                <a:effectLst/>
                <a:latin typeface="GothamBook"/>
                <a:hlinkClick r:id="rId5"/>
              </a:rPr>
              <a:t>verber</a:t>
            </a:r>
            <a:r>
              <a:rPr lang="da-DK" sz="1400" b="0" i="0">
                <a:effectLst/>
                <a:latin typeface="GothamBook"/>
              </a:rPr>
              <a:t>,</a:t>
            </a:r>
            <a:r>
              <a:rPr lang="da-DK" sz="1400" b="0" i="0" u="none" strike="noStrike">
                <a:effectLst/>
                <a:latin typeface="GothamBook"/>
                <a:hlinkClick r:id="rId6"/>
              </a:rPr>
              <a:t> adjektiver</a:t>
            </a:r>
            <a:r>
              <a:rPr lang="da-DK" sz="1400" b="0" i="0">
                <a:effectLst/>
                <a:latin typeface="GothamBook"/>
              </a:rPr>
              <a:t>, andre adverbier eller til hele sætninger. </a:t>
            </a:r>
          </a:p>
          <a:p>
            <a:pPr marL="0" indent="0">
              <a:buNone/>
            </a:pPr>
            <a:endParaRPr lang="da-DK" sz="1400"/>
          </a:p>
          <a:p>
            <a:pPr marL="0" indent="0">
              <a:buNone/>
            </a:pPr>
            <a:endParaRPr lang="da-DK" sz="1400"/>
          </a:p>
        </p:txBody>
      </p:sp>
      <p:graphicFrame>
        <p:nvGraphicFramePr>
          <p:cNvPr id="4" name="Tabel 3">
            <a:extLst>
              <a:ext uri="{FF2B5EF4-FFF2-40B4-BE49-F238E27FC236}">
                <a16:creationId xmlns:a16="http://schemas.microsoft.com/office/drawing/2014/main" id="{9D2E651F-A5B3-4BBC-0BD3-6607040856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6694763"/>
              </p:ext>
            </p:extLst>
          </p:nvPr>
        </p:nvGraphicFramePr>
        <p:xfrm>
          <a:off x="4654296" y="1373906"/>
          <a:ext cx="6894577" cy="2427692"/>
        </p:xfrm>
        <a:graphic>
          <a:graphicData uri="http://schemas.openxmlformats.org/drawingml/2006/table">
            <a:tbl>
              <a:tblPr>
                <a:solidFill>
                  <a:schemeClr val="bg1"/>
                </a:solidFill>
                <a:tableStyleId>{3B4B98B0-60AC-42C2-AFA5-B58CD77FA1E5}</a:tableStyleId>
              </a:tblPr>
              <a:tblGrid>
                <a:gridCol w="1674203">
                  <a:extLst>
                    <a:ext uri="{9D8B030D-6E8A-4147-A177-3AD203B41FA5}">
                      <a16:colId xmlns:a16="http://schemas.microsoft.com/office/drawing/2014/main" val="3599662156"/>
                    </a:ext>
                  </a:extLst>
                </a:gridCol>
                <a:gridCol w="5220374">
                  <a:extLst>
                    <a:ext uri="{9D8B030D-6E8A-4147-A177-3AD203B41FA5}">
                      <a16:colId xmlns:a16="http://schemas.microsoft.com/office/drawing/2014/main" val="479957351"/>
                    </a:ext>
                  </a:extLst>
                </a:gridCol>
              </a:tblGrid>
              <a:tr h="606923">
                <a:tc>
                  <a:txBody>
                    <a:bodyPr/>
                    <a:lstStyle/>
                    <a:p>
                      <a:pPr algn="l" fontAlgn="t"/>
                      <a:r>
                        <a:rPr lang="da-DK" sz="2000" b="1" cap="none" spc="0">
                          <a:solidFill>
                            <a:schemeClr val="tx1"/>
                          </a:solidFill>
                          <a:effectLst/>
                        </a:rPr>
                        <a:t>Eksempler:</a:t>
                      </a:r>
                      <a:endParaRPr lang="da-DK" sz="20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66690" marR="0" marT="128223" marB="128223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cap="none" spc="0">
                          <a:solidFill>
                            <a:schemeClr val="tx1"/>
                          </a:solidFill>
                          <a:effectLst/>
                        </a:rPr>
                        <a:t>He </a:t>
                      </a:r>
                      <a:r>
                        <a:rPr lang="en-US" sz="2000" b="1" cap="none" spc="0">
                          <a:solidFill>
                            <a:schemeClr val="tx1"/>
                          </a:solidFill>
                          <a:effectLst/>
                        </a:rPr>
                        <a:t>often</a:t>
                      </a:r>
                      <a:r>
                        <a:rPr lang="en-US" sz="2000" cap="none" spc="0">
                          <a:solidFill>
                            <a:schemeClr val="tx1"/>
                          </a:solidFill>
                          <a:effectLst/>
                        </a:rPr>
                        <a:t> forgot her books.</a:t>
                      </a:r>
                    </a:p>
                  </a:txBody>
                  <a:tcPr marL="166690" marR="0" marT="128223" marB="128223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7904586"/>
                  </a:ext>
                </a:extLst>
              </a:tr>
              <a:tr h="606923">
                <a:tc>
                  <a:txBody>
                    <a:bodyPr/>
                    <a:lstStyle/>
                    <a:p>
                      <a:pPr algn="l" fontAlgn="t"/>
                      <a:r>
                        <a:rPr lang="da-DK" sz="20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</a:txBody>
                  <a:tcPr marL="166690" marR="0" marT="128223" marB="128223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a-DK" sz="20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</a:txBody>
                  <a:tcPr marL="166690" marR="0" marT="128223" marB="128223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64840226"/>
                  </a:ext>
                </a:extLst>
              </a:tr>
              <a:tr h="606923">
                <a:tc>
                  <a:txBody>
                    <a:bodyPr/>
                    <a:lstStyle/>
                    <a:p>
                      <a:pPr algn="l" fontAlgn="t"/>
                      <a:r>
                        <a:rPr lang="da-DK" sz="20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</a:txBody>
                  <a:tcPr marL="166690" marR="0" marT="128223" marB="128223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a-DK" sz="20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</a:txBody>
                  <a:tcPr marL="166690" marR="0" marT="128223" marB="128223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8019020"/>
                  </a:ext>
                </a:extLst>
              </a:tr>
              <a:tr h="606923">
                <a:tc>
                  <a:txBody>
                    <a:bodyPr/>
                    <a:lstStyle/>
                    <a:p>
                      <a:pPr algn="l" fontAlgn="t"/>
                      <a:r>
                        <a:rPr lang="da-DK" sz="20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</a:txBody>
                  <a:tcPr marL="166690" marR="0" marT="128223" marB="128223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cap="none" spc="0">
                          <a:solidFill>
                            <a:schemeClr val="tx1"/>
                          </a:solidFill>
                          <a:effectLst/>
                        </a:rPr>
                        <a:t>The psychologist had </a:t>
                      </a:r>
                      <a:r>
                        <a:rPr lang="en-US" sz="2000" b="1" cap="none" spc="0">
                          <a:solidFill>
                            <a:schemeClr val="tx1"/>
                          </a:solidFill>
                          <a:effectLst/>
                        </a:rPr>
                        <a:t>never</a:t>
                      </a:r>
                      <a:r>
                        <a:rPr lang="en-US" sz="2000" cap="none" spc="0">
                          <a:solidFill>
                            <a:schemeClr val="tx1"/>
                          </a:solidFill>
                          <a:effectLst/>
                        </a:rPr>
                        <a:t> understood her.</a:t>
                      </a:r>
                    </a:p>
                  </a:txBody>
                  <a:tcPr marL="166690" marR="0" marT="128223" marB="128223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143111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89068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2CC3083-EA5A-4C01-4A17-B5A1B245F6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da-DK" sz="4800"/>
              <a:t>Småadverbier bemærk 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B24CCDEA-52E2-89C4-FF1F-EE4C92C9A9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/>
          </a:bodyPr>
          <a:lstStyle/>
          <a:p>
            <a:r>
              <a:rPr lang="da-DK" sz="2400" b="1" i="0">
                <a:effectLst/>
                <a:latin typeface="GothamBold"/>
              </a:rPr>
              <a:t>TIP</a:t>
            </a:r>
            <a:r>
              <a:rPr lang="da-DK" sz="2400" b="0" i="0">
                <a:effectLst/>
                <a:latin typeface="GothamBook"/>
              </a:rPr>
              <a:t>. Bemærk dog, at former af </a:t>
            </a:r>
            <a:r>
              <a:rPr lang="da-DK" sz="2400" b="0" i="1">
                <a:effectLst/>
                <a:latin typeface="GothamBook"/>
              </a:rPr>
              <a:t>to be</a:t>
            </a:r>
            <a:r>
              <a:rPr lang="da-DK" sz="2400" b="0" i="0">
                <a:effectLst/>
                <a:latin typeface="GothamBook"/>
              </a:rPr>
              <a:t> ikke må adskilles fra </a:t>
            </a:r>
            <a:r>
              <a:rPr lang="da-DK" sz="2400" b="0" i="0" u="none" strike="noStrike">
                <a:effectLst/>
                <a:latin typeface="GothamBook"/>
                <a:hlinkClick r:id="rId2"/>
              </a:rPr>
              <a:t>subjekt</a:t>
            </a:r>
            <a:r>
              <a:rPr lang="da-DK" sz="2400" b="0" i="0">
                <a:effectLst/>
                <a:latin typeface="GothamBook"/>
              </a:rPr>
              <a:t>, og at </a:t>
            </a:r>
            <a:r>
              <a:rPr lang="da-DK" sz="2400" b="0" i="0" u="none" strike="noStrike">
                <a:effectLst/>
                <a:latin typeface="GothamBook"/>
                <a:hlinkClick r:id="rId3"/>
              </a:rPr>
              <a:t>adverbiet</a:t>
            </a:r>
            <a:r>
              <a:rPr lang="da-DK" sz="2400" b="0" i="0">
                <a:effectLst/>
                <a:latin typeface="GothamBook"/>
              </a:rPr>
              <a:t> derfor i disse tilfælde efterstilles:</a:t>
            </a:r>
          </a:p>
          <a:p>
            <a:endParaRPr lang="da-DK" sz="2400">
              <a:latin typeface="GothamBook"/>
            </a:endParaRPr>
          </a:p>
          <a:p>
            <a:endParaRPr lang="da-DK" sz="2400" b="0" i="0">
              <a:effectLst/>
              <a:latin typeface="GothamBook"/>
            </a:endParaRPr>
          </a:p>
          <a:p>
            <a:r>
              <a:rPr lang="da-DK" sz="2400">
                <a:latin typeface="GothamBook"/>
              </a:rPr>
              <a:t>He was actually rich</a:t>
            </a:r>
            <a:endParaRPr lang="da-DK" sz="2400" b="0" i="0">
              <a:effectLst/>
              <a:latin typeface="GothamBook"/>
            </a:endParaRPr>
          </a:p>
          <a:p>
            <a:endParaRPr lang="da-DK" sz="240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78736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4DAF54-F239-F621-2C6C-F4B38CA831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Opgave småadverbier (Placer adverbiet i parentesen)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23522444-1F38-25F5-E931-0D58499388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r>
              <a:rPr lang="da-DK" dirty="0"/>
              <a:t>He has </a:t>
            </a:r>
            <a:r>
              <a:rPr lang="da-DK" dirty="0" err="1"/>
              <a:t>encountered</a:t>
            </a:r>
            <a:r>
              <a:rPr lang="da-DK" dirty="0"/>
              <a:t> problems with his computer (</a:t>
            </a:r>
            <a:r>
              <a:rPr lang="da-DK" dirty="0" err="1"/>
              <a:t>often</a:t>
            </a:r>
            <a:r>
              <a:rPr lang="da-DK" dirty="0"/>
              <a:t>)</a:t>
            </a:r>
          </a:p>
          <a:p>
            <a:r>
              <a:rPr lang="da-DK" dirty="0"/>
              <a:t>Aravind </a:t>
            </a:r>
            <a:r>
              <a:rPr lang="da-DK" dirty="0" err="1"/>
              <a:t>Adiga</a:t>
            </a:r>
            <a:r>
              <a:rPr lang="da-DK" dirty="0"/>
              <a:t> is the </a:t>
            </a:r>
            <a:r>
              <a:rPr lang="da-DK" dirty="0" err="1"/>
              <a:t>author</a:t>
            </a:r>
            <a:r>
              <a:rPr lang="da-DK" dirty="0"/>
              <a:t> of </a:t>
            </a:r>
            <a:r>
              <a:rPr lang="da-DK" dirty="0" err="1"/>
              <a:t>many</a:t>
            </a:r>
            <a:r>
              <a:rPr lang="da-DK" dirty="0"/>
              <a:t> short </a:t>
            </a:r>
            <a:r>
              <a:rPr lang="da-DK" dirty="0" err="1"/>
              <a:t>stories</a:t>
            </a:r>
            <a:r>
              <a:rPr lang="da-DK" dirty="0"/>
              <a:t> essays and </a:t>
            </a:r>
            <a:r>
              <a:rPr lang="da-DK" dirty="0" err="1"/>
              <a:t>articles</a:t>
            </a:r>
            <a:r>
              <a:rPr lang="da-DK" dirty="0"/>
              <a:t>.(</a:t>
            </a:r>
            <a:r>
              <a:rPr lang="da-DK" dirty="0" err="1"/>
              <a:t>also</a:t>
            </a:r>
            <a:r>
              <a:rPr lang="da-DK" dirty="0"/>
              <a:t>)</a:t>
            </a:r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0864543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3AD318CC-E2A8-4E27-9548-A047A78999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4CF2218-A0BD-5C26-7871-133ED228CC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065" y="1463040"/>
            <a:ext cx="3796306" cy="2690949"/>
          </a:xfrm>
        </p:spPr>
        <p:txBody>
          <a:bodyPr anchor="t">
            <a:normAutofit/>
          </a:bodyPr>
          <a:lstStyle/>
          <a:p>
            <a:r>
              <a:rPr lang="da-DK" sz="3700"/>
              <a:t>Sætningsadverbier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14B560F-9DD7-4302-A60B-EBD3EF59B0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9667" y="4415246"/>
            <a:ext cx="11982332" cy="2087795"/>
            <a:chOff x="143163" y="5763486"/>
            <a:chExt cx="11982332" cy="739555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3A9A4357-BD1D-4622-A4FE-766E6AB8DE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357444" y="5763486"/>
              <a:ext cx="11768051" cy="73955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C21D6966-343E-49AC-A026-D2497E0C3C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43163" y="5763486"/>
              <a:ext cx="1" cy="73955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3706" y="587829"/>
            <a:ext cx="6505300" cy="56823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6032BE80-E905-A846-73D8-1680555046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6218" y="1463039"/>
            <a:ext cx="5542387" cy="4300447"/>
          </a:xfrm>
        </p:spPr>
        <p:txBody>
          <a:bodyPr anchor="t">
            <a:normAutofit/>
          </a:bodyPr>
          <a:lstStyle/>
          <a:p>
            <a:r>
              <a:rPr lang="da-DK" sz="2200" b="0" i="0">
                <a:effectLst/>
                <a:latin typeface="GothamBook"/>
              </a:rPr>
              <a:t>Sætningsadverbier er </a:t>
            </a:r>
            <a:r>
              <a:rPr lang="da-DK" sz="2200" b="0" i="0" u="none" strike="noStrike">
                <a:effectLst/>
                <a:latin typeface="GothamBook"/>
                <a:hlinkClick r:id="rId2"/>
              </a:rPr>
              <a:t>adverbier</a:t>
            </a:r>
            <a:r>
              <a:rPr lang="da-DK" sz="2200" b="0" i="0">
                <a:effectLst/>
                <a:latin typeface="GothamBook"/>
              </a:rPr>
              <a:t>, der siger noget om hele sætninger. De kan anvendes til at udtrykke sandsynlighed eller talerens holdning til sætningens indhold. </a:t>
            </a:r>
            <a:endParaRPr lang="da-DK" sz="2200">
              <a:latin typeface="GothamBook"/>
            </a:endParaRPr>
          </a:p>
          <a:p>
            <a:endParaRPr lang="da-DK" sz="2200" b="0" i="0">
              <a:effectLst/>
              <a:latin typeface="GothamBook"/>
            </a:endParaRPr>
          </a:p>
          <a:p>
            <a:pPr marL="0" indent="0">
              <a:buNone/>
            </a:pPr>
            <a:endParaRPr lang="da-DK" sz="2200" b="0" i="0">
              <a:effectLst/>
              <a:latin typeface="GothamBook"/>
            </a:endParaRPr>
          </a:p>
          <a:p>
            <a:endParaRPr lang="da-DK" sz="2200">
              <a:latin typeface="GothamBook"/>
            </a:endParaRPr>
          </a:p>
          <a:p>
            <a:endParaRPr lang="da-DK" sz="2200"/>
          </a:p>
        </p:txBody>
      </p:sp>
    </p:spTree>
    <p:extLst>
      <p:ext uri="{BB962C8B-B14F-4D97-AF65-F5344CB8AC3E}">
        <p14:creationId xmlns:p14="http://schemas.microsoft.com/office/powerpoint/2010/main" val="20675656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3AD318CC-E2A8-4E27-9548-A047A78999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D986440-96C1-437E-55A7-25A322DD60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065" y="1463040"/>
            <a:ext cx="3796306" cy="2690949"/>
          </a:xfrm>
        </p:spPr>
        <p:txBody>
          <a:bodyPr anchor="t">
            <a:normAutofit/>
          </a:bodyPr>
          <a:lstStyle/>
          <a:p>
            <a:r>
              <a:rPr lang="da-DK" sz="3700"/>
              <a:t>Sætningsadverbier placering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14B560F-9DD7-4302-A60B-EBD3EF59B0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9667" y="4415246"/>
            <a:ext cx="11982332" cy="2087795"/>
            <a:chOff x="143163" y="5763486"/>
            <a:chExt cx="11982332" cy="739555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3A9A4357-BD1D-4622-A4FE-766E6AB8DE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357444" y="5763486"/>
              <a:ext cx="11768051" cy="73955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C21D6966-343E-49AC-A026-D2497E0C3C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43163" y="5763486"/>
              <a:ext cx="1" cy="73955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3706" y="587829"/>
            <a:ext cx="6505300" cy="56823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B1B2B839-8D0A-BD97-3F16-B8602A875B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6218" y="1463039"/>
            <a:ext cx="5542387" cy="4300447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da-DK" sz="2200"/>
              <a:t>Kan placeres tre steder i sætningen:</a:t>
            </a:r>
          </a:p>
          <a:p>
            <a:pPr marL="0" indent="0">
              <a:buNone/>
            </a:pPr>
            <a:endParaRPr lang="da-DK" sz="2200"/>
          </a:p>
          <a:p>
            <a:pPr marL="514350" indent="-514350">
              <a:buAutoNum type="arabicPeriod"/>
            </a:pPr>
            <a:r>
              <a:rPr lang="da-DK" sz="2200"/>
              <a:t>Først i sætningen</a:t>
            </a:r>
          </a:p>
          <a:p>
            <a:pPr marL="0" indent="0">
              <a:buNone/>
            </a:pPr>
            <a:r>
              <a:rPr lang="da-DK" sz="2200"/>
              <a:t>Luckily, we weren’t late for the party.</a:t>
            </a:r>
          </a:p>
          <a:p>
            <a:pPr marL="514350" indent="-514350">
              <a:buAutoNum type="arabicPeriod"/>
            </a:pPr>
            <a:endParaRPr lang="da-DK" sz="2200"/>
          </a:p>
          <a:p>
            <a:pPr marL="0" indent="0">
              <a:buNone/>
            </a:pPr>
            <a:r>
              <a:rPr lang="da-DK" sz="2200" b="1" i="0">
                <a:effectLst/>
                <a:latin typeface="GothamBold"/>
              </a:rPr>
              <a:t>2.</a:t>
            </a:r>
            <a:r>
              <a:rPr lang="da-DK" sz="2200" b="0" i="0">
                <a:effectLst/>
                <a:latin typeface="GothamBook"/>
              </a:rPr>
              <a:t> Inde i sætningen. Det vil sige enten inden sætningens </a:t>
            </a:r>
            <a:r>
              <a:rPr lang="da-DK" sz="2200" b="0" i="0" u="none" strike="noStrike">
                <a:effectLst/>
                <a:latin typeface="GothamBook"/>
                <a:hlinkClick r:id="rId2"/>
              </a:rPr>
              <a:t>hovedverbum</a:t>
            </a:r>
            <a:r>
              <a:rPr lang="da-DK" sz="2200" b="0" i="0">
                <a:effectLst/>
                <a:latin typeface="GothamBook"/>
              </a:rPr>
              <a:t> eller efter det første </a:t>
            </a:r>
            <a:r>
              <a:rPr lang="da-DK" sz="2200" b="0" i="0" u="none" strike="noStrike">
                <a:effectLst/>
                <a:latin typeface="GothamBook"/>
                <a:hlinkClick r:id="rId3"/>
              </a:rPr>
              <a:t>hjælpeverbum</a:t>
            </a:r>
            <a:r>
              <a:rPr lang="da-DK" sz="2200" b="0" i="0">
                <a:effectLst/>
                <a:latin typeface="GothamBook"/>
              </a:rPr>
              <a:t>. Dette afhænger af </a:t>
            </a:r>
            <a:r>
              <a:rPr lang="da-DK" sz="2200" b="0" i="0" u="none" strike="noStrike">
                <a:effectLst/>
                <a:latin typeface="GothamBook"/>
                <a:hlinkClick r:id="rId4"/>
              </a:rPr>
              <a:t>verballeddet</a:t>
            </a:r>
            <a:r>
              <a:rPr lang="da-DK" sz="2200" b="0" i="0">
                <a:effectLst/>
                <a:latin typeface="GothamBook"/>
              </a:rPr>
              <a:t>.</a:t>
            </a:r>
          </a:p>
          <a:p>
            <a:pPr marL="0" indent="0">
              <a:buNone/>
            </a:pPr>
            <a:r>
              <a:rPr lang="da-DK" sz="2200"/>
              <a:t>He probably arrived after us</a:t>
            </a:r>
          </a:p>
        </p:txBody>
      </p:sp>
    </p:spTree>
    <p:extLst>
      <p:ext uri="{BB962C8B-B14F-4D97-AF65-F5344CB8AC3E}">
        <p14:creationId xmlns:p14="http://schemas.microsoft.com/office/powerpoint/2010/main" val="5175064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3AD318CC-E2A8-4E27-9548-A047A78999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CD7BBC0-5AA5-780E-B038-FCF74E9E9F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065" y="1463040"/>
            <a:ext cx="3796306" cy="2690949"/>
          </a:xfrm>
        </p:spPr>
        <p:txBody>
          <a:bodyPr anchor="t">
            <a:normAutofit/>
          </a:bodyPr>
          <a:lstStyle/>
          <a:p>
            <a:r>
              <a:rPr lang="da-DK" sz="3400"/>
              <a:t>Sætningsadverbiers placering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14B560F-9DD7-4302-A60B-EBD3EF59B0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9667" y="4415246"/>
            <a:ext cx="11982332" cy="2087795"/>
            <a:chOff x="143163" y="5763486"/>
            <a:chExt cx="11982332" cy="739555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3A9A4357-BD1D-4622-A4FE-766E6AB8DE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357444" y="5763486"/>
              <a:ext cx="11768051" cy="73955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C21D6966-343E-49AC-A026-D2497E0C3C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43163" y="5763486"/>
              <a:ext cx="1" cy="73955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3706" y="587829"/>
            <a:ext cx="6505300" cy="56823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82475B0-A0A2-F1F1-6422-4E47B70A16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6218" y="1463039"/>
            <a:ext cx="5542387" cy="4300447"/>
          </a:xfrm>
        </p:spPr>
        <p:txBody>
          <a:bodyPr anchor="t">
            <a:normAutofit/>
          </a:bodyPr>
          <a:lstStyle/>
          <a:p>
            <a:r>
              <a:rPr lang="da-DK" sz="2200" b="0" i="0">
                <a:effectLst/>
                <a:latin typeface="GothamBook"/>
              </a:rPr>
              <a:t>Ved længere </a:t>
            </a:r>
            <a:r>
              <a:rPr lang="da-DK" sz="2200" b="0" i="0" u="none" strike="noStrike">
                <a:effectLst/>
                <a:latin typeface="GothamBook"/>
                <a:hlinkClick r:id="rId2"/>
              </a:rPr>
              <a:t>verballed</a:t>
            </a:r>
            <a:r>
              <a:rPr lang="da-DK" sz="2200" b="0" i="0">
                <a:effectLst/>
                <a:latin typeface="GothamBook"/>
              </a:rPr>
              <a:t> placeres </a:t>
            </a:r>
            <a:r>
              <a:rPr lang="da-DK" sz="2200" b="0" i="0" u="none" strike="noStrike">
                <a:effectLst/>
                <a:latin typeface="GothamBook"/>
                <a:hlinkClick r:id="rId3"/>
              </a:rPr>
              <a:t>adverbiet</a:t>
            </a:r>
            <a:r>
              <a:rPr lang="da-DK" sz="2200" b="0" i="0">
                <a:effectLst/>
                <a:latin typeface="GothamBook"/>
              </a:rPr>
              <a:t> efter det første </a:t>
            </a:r>
            <a:r>
              <a:rPr lang="da-DK" sz="2200" b="0" i="0" u="none" strike="noStrike">
                <a:effectLst/>
                <a:latin typeface="GothamBook"/>
                <a:hlinkClick r:id="rId4"/>
              </a:rPr>
              <a:t>hjælpeverbum</a:t>
            </a:r>
            <a:r>
              <a:rPr lang="da-DK" sz="2200" b="0" i="0">
                <a:effectLst/>
                <a:latin typeface="GothamBook"/>
              </a:rPr>
              <a:t>:</a:t>
            </a:r>
          </a:p>
          <a:p>
            <a:endParaRPr lang="da-DK" sz="2200">
              <a:latin typeface="GothamBook"/>
            </a:endParaRPr>
          </a:p>
          <a:p>
            <a:endParaRPr lang="da-DK" sz="2200">
              <a:latin typeface="GothamBook"/>
            </a:endParaRPr>
          </a:p>
          <a:p>
            <a:r>
              <a:rPr lang="en-US" sz="2200" b="0" i="1">
                <a:effectLst/>
                <a:latin typeface="GothamBook"/>
              </a:rPr>
              <a:t>He </a:t>
            </a:r>
            <a:r>
              <a:rPr lang="en-US" sz="2200" b="0" i="1" u="sng">
                <a:effectLst/>
                <a:latin typeface="GothamBook"/>
              </a:rPr>
              <a:t>is</a:t>
            </a:r>
            <a:r>
              <a:rPr lang="en-US" sz="2200" b="0" i="1">
                <a:effectLst/>
                <a:latin typeface="GothamBook"/>
              </a:rPr>
              <a:t> </a:t>
            </a:r>
            <a:r>
              <a:rPr lang="en-US" sz="2200" b="1" i="1">
                <a:effectLst/>
                <a:latin typeface="GothamBold"/>
              </a:rPr>
              <a:t>always</a:t>
            </a:r>
            <a:r>
              <a:rPr lang="en-US" sz="2200" b="0" i="1">
                <a:effectLst/>
                <a:latin typeface="GothamBook"/>
              </a:rPr>
              <a:t> running late.</a:t>
            </a:r>
            <a:endParaRPr lang="da-DK" sz="2200"/>
          </a:p>
        </p:txBody>
      </p:sp>
    </p:spTree>
    <p:extLst>
      <p:ext uri="{BB962C8B-B14F-4D97-AF65-F5344CB8AC3E}">
        <p14:creationId xmlns:p14="http://schemas.microsoft.com/office/powerpoint/2010/main" val="40066191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3AD318CC-E2A8-4E27-9548-A047A78999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4D661AA-CB9B-673B-51DD-973AC936A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065" y="1463040"/>
            <a:ext cx="3796306" cy="2690949"/>
          </a:xfrm>
        </p:spPr>
        <p:txBody>
          <a:bodyPr anchor="t">
            <a:normAutofit/>
          </a:bodyPr>
          <a:lstStyle/>
          <a:p>
            <a:r>
              <a:rPr lang="da-DK" sz="3400"/>
              <a:t>Sætningsadverbiers placering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14B560F-9DD7-4302-A60B-EBD3EF59B0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9667" y="4415246"/>
            <a:ext cx="11982332" cy="2087795"/>
            <a:chOff x="143163" y="5763486"/>
            <a:chExt cx="11982332" cy="739555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3A9A4357-BD1D-4622-A4FE-766E6AB8DE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357444" y="5763486"/>
              <a:ext cx="11768051" cy="73955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C21D6966-343E-49AC-A026-D2497E0C3C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43163" y="5763486"/>
              <a:ext cx="1" cy="73955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3706" y="587829"/>
            <a:ext cx="6505300" cy="56823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AF7D9E41-0C09-869D-43AA-CE51F4F3E7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6218" y="1463039"/>
            <a:ext cx="5542387" cy="4300447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br>
              <a:rPr lang="da-DK" sz="2200"/>
            </a:br>
            <a:r>
              <a:rPr lang="da-DK" sz="2200" b="1" i="0">
                <a:effectLst/>
                <a:latin typeface="GothamBold"/>
              </a:rPr>
              <a:t>3. </a:t>
            </a:r>
            <a:r>
              <a:rPr lang="da-DK" sz="2200" b="0" i="0">
                <a:effectLst/>
                <a:latin typeface="GothamBook"/>
              </a:rPr>
              <a:t>Sætningsadverbier kan også placeres sidst i sætningen.</a:t>
            </a:r>
          </a:p>
          <a:p>
            <a:pPr marL="0" indent="0">
              <a:buNone/>
            </a:pPr>
            <a:endParaRPr lang="da-DK" sz="2200">
              <a:latin typeface="GothamBook"/>
            </a:endParaRPr>
          </a:p>
          <a:p>
            <a:pPr marL="0" indent="0">
              <a:buNone/>
            </a:pPr>
            <a:r>
              <a:rPr lang="en-US" sz="2200" b="0" i="1">
                <a:effectLst/>
                <a:latin typeface="GothamBook"/>
              </a:rPr>
              <a:t>We weren't late for the party, </a:t>
            </a:r>
            <a:r>
              <a:rPr lang="en-US" sz="2200" b="1" i="1">
                <a:effectLst/>
                <a:latin typeface="GothamBold"/>
              </a:rPr>
              <a:t>luckily</a:t>
            </a:r>
            <a:r>
              <a:rPr lang="en-US" sz="2200" b="0" i="1">
                <a:effectLst/>
                <a:latin typeface="GothamBook"/>
              </a:rPr>
              <a:t>!</a:t>
            </a:r>
            <a:endParaRPr lang="da-DK" sz="2200"/>
          </a:p>
        </p:txBody>
      </p:sp>
    </p:spTree>
    <p:extLst>
      <p:ext uri="{BB962C8B-B14F-4D97-AF65-F5344CB8AC3E}">
        <p14:creationId xmlns:p14="http://schemas.microsoft.com/office/powerpoint/2010/main" val="2378361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DBC6133C-0615-4CE4-9132-37E609A9BD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C1B99CE-ED1E-1930-1397-69F2A15E90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064" y="525982"/>
            <a:ext cx="4282983" cy="1200361"/>
          </a:xfrm>
        </p:spPr>
        <p:txBody>
          <a:bodyPr anchor="b">
            <a:normAutofit/>
          </a:bodyPr>
          <a:lstStyle/>
          <a:p>
            <a:r>
              <a:rPr lang="da-DK" sz="3600"/>
              <a:t>Adverbier på dansk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69CC832-2974-4E8D-90ED-3E2941BA7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16533" y="1944913"/>
            <a:ext cx="402336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1AFB8AC-43F8-A012-4F27-EF26A2ADE2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066" y="2031101"/>
            <a:ext cx="4282984" cy="3511943"/>
          </a:xfrm>
        </p:spPr>
        <p:txBody>
          <a:bodyPr anchor="ctr">
            <a:normAutofit/>
          </a:bodyPr>
          <a:lstStyle/>
          <a:p>
            <a:r>
              <a:rPr lang="da-DK" sz="1800" b="0" i="0">
                <a:effectLst/>
                <a:latin typeface="GothamBook"/>
              </a:rPr>
              <a:t>På dansk er </a:t>
            </a:r>
            <a:r>
              <a:rPr lang="da-DK" sz="1800" b="0" i="0" u="none" strike="noStrike">
                <a:effectLst/>
                <a:latin typeface="GothamBook"/>
                <a:hlinkClick r:id="rId2"/>
              </a:rPr>
              <a:t>adjektiver</a:t>
            </a:r>
            <a:r>
              <a:rPr lang="da-DK" sz="1800" b="0" i="0">
                <a:effectLst/>
                <a:latin typeface="GothamBook"/>
              </a:rPr>
              <a:t> og </a:t>
            </a:r>
            <a:r>
              <a:rPr lang="da-DK" sz="1800" b="0" i="0" u="none" strike="noStrike">
                <a:effectLst/>
                <a:latin typeface="GothamBook"/>
                <a:hlinkClick r:id="rId3"/>
              </a:rPr>
              <a:t>adverbier</a:t>
            </a:r>
            <a:r>
              <a:rPr lang="da-DK" sz="1800" b="0" i="0">
                <a:effectLst/>
                <a:latin typeface="GothamBook"/>
              </a:rPr>
              <a:t> ofte identiske, og dette kan gøre det svært at kende forskel:</a:t>
            </a:r>
          </a:p>
          <a:p>
            <a:endParaRPr lang="da-DK" sz="1800">
              <a:latin typeface="GothamBook"/>
            </a:endParaRPr>
          </a:p>
          <a:p>
            <a:endParaRPr lang="da-DK" sz="180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55222F96-971A-4F90-B841-6BAB416C7A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225843" y="6053360"/>
            <a:ext cx="740664" cy="15412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08980754-6F4B-43C9-B9BE-127B6BED65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904923" y="215201"/>
            <a:ext cx="740664" cy="118334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96793" y="354959"/>
            <a:ext cx="6184973" cy="59152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abel 3">
            <a:extLst>
              <a:ext uri="{FF2B5EF4-FFF2-40B4-BE49-F238E27FC236}">
                <a16:creationId xmlns:a16="http://schemas.microsoft.com/office/drawing/2014/main" id="{A23E294B-21AA-531E-841C-966DB10515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3620735"/>
              </p:ext>
            </p:extLst>
          </p:nvPr>
        </p:nvGraphicFramePr>
        <p:xfrm>
          <a:off x="5987738" y="2019160"/>
          <a:ext cx="5628019" cy="2586812"/>
        </p:xfrm>
        <a:graphic>
          <a:graphicData uri="http://schemas.openxmlformats.org/drawingml/2006/table">
            <a:tbl>
              <a:tblPr>
                <a:solidFill>
                  <a:srgbClr val="F2F2F2">
                    <a:alpha val="30196"/>
                  </a:srgbClr>
                </a:solidFill>
              </a:tblPr>
              <a:tblGrid>
                <a:gridCol w="2113352">
                  <a:extLst>
                    <a:ext uri="{9D8B030D-6E8A-4147-A177-3AD203B41FA5}">
                      <a16:colId xmlns:a16="http://schemas.microsoft.com/office/drawing/2014/main" val="1734186301"/>
                    </a:ext>
                  </a:extLst>
                </a:gridCol>
                <a:gridCol w="3514667">
                  <a:extLst>
                    <a:ext uri="{9D8B030D-6E8A-4147-A177-3AD203B41FA5}">
                      <a16:colId xmlns:a16="http://schemas.microsoft.com/office/drawing/2014/main" val="2421007248"/>
                    </a:ext>
                  </a:extLst>
                </a:gridCol>
              </a:tblGrid>
              <a:tr h="1293406">
                <a:tc>
                  <a:txBody>
                    <a:bodyPr/>
                    <a:lstStyle/>
                    <a:p>
                      <a:pPr algn="l" fontAlgn="t"/>
                      <a:r>
                        <a:rPr lang="da-DK" sz="2800" b="1" cap="none" spc="0">
                          <a:solidFill>
                            <a:schemeClr val="tx1"/>
                          </a:solidFill>
                          <a:effectLst/>
                          <a:latin typeface="GothamBold"/>
                        </a:rPr>
                        <a:t>Eksempler:</a:t>
                      </a:r>
                      <a:endParaRPr lang="da-DK" sz="28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37938" marR="0" marT="183029" marB="183029">
                    <a:lnL w="38100" cap="flat" cmpd="sng" algn="ctr">
                      <a:noFill/>
                      <a:prstDash val="soli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R>
                    <a:lnT w="38100" cap="flat" cmpd="sng" algn="ctr">
                      <a:noFill/>
                      <a:prstDash val="soli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a-DK" sz="2800" cap="none" spc="0">
                          <a:solidFill>
                            <a:schemeClr val="tx1"/>
                          </a:solidFill>
                          <a:effectLst/>
                        </a:rPr>
                        <a:t>Toget kører </a:t>
                      </a:r>
                      <a:r>
                        <a:rPr lang="da-DK" sz="2800" b="1" cap="none" spc="0">
                          <a:solidFill>
                            <a:schemeClr val="tx1"/>
                          </a:solidFill>
                          <a:effectLst/>
                          <a:latin typeface="GothamBold"/>
                        </a:rPr>
                        <a:t>hurtigt</a:t>
                      </a:r>
                      <a:r>
                        <a:rPr lang="da-DK" sz="2800" cap="none" spc="0">
                          <a:solidFill>
                            <a:schemeClr val="tx1"/>
                          </a:solidFill>
                          <a:effectLst/>
                        </a:rPr>
                        <a:t>. (adverbium)</a:t>
                      </a:r>
                    </a:p>
                  </a:txBody>
                  <a:tcPr marL="237938" marR="0" marT="183029" marB="183029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ap="flat" cmpd="sng" algn="ctr">
                      <a:noFill/>
                      <a:prstDash val="soli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4791383"/>
                  </a:ext>
                </a:extLst>
              </a:tr>
              <a:tr h="1293406">
                <a:tc>
                  <a:txBody>
                    <a:bodyPr/>
                    <a:lstStyle/>
                    <a:p>
                      <a:pPr algn="l" fontAlgn="t"/>
                      <a:r>
                        <a:rPr lang="da-DK" sz="28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</a:txBody>
                  <a:tcPr marL="237938" marR="0" marT="183029" marB="183029">
                    <a:lnL w="38100" cap="flat" cmpd="sng" algn="ctr">
                      <a:noFill/>
                      <a:prstDash val="soli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T>
                    <a:lnB w="38100" cap="flat" cmpd="sng" algn="ctr">
                      <a:noFill/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a-DK" sz="2800" cap="none" spc="0">
                          <a:solidFill>
                            <a:schemeClr val="tx1"/>
                          </a:solidFill>
                          <a:effectLst/>
                        </a:rPr>
                        <a:t>Et </a:t>
                      </a:r>
                      <a:r>
                        <a:rPr lang="da-DK" sz="2800" b="1" cap="none" spc="0">
                          <a:solidFill>
                            <a:schemeClr val="tx1"/>
                          </a:solidFill>
                          <a:effectLst/>
                          <a:latin typeface="GothamBold"/>
                        </a:rPr>
                        <a:t>hurtigt</a:t>
                      </a:r>
                      <a:r>
                        <a:rPr lang="da-DK" sz="2800" cap="none" spc="0">
                          <a:solidFill>
                            <a:schemeClr val="tx1"/>
                          </a:solidFill>
                          <a:effectLst/>
                        </a:rPr>
                        <a:t> tog. (adjektiv)</a:t>
                      </a:r>
                    </a:p>
                  </a:txBody>
                  <a:tcPr marL="237938" marR="0" marT="183029" marB="183029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T>
                    <a:lnB w="38100" cap="flat" cmpd="sng" algn="ctr">
                      <a:noFill/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06308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03747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7">
            <a:extLst>
              <a:ext uri="{FF2B5EF4-FFF2-40B4-BE49-F238E27FC236}">
                <a16:creationId xmlns:a16="http://schemas.microsoft.com/office/drawing/2014/main" id="{3AD318CC-E2A8-4E27-9548-A047A78999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CCC052D-0B97-A0C2-7340-EC7B1D872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065" y="1463040"/>
            <a:ext cx="3796306" cy="2690949"/>
          </a:xfrm>
        </p:spPr>
        <p:txBody>
          <a:bodyPr anchor="t">
            <a:normAutofit/>
          </a:bodyPr>
          <a:lstStyle/>
          <a:p>
            <a:r>
              <a:rPr lang="da-DK" sz="3400"/>
              <a:t>Opgave sætningsadverbium (placer adverbiet korrekt i sætningen)</a:t>
            </a:r>
          </a:p>
        </p:txBody>
      </p:sp>
      <p:grpSp>
        <p:nvGrpSpPr>
          <p:cNvPr id="17" name="Group 9">
            <a:extLst>
              <a:ext uri="{FF2B5EF4-FFF2-40B4-BE49-F238E27FC236}">
                <a16:creationId xmlns:a16="http://schemas.microsoft.com/office/drawing/2014/main" id="{B14B560F-9DD7-4302-A60B-EBD3EF59B0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9667" y="4415246"/>
            <a:ext cx="11982332" cy="2087795"/>
            <a:chOff x="143163" y="5763486"/>
            <a:chExt cx="11982332" cy="739555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A9A4357-BD1D-4622-A4FE-766E6AB8DE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357444" y="5763486"/>
              <a:ext cx="11768051" cy="73955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8" name="Straight Connector 11">
              <a:extLst>
                <a:ext uri="{FF2B5EF4-FFF2-40B4-BE49-F238E27FC236}">
                  <a16:creationId xmlns:a16="http://schemas.microsoft.com/office/drawing/2014/main" id="{C21D6966-343E-49AC-A026-D2497E0C3C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43163" y="5763486"/>
              <a:ext cx="1" cy="73955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Rectangle 13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3706" y="587829"/>
            <a:ext cx="6505300" cy="56823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B4F40C8-FBD9-E300-83BA-3DF3FD7E91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6218" y="1463039"/>
            <a:ext cx="5542387" cy="4300447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da-DK" sz="2200"/>
              <a:t>Her guests were late (fortunately)</a:t>
            </a:r>
          </a:p>
          <a:p>
            <a:pPr marL="0" indent="0">
              <a:buNone/>
            </a:pPr>
            <a:endParaRPr lang="da-DK" sz="2200"/>
          </a:p>
          <a:p>
            <a:pPr marL="0" indent="0">
              <a:buNone/>
            </a:pPr>
            <a:endParaRPr lang="da-DK" sz="2200"/>
          </a:p>
        </p:txBody>
      </p:sp>
    </p:spTree>
    <p:extLst>
      <p:ext uri="{BB962C8B-B14F-4D97-AF65-F5344CB8AC3E}">
        <p14:creationId xmlns:p14="http://schemas.microsoft.com/office/powerpoint/2010/main" val="7382610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3AD318CC-E2A8-4E27-9548-A047A78999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03594EC-7C26-E24B-582E-A450298826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065" y="1463040"/>
            <a:ext cx="3796306" cy="2690949"/>
          </a:xfrm>
        </p:spPr>
        <p:txBody>
          <a:bodyPr anchor="t">
            <a:normAutofit/>
          </a:bodyPr>
          <a:lstStyle/>
          <a:p>
            <a:r>
              <a:rPr lang="da-DK" sz="4100"/>
              <a:t>Mådesadverbier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14B560F-9DD7-4302-A60B-EBD3EF59B0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9667" y="4415246"/>
            <a:ext cx="11982332" cy="2087795"/>
            <a:chOff x="143163" y="5763486"/>
            <a:chExt cx="11982332" cy="739555"/>
          </a:xfrm>
        </p:grpSpPr>
        <p:sp>
          <p:nvSpPr>
            <p:cNvPr id="31" name="Rectangle 24">
              <a:extLst>
                <a:ext uri="{FF2B5EF4-FFF2-40B4-BE49-F238E27FC236}">
                  <a16:creationId xmlns:a16="http://schemas.microsoft.com/office/drawing/2014/main" id="{3A9A4357-BD1D-4622-A4FE-766E6AB8DE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357444" y="5763486"/>
              <a:ext cx="11768051" cy="73955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2" name="Straight Connector 25">
              <a:extLst>
                <a:ext uri="{FF2B5EF4-FFF2-40B4-BE49-F238E27FC236}">
                  <a16:creationId xmlns:a16="http://schemas.microsoft.com/office/drawing/2014/main" id="{C21D6966-343E-49AC-A026-D2497E0C3C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43163" y="5763486"/>
              <a:ext cx="1" cy="73955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3706" y="587829"/>
            <a:ext cx="6505300" cy="56823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Pladsholder til indhold 2">
            <a:extLst>
              <a:ext uri="{FF2B5EF4-FFF2-40B4-BE49-F238E27FC236}">
                <a16:creationId xmlns:a16="http://schemas.microsoft.com/office/drawing/2014/main" id="{EF475778-0677-8F28-8B56-162CB64D5C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6218" y="1463039"/>
            <a:ext cx="5542387" cy="4300447"/>
          </a:xfrm>
        </p:spPr>
        <p:txBody>
          <a:bodyPr anchor="t">
            <a:normAutofit/>
          </a:bodyPr>
          <a:lstStyle/>
          <a:p>
            <a:r>
              <a:rPr lang="da-DK" sz="2200" b="0" i="0">
                <a:effectLst/>
                <a:latin typeface="GothamBook"/>
              </a:rPr>
              <a:t>Mådesadverbier beskriver </a:t>
            </a:r>
            <a:r>
              <a:rPr lang="da-DK" sz="2200" b="0" i="0" u="none" strike="noStrike">
                <a:effectLst/>
                <a:latin typeface="GothamBook"/>
                <a:hlinkClick r:id="rId2"/>
              </a:rPr>
              <a:t>verber</a:t>
            </a:r>
            <a:r>
              <a:rPr lang="da-DK" sz="2200" b="0" i="0">
                <a:effectLst/>
                <a:latin typeface="GothamBook"/>
              </a:rPr>
              <a:t> (måden handlingen udføres på) og placeres typisk direkte efter </a:t>
            </a:r>
            <a:r>
              <a:rPr lang="da-DK" sz="2200" b="0" i="0" u="none" strike="noStrike">
                <a:effectLst/>
                <a:latin typeface="GothamBook"/>
                <a:hlinkClick r:id="rId3"/>
              </a:rPr>
              <a:t>verballeddet</a:t>
            </a:r>
            <a:r>
              <a:rPr lang="da-DK" sz="2200" b="0" i="0">
                <a:effectLst/>
                <a:latin typeface="GothamBook"/>
              </a:rPr>
              <a:t>:</a:t>
            </a:r>
          </a:p>
          <a:p>
            <a:endParaRPr lang="da-DK" sz="2200">
              <a:latin typeface="GothamBook"/>
            </a:endParaRPr>
          </a:p>
          <a:p>
            <a:endParaRPr lang="da-DK" sz="2200">
              <a:latin typeface="GothamBook"/>
            </a:endParaRPr>
          </a:p>
          <a:p>
            <a:r>
              <a:rPr lang="da-DK" sz="2200" b="0" i="1">
                <a:effectLst/>
                <a:latin typeface="GothamBook"/>
              </a:rPr>
              <a:t>He runs </a:t>
            </a:r>
            <a:r>
              <a:rPr lang="da-DK" sz="2200" b="1" i="1">
                <a:effectLst/>
                <a:latin typeface="GothamBold"/>
              </a:rPr>
              <a:t>quickly</a:t>
            </a:r>
          </a:p>
          <a:p>
            <a:endParaRPr lang="da-DK" sz="2200" b="1" i="1">
              <a:latin typeface="GothamBold"/>
            </a:endParaRPr>
          </a:p>
          <a:p>
            <a:endParaRPr lang="da-DK" sz="2200" b="1" i="1">
              <a:effectLst/>
              <a:latin typeface="GothamBold"/>
            </a:endParaRPr>
          </a:p>
          <a:p>
            <a:r>
              <a:rPr lang="da-DK" sz="2200" b="1" i="1">
                <a:latin typeface="GothamBold"/>
              </a:rPr>
              <a:t>The baby cried uncontrollably for two hours.</a:t>
            </a:r>
            <a:endParaRPr lang="da-DK" sz="2200" b="1" i="1">
              <a:effectLst/>
              <a:latin typeface="GothamBold"/>
            </a:endParaRPr>
          </a:p>
          <a:p>
            <a:endParaRPr lang="da-DK" sz="2200"/>
          </a:p>
        </p:txBody>
      </p:sp>
    </p:spTree>
    <p:extLst>
      <p:ext uri="{BB962C8B-B14F-4D97-AF65-F5344CB8AC3E}">
        <p14:creationId xmlns:p14="http://schemas.microsoft.com/office/powerpoint/2010/main" val="21702874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28D31E1B-0407-4223-9642-0B642CBF57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062849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1" name="Rectangle 40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656150"/>
            <a:ext cx="5672667" cy="14315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35A9FAF-41FC-43F4-CE83-A517548AD3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73940"/>
            <a:ext cx="5052369" cy="1035781"/>
          </a:xfrm>
        </p:spPr>
        <p:txBody>
          <a:bodyPr anchor="ctr">
            <a:normAutofit/>
          </a:bodyPr>
          <a:lstStyle/>
          <a:p>
            <a:r>
              <a:rPr lang="da-DK" sz="3600"/>
              <a:t>Mådesadverbier og objekt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3E70BBF9-FDCA-B489-7A09-F2F68513FA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9" y="2524721"/>
            <a:ext cx="4991629" cy="3677123"/>
          </a:xfrm>
        </p:spPr>
        <p:txBody>
          <a:bodyPr anchor="ctr">
            <a:normAutofit/>
          </a:bodyPr>
          <a:lstStyle/>
          <a:p>
            <a:r>
              <a:rPr lang="da-DK" sz="1800" b="1" i="0">
                <a:effectLst/>
                <a:latin typeface="GothamBold"/>
              </a:rPr>
              <a:t>1. </a:t>
            </a:r>
            <a:r>
              <a:rPr lang="da-DK" sz="1800" b="0" i="0">
                <a:effectLst/>
                <a:latin typeface="GothamBook"/>
              </a:rPr>
              <a:t>Indeholder sætningen imidlertid et </a:t>
            </a:r>
            <a:r>
              <a:rPr lang="da-DK" sz="1800" b="0" i="0" u="none" strike="noStrike">
                <a:effectLst/>
                <a:latin typeface="GothamBook"/>
                <a:hlinkClick r:id="rId2"/>
              </a:rPr>
              <a:t>objekt</a:t>
            </a:r>
            <a:r>
              <a:rPr lang="da-DK" sz="1800" b="0" i="0">
                <a:effectLst/>
                <a:latin typeface="GothamBook"/>
              </a:rPr>
              <a:t>, må mådesadverbiet placeres efter </a:t>
            </a:r>
            <a:r>
              <a:rPr lang="da-DK" sz="1800" b="0" i="0" u="none" strike="noStrike">
                <a:effectLst/>
                <a:latin typeface="GothamBook"/>
                <a:hlinkClick r:id="rId2"/>
              </a:rPr>
              <a:t>objektet</a:t>
            </a:r>
            <a:r>
              <a:rPr lang="da-DK" sz="1800" b="0" i="0">
                <a:effectLst/>
                <a:latin typeface="GothamBook"/>
              </a:rPr>
              <a:t>, da </a:t>
            </a:r>
            <a:r>
              <a:rPr lang="da-DK" sz="1800" b="0" i="0" u="none" strike="noStrike">
                <a:effectLst/>
                <a:latin typeface="GothamBook"/>
                <a:hlinkClick r:id="rId3"/>
              </a:rPr>
              <a:t>verballed</a:t>
            </a:r>
            <a:r>
              <a:rPr lang="da-DK" sz="1800" b="0" i="0">
                <a:effectLst/>
                <a:latin typeface="GothamBook"/>
              </a:rPr>
              <a:t> og </a:t>
            </a:r>
            <a:r>
              <a:rPr lang="da-DK" sz="1800" b="0" i="0" u="none" strike="noStrike">
                <a:effectLst/>
                <a:latin typeface="GothamBook"/>
                <a:hlinkClick r:id="rId2"/>
              </a:rPr>
              <a:t>objekt</a:t>
            </a:r>
            <a:r>
              <a:rPr lang="da-DK" sz="1800" b="0" i="0">
                <a:effectLst/>
                <a:latin typeface="GothamBook"/>
              </a:rPr>
              <a:t> ikke må adskilles:</a:t>
            </a:r>
          </a:p>
          <a:p>
            <a:endParaRPr lang="da-DK" sz="1800">
              <a:latin typeface="GothamBook"/>
            </a:endParaRPr>
          </a:p>
          <a:p>
            <a:endParaRPr lang="da-DK" sz="1800">
              <a:latin typeface="GothamBook"/>
            </a:endParaRPr>
          </a:p>
          <a:p>
            <a:endParaRPr lang="da-DK" sz="180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70E96339-907C-46C3-99AC-31179B6F0E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16299" y="608401"/>
            <a:ext cx="4637502" cy="559344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92240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Tabel 3">
            <a:extLst>
              <a:ext uri="{FF2B5EF4-FFF2-40B4-BE49-F238E27FC236}">
                <a16:creationId xmlns:a16="http://schemas.microsoft.com/office/drawing/2014/main" id="{7C829807-4140-D40A-AF13-5648C58AA9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6478528"/>
              </p:ext>
            </p:extLst>
          </p:nvPr>
        </p:nvGraphicFramePr>
        <p:xfrm>
          <a:off x="6930493" y="3082363"/>
          <a:ext cx="4223253" cy="753558"/>
        </p:xfrm>
        <a:graphic>
          <a:graphicData uri="http://schemas.openxmlformats.org/drawingml/2006/table">
            <a:tbl>
              <a:tblPr>
                <a:tableStyleId>{9D7B26C5-4107-4FEC-AEDC-1716B250A1EF}</a:tableStyleId>
              </a:tblPr>
              <a:tblGrid>
                <a:gridCol w="1324959">
                  <a:extLst>
                    <a:ext uri="{9D8B030D-6E8A-4147-A177-3AD203B41FA5}">
                      <a16:colId xmlns:a16="http://schemas.microsoft.com/office/drawing/2014/main" val="1085748556"/>
                    </a:ext>
                  </a:extLst>
                </a:gridCol>
                <a:gridCol w="2898294">
                  <a:extLst>
                    <a:ext uri="{9D8B030D-6E8A-4147-A177-3AD203B41FA5}">
                      <a16:colId xmlns:a16="http://schemas.microsoft.com/office/drawing/2014/main" val="246348718"/>
                    </a:ext>
                  </a:extLst>
                </a:gridCol>
              </a:tblGrid>
              <a:tr h="753558">
                <a:tc>
                  <a:txBody>
                    <a:bodyPr/>
                    <a:lstStyle/>
                    <a:p>
                      <a:pPr algn="l" fontAlgn="t"/>
                      <a:r>
                        <a:rPr lang="da-DK" sz="1500" b="1" cap="none" spc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Eksempel:</a:t>
                      </a:r>
                      <a:endParaRPr lang="da-DK" sz="1500" cap="none" spc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</a:endParaRPr>
                    </a:p>
                  </a:txBody>
                  <a:tcPr marL="248080" marR="129002" marT="129002" marB="129002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a-DK" sz="1500" cap="none" spc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He speaks English </a:t>
                      </a:r>
                      <a:r>
                        <a:rPr lang="da-DK" sz="1500" b="1" cap="none" spc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fluently</a:t>
                      </a:r>
                      <a:r>
                        <a:rPr lang="da-DK" sz="1500" cap="none" spc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.</a:t>
                      </a:r>
                    </a:p>
                  </a:txBody>
                  <a:tcPr marL="248080" marR="129002" marT="129002" marB="129002"/>
                </a:tc>
                <a:extLst>
                  <a:ext uri="{0D108BD9-81ED-4DB2-BD59-A6C34878D82A}">
                    <a16:rowId xmlns:a16="http://schemas.microsoft.com/office/drawing/2014/main" val="15677959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0695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Pladsholder til indhold 3">
            <a:extLst>
              <a:ext uri="{FF2B5EF4-FFF2-40B4-BE49-F238E27FC236}">
                <a16:creationId xmlns:a16="http://schemas.microsoft.com/office/drawing/2014/main" id="{729811E8-BDC1-40B1-B163-2989E949E92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12978751"/>
              </p:ext>
            </p:extLst>
          </p:nvPr>
        </p:nvGraphicFramePr>
        <p:xfrm>
          <a:off x="643467" y="2818650"/>
          <a:ext cx="10905067" cy="1220699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005859">
                  <a:extLst>
                    <a:ext uri="{9D8B030D-6E8A-4147-A177-3AD203B41FA5}">
                      <a16:colId xmlns:a16="http://schemas.microsoft.com/office/drawing/2014/main" val="2496977678"/>
                    </a:ext>
                  </a:extLst>
                </a:gridCol>
                <a:gridCol w="8899208">
                  <a:extLst>
                    <a:ext uri="{9D8B030D-6E8A-4147-A177-3AD203B41FA5}">
                      <a16:colId xmlns:a16="http://schemas.microsoft.com/office/drawing/2014/main" val="3615273503"/>
                    </a:ext>
                  </a:extLst>
                </a:gridCol>
              </a:tblGrid>
              <a:tr h="1220699">
                <a:tc>
                  <a:txBody>
                    <a:bodyPr/>
                    <a:lstStyle/>
                    <a:p>
                      <a:pPr algn="l" fontAlgn="t"/>
                      <a:r>
                        <a:rPr lang="da-DK" sz="27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GothamBold"/>
                        </a:rPr>
                        <a:t>Eksempel:</a:t>
                      </a:r>
                      <a:endParaRPr lang="da-DK" sz="27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</a:endParaRPr>
                    </a:p>
                  </a:txBody>
                  <a:tcPr marL="329918" marR="0" marT="164959" marB="164959">
                    <a:lnL w="9525" cap="flat" cmpd="sng" algn="ctr">
                      <a:solidFill>
                        <a:srgbClr val="D8DEDC"/>
                      </a:solidFill>
                      <a:prstDash val="solid"/>
                    </a:lnL>
                    <a:lnR w="9525" cap="flat" cmpd="sng" algn="ctr">
                      <a:solidFill>
                        <a:srgbClr val="D8DEDC"/>
                      </a:solidFill>
                      <a:prstDash val="solid"/>
                    </a:lnR>
                    <a:lnT w="9525" cap="flat" cmpd="sng" algn="ctr">
                      <a:solidFill>
                        <a:srgbClr val="D8DEDC"/>
                      </a:solidFill>
                      <a:prstDash val="solid"/>
                    </a:lnT>
                    <a:lnB w="9525" cap="flat" cmpd="sng" algn="ctr">
                      <a:solidFill>
                        <a:srgbClr val="D8DEDC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7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The cat has </a:t>
                      </a:r>
                      <a:r>
                        <a:rPr lang="en-US" sz="2700" b="1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GothamBold"/>
                        </a:rPr>
                        <a:t>systematically</a:t>
                      </a:r>
                      <a:r>
                        <a:rPr lang="en-US" sz="270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 checked </a:t>
                      </a:r>
                      <a:r>
                        <a:rPr lang="en-US" sz="27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every crevice in the house for mice.</a:t>
                      </a:r>
                    </a:p>
                  </a:txBody>
                  <a:tcPr marL="329918" marR="0" marT="164959" marB="164959">
                    <a:lnL w="9525" cap="flat" cmpd="sng" algn="ctr">
                      <a:solidFill>
                        <a:srgbClr val="D8DEDC"/>
                      </a:solidFill>
                      <a:prstDash val="solid"/>
                    </a:lnL>
                    <a:lnR w="9525" cap="flat" cmpd="sng" algn="ctr">
                      <a:solidFill>
                        <a:srgbClr val="D8DEDC"/>
                      </a:solidFill>
                      <a:prstDash val="solid"/>
                    </a:lnR>
                    <a:lnT w="9525" cap="flat" cmpd="sng" algn="ctr">
                      <a:solidFill>
                        <a:srgbClr val="D8DEDC"/>
                      </a:solidFill>
                      <a:prstDash val="solid"/>
                    </a:lnT>
                    <a:lnB w="9525" cap="flat" cmpd="sng" algn="ctr">
                      <a:solidFill>
                        <a:srgbClr val="D8DEDC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57050022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8FC7E316-6B17-D5A9-9A03-6F00715CC7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2684" y="810596"/>
            <a:ext cx="10674525" cy="40011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da-DK" altLang="da-DK" sz="2000" b="1" i="0" u="none" strike="noStrike" cap="none" normalizeH="0" baseline="0" dirty="0">
                <a:ln>
                  <a:noFill/>
                </a:ln>
                <a:solidFill>
                  <a:srgbClr val="EB4848"/>
                </a:solidFill>
                <a:effectLst/>
                <a:latin typeface="GothamBold"/>
              </a:rPr>
              <a:t>NB</a:t>
            </a:r>
            <a:r>
              <a:rPr kumimoji="0" lang="da-DK" altLang="da-DK" sz="2000" b="0" i="0" u="none" strike="noStrike" cap="none" normalizeH="0" baseline="0" dirty="0">
                <a:ln>
                  <a:noFill/>
                </a:ln>
                <a:solidFill>
                  <a:srgbClr val="242729"/>
                </a:solidFill>
                <a:effectLst/>
                <a:latin typeface="GothamBook"/>
              </a:rPr>
              <a:t>. Hvis </a:t>
            </a:r>
            <a:r>
              <a:rPr kumimoji="0" lang="da-DK" altLang="da-DK" sz="2000" b="0" i="0" u="none" strike="noStrike" cap="none" normalizeH="0" baseline="0" dirty="0">
                <a:ln>
                  <a:noFill/>
                </a:ln>
                <a:solidFill>
                  <a:srgbClr val="1E90FF"/>
                </a:solidFill>
                <a:effectLst/>
                <a:latin typeface="GothamBook"/>
                <a:hlinkClick r:id="rId2"/>
              </a:rPr>
              <a:t>verballeddet</a:t>
            </a:r>
            <a:r>
              <a:rPr kumimoji="0" lang="da-DK" altLang="da-DK" sz="2000" b="0" i="0" u="none" strike="noStrike" cap="none" normalizeH="0" baseline="0" dirty="0">
                <a:ln>
                  <a:noFill/>
                </a:ln>
                <a:solidFill>
                  <a:srgbClr val="242729"/>
                </a:solidFill>
                <a:effectLst/>
                <a:latin typeface="GothamBook"/>
              </a:rPr>
              <a:t> indeholder </a:t>
            </a:r>
            <a:r>
              <a:rPr kumimoji="0" lang="da-DK" altLang="da-DK" sz="2000" b="0" i="0" u="none" strike="noStrike" cap="none" normalizeH="0" baseline="0" dirty="0">
                <a:ln>
                  <a:noFill/>
                </a:ln>
                <a:solidFill>
                  <a:srgbClr val="1E90FF"/>
                </a:solidFill>
                <a:effectLst/>
                <a:latin typeface="GothamBook"/>
                <a:hlinkClick r:id="rId3"/>
              </a:rPr>
              <a:t>hjælpeverber</a:t>
            </a:r>
            <a:r>
              <a:rPr kumimoji="0" lang="da-DK" altLang="da-DK" sz="2000" b="0" i="0" u="none" strike="noStrike" cap="none" normalizeH="0" baseline="0" dirty="0">
                <a:ln>
                  <a:noFill/>
                </a:ln>
                <a:solidFill>
                  <a:srgbClr val="242729"/>
                </a:solidFill>
                <a:effectLst/>
                <a:latin typeface="GothamBook"/>
              </a:rPr>
              <a:t>, placeres mådesadverbiet efter første </a:t>
            </a:r>
            <a:r>
              <a:rPr kumimoji="0" lang="da-DK" altLang="da-DK" sz="2000" b="0" i="0" u="none" strike="noStrike" cap="none" normalizeH="0" baseline="0" dirty="0">
                <a:ln>
                  <a:noFill/>
                </a:ln>
                <a:solidFill>
                  <a:srgbClr val="1E90FF"/>
                </a:solidFill>
                <a:effectLst/>
                <a:latin typeface="GothamBook"/>
                <a:hlinkClick r:id="rId3"/>
              </a:rPr>
              <a:t>hjælpeverbum</a:t>
            </a:r>
            <a:r>
              <a:rPr kumimoji="0" lang="da-DK" altLang="da-DK" sz="2000" b="0" i="0" u="none" strike="noStrike" cap="none" normalizeH="0" baseline="0" dirty="0">
                <a:ln>
                  <a:noFill/>
                </a:ln>
                <a:solidFill>
                  <a:srgbClr val="242729"/>
                </a:solidFill>
                <a:effectLst/>
                <a:latin typeface="GothamBook"/>
              </a:rPr>
              <a:t>:</a:t>
            </a:r>
            <a:endParaRPr kumimoji="0" lang="da-DK" altLang="da-DK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82912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1CECF66-77D8-2FAD-23F1-10B1434D23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3" y="350196"/>
            <a:ext cx="4646904" cy="1624520"/>
          </a:xfrm>
        </p:spPr>
        <p:txBody>
          <a:bodyPr anchor="ctr">
            <a:normAutofit/>
          </a:bodyPr>
          <a:lstStyle/>
          <a:p>
            <a:r>
              <a:rPr lang="da-DK" sz="4000"/>
              <a:t>Opgave mådesadverbier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76F22A15-D323-7002-0C7B-92E400CD9C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02" y="2743200"/>
            <a:ext cx="4646905" cy="3613149"/>
          </a:xfrm>
        </p:spPr>
        <p:txBody>
          <a:bodyPr anchor="ctr">
            <a:normAutofit/>
          </a:bodyPr>
          <a:lstStyle/>
          <a:p>
            <a:endParaRPr lang="da-DK" sz="2000"/>
          </a:p>
          <a:p>
            <a:r>
              <a:rPr lang="da-DK" sz="2000"/>
              <a:t>1. The child had opened the door (quietly)</a:t>
            </a:r>
          </a:p>
          <a:p>
            <a:endParaRPr lang="da-DK" sz="2000"/>
          </a:p>
          <a:p>
            <a:endParaRPr lang="da-DK" sz="2000"/>
          </a:p>
          <a:p>
            <a:r>
              <a:rPr lang="da-DK" sz="2000"/>
              <a:t>2. He shouted at his audience (angrily)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3B6DA0A-DAE3-673A-B74B-E4C9966E264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222" r="12722"/>
          <a:stretch/>
        </p:blipFill>
        <p:spPr>
          <a:xfrm>
            <a:off x="6096000" y="1"/>
            <a:ext cx="6102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9203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DBC6133C-0615-4CE4-9132-37E609A9BD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4AACD21-9736-E9E4-AC90-806B644D5B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064" y="525982"/>
            <a:ext cx="4282983" cy="1200361"/>
          </a:xfrm>
        </p:spPr>
        <p:txBody>
          <a:bodyPr anchor="b">
            <a:normAutofit/>
          </a:bodyPr>
          <a:lstStyle/>
          <a:p>
            <a:r>
              <a:rPr lang="da-DK" sz="3600"/>
              <a:t>Gradsadverbier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69CC832-2974-4E8D-90ED-3E2941BA7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16533" y="1944913"/>
            <a:ext cx="402336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159002C-D257-83B3-B316-21654FCFE1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066" y="2031101"/>
            <a:ext cx="4282984" cy="3511943"/>
          </a:xfrm>
        </p:spPr>
        <p:txBody>
          <a:bodyPr anchor="ctr">
            <a:normAutofit/>
          </a:bodyPr>
          <a:lstStyle/>
          <a:p>
            <a:r>
              <a:rPr lang="da-DK" sz="1800" b="0" i="0">
                <a:effectLst/>
                <a:latin typeface="GothamBook"/>
              </a:rPr>
              <a:t>Gradsadverbier beskriver ‘hvor meget’ eller ’i hvor høj grad’. Det er fx </a:t>
            </a:r>
            <a:r>
              <a:rPr lang="da-DK" sz="1800" b="0" i="1">
                <a:effectLst/>
                <a:latin typeface="GothamBook"/>
              </a:rPr>
              <a:t>very, too, extremely, quite, rather, at all</a:t>
            </a:r>
            <a:r>
              <a:rPr lang="da-DK" sz="1800" b="0" i="0">
                <a:effectLst/>
                <a:latin typeface="GothamBook"/>
              </a:rPr>
              <a:t>. Hvis de lægger sig til et </a:t>
            </a:r>
            <a:r>
              <a:rPr lang="da-DK" sz="1800" b="0" i="0" u="none" strike="noStrike">
                <a:effectLst/>
                <a:latin typeface="GothamBook"/>
                <a:hlinkClick r:id="rId2"/>
              </a:rPr>
              <a:t>adjektiv</a:t>
            </a:r>
            <a:r>
              <a:rPr lang="da-DK" sz="1800" b="0" i="0">
                <a:effectLst/>
                <a:latin typeface="GothamBook"/>
              </a:rPr>
              <a:t> eller et andet </a:t>
            </a:r>
            <a:r>
              <a:rPr lang="da-DK" sz="1800" b="0" i="0" u="none" strike="noStrike">
                <a:effectLst/>
                <a:latin typeface="GothamBook"/>
                <a:hlinkClick r:id="rId3"/>
              </a:rPr>
              <a:t>adverbium</a:t>
            </a:r>
            <a:r>
              <a:rPr lang="da-DK" sz="1800" b="0" i="0">
                <a:effectLst/>
                <a:latin typeface="GothamBook"/>
              </a:rPr>
              <a:t>, placeres de foran dette.</a:t>
            </a:r>
          </a:p>
          <a:p>
            <a:endParaRPr lang="da-DK" sz="1800">
              <a:latin typeface="GothamBook"/>
            </a:endParaRPr>
          </a:p>
          <a:p>
            <a:endParaRPr lang="da-DK" sz="1800" b="0" i="0">
              <a:effectLst/>
              <a:latin typeface="GothamBook"/>
            </a:endParaRPr>
          </a:p>
          <a:p>
            <a:endParaRPr lang="da-DK" sz="1800">
              <a:latin typeface="GothamBook"/>
            </a:endParaRPr>
          </a:p>
          <a:p>
            <a:endParaRPr lang="da-DK" sz="1800" b="0" i="0">
              <a:effectLst/>
              <a:latin typeface="GothamBook"/>
            </a:endParaRPr>
          </a:p>
          <a:p>
            <a:endParaRPr lang="da-DK" sz="180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5222F96-971A-4F90-B841-6BAB416C7A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225843" y="6053360"/>
            <a:ext cx="740664" cy="15412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8980754-6F4B-43C9-B9BE-127B6BED65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904923" y="215201"/>
            <a:ext cx="740664" cy="118334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96793" y="354959"/>
            <a:ext cx="6184973" cy="59152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abel 3">
            <a:extLst>
              <a:ext uri="{FF2B5EF4-FFF2-40B4-BE49-F238E27FC236}">
                <a16:creationId xmlns:a16="http://schemas.microsoft.com/office/drawing/2014/main" id="{811478F7-55D7-54D1-4130-E8AFF243BE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4512564"/>
              </p:ext>
            </p:extLst>
          </p:nvPr>
        </p:nvGraphicFramePr>
        <p:xfrm>
          <a:off x="5987738" y="2942756"/>
          <a:ext cx="5628019" cy="739620"/>
        </p:xfrm>
        <a:graphic>
          <a:graphicData uri="http://schemas.openxmlformats.org/drawingml/2006/table">
            <a:tbl>
              <a:tblPr/>
              <a:tblGrid>
                <a:gridCol w="1401996">
                  <a:extLst>
                    <a:ext uri="{9D8B030D-6E8A-4147-A177-3AD203B41FA5}">
                      <a16:colId xmlns:a16="http://schemas.microsoft.com/office/drawing/2014/main" val="3378008644"/>
                    </a:ext>
                  </a:extLst>
                </a:gridCol>
                <a:gridCol w="4226023">
                  <a:extLst>
                    <a:ext uri="{9D8B030D-6E8A-4147-A177-3AD203B41FA5}">
                      <a16:colId xmlns:a16="http://schemas.microsoft.com/office/drawing/2014/main" val="1255640479"/>
                    </a:ext>
                  </a:extLst>
                </a:gridCol>
              </a:tblGrid>
              <a:tr h="369810">
                <a:tc>
                  <a:txBody>
                    <a:bodyPr/>
                    <a:lstStyle/>
                    <a:p>
                      <a:pPr algn="l" fontAlgn="t"/>
                      <a:r>
                        <a:rPr lang="da-DK" sz="2100" b="1" i="0" u="none" strike="noStrike">
                          <a:effectLst/>
                          <a:latin typeface="GothamBold"/>
                        </a:rPr>
                        <a:t>Eksempler:</a:t>
                      </a:r>
                      <a:endParaRPr lang="da-DK" sz="2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194" marR="11194" marT="1119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100" b="0" i="1" u="none" strike="noStrike">
                          <a:effectLst/>
                          <a:latin typeface="Arial" panose="020B0604020202020204" pitchFamily="34" charset="0"/>
                        </a:rPr>
                        <a:t>It was a </a:t>
                      </a:r>
                      <a:r>
                        <a:rPr lang="en-US" sz="2100" b="1" i="1" u="none" strike="noStrike">
                          <a:effectLst/>
                          <a:latin typeface="GothamBold"/>
                        </a:rPr>
                        <a:t>very</a:t>
                      </a:r>
                      <a:r>
                        <a:rPr lang="en-US" sz="2100" b="0" i="1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en-US" sz="2100" b="0" i="1" u="sng" strike="noStrike">
                          <a:effectLst/>
                          <a:latin typeface="Arial" panose="020B0604020202020204" pitchFamily="34" charset="0"/>
                        </a:rPr>
                        <a:t>interesting</a:t>
                      </a:r>
                      <a:r>
                        <a:rPr lang="en-US" sz="2100" b="0" i="1" u="none" strike="noStrike">
                          <a:effectLst/>
                          <a:latin typeface="Arial" panose="020B0604020202020204" pitchFamily="34" charset="0"/>
                        </a:rPr>
                        <a:t> lecture.</a:t>
                      </a:r>
                      <a:endParaRPr lang="en-US" sz="2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194" marR="11194" marT="1119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1531309"/>
                  </a:ext>
                </a:extLst>
              </a:tr>
              <a:tr h="369810">
                <a:tc>
                  <a:txBody>
                    <a:bodyPr/>
                    <a:lstStyle/>
                    <a:p>
                      <a:pPr algn="l" fontAlgn="t"/>
                      <a:r>
                        <a:rPr lang="da-DK" sz="21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11194" marR="11194" marT="1119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a-DK" sz="2100" b="0" i="1" u="none" strike="noStrike" dirty="0" err="1">
                          <a:effectLst/>
                          <a:latin typeface="Arial" panose="020B0604020202020204" pitchFamily="34" charset="0"/>
                        </a:rPr>
                        <a:t>She</a:t>
                      </a:r>
                      <a:r>
                        <a:rPr lang="da-DK" sz="2100" b="0" i="1" u="none" strike="noStrike" dirty="0"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da-DK" sz="2100" b="0" i="1" u="none" strike="noStrike" dirty="0" err="1">
                          <a:effectLst/>
                          <a:latin typeface="Arial" panose="020B0604020202020204" pitchFamily="34" charset="0"/>
                        </a:rPr>
                        <a:t>drove</a:t>
                      </a:r>
                      <a:r>
                        <a:rPr lang="da-DK" sz="2100" b="0" i="1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da-DK" sz="2100" b="1" i="1" u="none" strike="noStrike" dirty="0" err="1">
                          <a:effectLst/>
                          <a:latin typeface="GothamBold"/>
                        </a:rPr>
                        <a:t>extremely</a:t>
                      </a:r>
                      <a:r>
                        <a:rPr lang="da-DK" sz="2100" b="0" i="1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da-DK" sz="2100" b="0" i="1" u="sng" strike="noStrike" dirty="0" err="1">
                          <a:effectLst/>
                          <a:latin typeface="Arial" panose="020B0604020202020204" pitchFamily="34" charset="0"/>
                        </a:rPr>
                        <a:t>irresponsibly</a:t>
                      </a:r>
                      <a:r>
                        <a:rPr lang="da-DK" sz="2100" b="0" i="1" u="none" strike="noStrike" dirty="0">
                          <a:effectLst/>
                          <a:latin typeface="Arial" panose="020B0604020202020204" pitchFamily="34" charset="0"/>
                        </a:rPr>
                        <a:t>.</a:t>
                      </a:r>
                      <a:endParaRPr lang="da-DK" sz="2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194" marR="11194" marT="1119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52478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92532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3F78C8-109B-0E4F-6E99-B979F85A03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Opgave gradsadverbier (placer adverbiet det korrekte sted)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50100A2E-2E33-33D6-30F7-AE6D3D959E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It </a:t>
            </a:r>
            <a:r>
              <a:rPr lang="da-DK" dirty="0" err="1"/>
              <a:t>was</a:t>
            </a:r>
            <a:r>
              <a:rPr lang="da-DK" dirty="0"/>
              <a:t> </a:t>
            </a:r>
            <a:r>
              <a:rPr lang="da-DK" dirty="0" err="1"/>
              <a:t>cold</a:t>
            </a:r>
            <a:r>
              <a:rPr lang="da-DK" dirty="0"/>
              <a:t> </a:t>
            </a:r>
            <a:r>
              <a:rPr lang="da-DK" dirty="0" err="1"/>
              <a:t>outside</a:t>
            </a:r>
            <a:r>
              <a:rPr lang="da-DK" dirty="0"/>
              <a:t> </a:t>
            </a:r>
            <a:r>
              <a:rPr lang="da-DK" dirty="0" err="1"/>
              <a:t>after</a:t>
            </a:r>
            <a:r>
              <a:rPr lang="da-DK" dirty="0"/>
              <a:t> it had </a:t>
            </a:r>
            <a:r>
              <a:rPr lang="da-DK" dirty="0" err="1"/>
              <a:t>snowed</a:t>
            </a:r>
            <a:r>
              <a:rPr lang="da-DK" dirty="0"/>
              <a:t> (</a:t>
            </a:r>
            <a:r>
              <a:rPr lang="da-DK" dirty="0" err="1"/>
              <a:t>extremely</a:t>
            </a:r>
            <a:r>
              <a:rPr lang="da-DK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7941842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28D31E1B-0407-4223-9642-0B642CBF57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062849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9" name="Rectangle 28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656150"/>
            <a:ext cx="5672667" cy="14315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1F03689-51D9-F18F-05ED-97306F688B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73940"/>
            <a:ext cx="5052369" cy="1035781"/>
          </a:xfrm>
        </p:spPr>
        <p:txBody>
          <a:bodyPr anchor="ctr">
            <a:normAutofit/>
          </a:bodyPr>
          <a:lstStyle/>
          <a:p>
            <a:r>
              <a:rPr lang="da-DK" sz="3600"/>
              <a:t>Stedsadverbier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4713A56D-8287-370D-2FE8-4E92C8AD5A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9" y="2524721"/>
            <a:ext cx="4991629" cy="3677123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da-DK" sz="1800" b="1" i="0">
                <a:effectLst/>
                <a:latin typeface="GothamBold"/>
              </a:rPr>
              <a:t>Stedsadverbiers placering</a:t>
            </a:r>
          </a:p>
          <a:p>
            <a:r>
              <a:rPr lang="da-DK" sz="1800" b="0" i="0">
                <a:effectLst/>
                <a:latin typeface="GothamBook"/>
              </a:rPr>
              <a:t>Stedsadverbier beskriver et ’hvor’ og placeres typisk efter </a:t>
            </a:r>
            <a:r>
              <a:rPr lang="da-DK" sz="1800" b="0" i="0" u="none" strike="noStrike">
                <a:effectLst/>
                <a:latin typeface="GothamBook"/>
                <a:hlinkClick r:id="rId2"/>
              </a:rPr>
              <a:t>hovedverbet</a:t>
            </a:r>
            <a:r>
              <a:rPr lang="da-DK" sz="1800" b="0" i="0">
                <a:effectLst/>
                <a:latin typeface="GothamBook"/>
              </a:rPr>
              <a:t> + evt. </a:t>
            </a:r>
            <a:r>
              <a:rPr lang="da-DK" sz="1800" b="0" i="0" u="none" strike="noStrike">
                <a:effectLst/>
                <a:latin typeface="GothamBook"/>
                <a:hlinkClick r:id="rId3"/>
              </a:rPr>
              <a:t>objekt</a:t>
            </a:r>
            <a:r>
              <a:rPr lang="da-DK" sz="1800" b="0" i="0">
                <a:effectLst/>
                <a:latin typeface="GothamBook"/>
              </a:rPr>
              <a:t>.</a:t>
            </a:r>
          </a:p>
          <a:p>
            <a:endParaRPr lang="da-DK" sz="1800"/>
          </a:p>
          <a:p>
            <a:endParaRPr lang="da-DK" sz="1800"/>
          </a:p>
          <a:p>
            <a:endParaRPr lang="da-DK" sz="180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0E96339-907C-46C3-99AC-31179B6F0E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16299" y="608401"/>
            <a:ext cx="4637502" cy="559344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92240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Tabel 3">
            <a:extLst>
              <a:ext uri="{FF2B5EF4-FFF2-40B4-BE49-F238E27FC236}">
                <a16:creationId xmlns:a16="http://schemas.microsoft.com/office/drawing/2014/main" id="{8F778745-2E45-CA7A-DE3F-D82BDA9AA7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7509044"/>
              </p:ext>
            </p:extLst>
          </p:nvPr>
        </p:nvGraphicFramePr>
        <p:xfrm>
          <a:off x="6930493" y="2337572"/>
          <a:ext cx="4223252" cy="224314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760497">
                  <a:extLst>
                    <a:ext uri="{9D8B030D-6E8A-4147-A177-3AD203B41FA5}">
                      <a16:colId xmlns:a16="http://schemas.microsoft.com/office/drawing/2014/main" val="1841690973"/>
                    </a:ext>
                  </a:extLst>
                </a:gridCol>
                <a:gridCol w="2462755">
                  <a:extLst>
                    <a:ext uri="{9D8B030D-6E8A-4147-A177-3AD203B41FA5}">
                      <a16:colId xmlns:a16="http://schemas.microsoft.com/office/drawing/2014/main" val="2710194830"/>
                    </a:ext>
                  </a:extLst>
                </a:gridCol>
              </a:tblGrid>
              <a:tr h="1121570">
                <a:tc>
                  <a:txBody>
                    <a:bodyPr/>
                    <a:lstStyle/>
                    <a:p>
                      <a:pPr algn="l" fontAlgn="t"/>
                      <a:r>
                        <a:rPr lang="da-DK" sz="2400" b="1" cap="none" spc="0">
                          <a:solidFill>
                            <a:schemeClr val="tx1"/>
                          </a:solidFill>
                          <a:effectLst/>
                          <a:latin typeface="GothamBold"/>
                        </a:rPr>
                        <a:t>Eksempler:</a:t>
                      </a:r>
                      <a:endParaRPr lang="da-DK" sz="24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28705" marR="0" marT="36773" marB="275796">
                    <a:lnL w="9525" cap="flat" cmpd="sng" algn="ctr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a-DK" sz="2400" i="1" cap="none" spc="0">
                          <a:solidFill>
                            <a:schemeClr val="tx1"/>
                          </a:solidFill>
                          <a:effectLst/>
                        </a:rPr>
                        <a:t>He could be </a:t>
                      </a:r>
                      <a:r>
                        <a:rPr lang="da-DK" sz="2400" b="1" i="1" cap="none" spc="0">
                          <a:solidFill>
                            <a:schemeClr val="tx1"/>
                          </a:solidFill>
                          <a:effectLst/>
                          <a:latin typeface="GothamBold"/>
                        </a:rPr>
                        <a:t>anywhere</a:t>
                      </a:r>
                      <a:r>
                        <a:rPr lang="da-DK" sz="2400" i="1" cap="none" spc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da-DK" sz="24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28705" marR="0" marT="36773" marB="27579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9351851"/>
                  </a:ext>
                </a:extLst>
              </a:tr>
              <a:tr h="1121570">
                <a:tc>
                  <a:txBody>
                    <a:bodyPr/>
                    <a:lstStyle/>
                    <a:p>
                      <a:pPr algn="l" fontAlgn="t"/>
                      <a:r>
                        <a:rPr lang="da-DK" sz="24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</a:txBody>
                  <a:tcPr marL="128705" marR="0" marT="36773" marB="275796">
                    <a:lnL w="9525" cap="flat" cmpd="sng" algn="ctr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i="1" cap="none" spc="0">
                          <a:solidFill>
                            <a:schemeClr val="tx1"/>
                          </a:solidFill>
                          <a:effectLst/>
                        </a:rPr>
                        <a:t>I think I heard a noise </a:t>
                      </a:r>
                      <a:r>
                        <a:rPr lang="en-US" sz="2400" b="1" i="1" cap="none" spc="0">
                          <a:solidFill>
                            <a:schemeClr val="tx1"/>
                          </a:solidFill>
                          <a:effectLst/>
                          <a:latin typeface="GothamBold"/>
                        </a:rPr>
                        <a:t>outside</a:t>
                      </a:r>
                      <a:r>
                        <a:rPr lang="en-US" sz="2400" i="1" cap="none" spc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en-US" sz="24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28705" marR="0" marT="36773" marB="27579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10341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85905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329F4BE-60B1-A5F7-38ED-7382033995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Stedsadverbier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C7206304-1C06-108A-F8CD-ADDD6C0E28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b="0" i="0" dirty="0">
                <a:solidFill>
                  <a:srgbClr val="242729"/>
                </a:solidFill>
                <a:effectLst/>
                <a:latin typeface="GothamBook"/>
              </a:rPr>
              <a:t>Ofte vil 'hvor' også kunne beskrives ved kortere eller længere </a:t>
            </a:r>
            <a:r>
              <a:rPr lang="da-DK" b="0" i="0" u="none" strike="noStrike" dirty="0">
                <a:solidFill>
                  <a:srgbClr val="1E90FF"/>
                </a:solidFill>
                <a:effectLst/>
                <a:latin typeface="GothamBook"/>
                <a:hlinkClick r:id="rId2"/>
              </a:rPr>
              <a:t>adverbialled</a:t>
            </a:r>
            <a:r>
              <a:rPr lang="da-DK" b="0" i="0" dirty="0">
                <a:solidFill>
                  <a:srgbClr val="242729"/>
                </a:solidFill>
                <a:effectLst/>
                <a:latin typeface="GothamBook"/>
              </a:rPr>
              <a:t>, der beskriver sted. </a:t>
            </a:r>
          </a:p>
          <a:p>
            <a:endParaRPr lang="da-DK" dirty="0">
              <a:solidFill>
                <a:srgbClr val="242729"/>
              </a:solidFill>
              <a:latin typeface="GothamBook"/>
            </a:endParaRPr>
          </a:p>
          <a:p>
            <a:r>
              <a:rPr lang="da-DK" b="0" i="0" dirty="0">
                <a:solidFill>
                  <a:srgbClr val="242729"/>
                </a:solidFill>
                <a:effectLst/>
                <a:latin typeface="GothamBook"/>
              </a:rPr>
              <a:t>Hvis stedsadverbialleddet er kort, placeres det efter </a:t>
            </a:r>
            <a:r>
              <a:rPr lang="da-DK" b="0" i="0" u="none" strike="noStrike" dirty="0">
                <a:solidFill>
                  <a:srgbClr val="1E90FF"/>
                </a:solidFill>
                <a:effectLst/>
                <a:latin typeface="GothamBook"/>
                <a:hlinkClick r:id="rId3"/>
              </a:rPr>
              <a:t>hovedverbet</a:t>
            </a:r>
            <a:r>
              <a:rPr lang="da-DK" b="0" i="0" dirty="0">
                <a:solidFill>
                  <a:srgbClr val="242729"/>
                </a:solidFill>
                <a:effectLst/>
                <a:latin typeface="GothamBook"/>
              </a:rPr>
              <a:t> + evt. </a:t>
            </a:r>
            <a:r>
              <a:rPr lang="da-DK" b="0" i="0" u="none" strike="noStrike" dirty="0">
                <a:solidFill>
                  <a:srgbClr val="1E90FF"/>
                </a:solidFill>
                <a:effectLst/>
                <a:latin typeface="GothamBook"/>
                <a:hlinkClick r:id="rId4"/>
              </a:rPr>
              <a:t>objekt</a:t>
            </a:r>
            <a:r>
              <a:rPr lang="da-DK" b="0" i="0" dirty="0">
                <a:solidFill>
                  <a:srgbClr val="242729"/>
                </a:solidFill>
                <a:effectLst/>
                <a:latin typeface="GothamBook"/>
              </a:rPr>
              <a:t>, og hvis det er langt, typisk sidst i sætningen eller, undtagelsesvist, først i sætningen, efterfulgt af et komma for at lægge fokus på udsagnet.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0448608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A1EEDE-0DE8-D3C2-2093-D0A22ECBF5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Stedsadverbier (placer adverbialleddet)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B05DF83D-3F00-581C-CFAA-FDC95308DE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 err="1"/>
              <a:t>She</a:t>
            </a:r>
            <a:r>
              <a:rPr lang="da-DK" dirty="0"/>
              <a:t> </a:t>
            </a:r>
            <a:r>
              <a:rPr lang="da-DK" dirty="0" err="1"/>
              <a:t>looked</a:t>
            </a:r>
            <a:r>
              <a:rPr lang="da-DK" dirty="0"/>
              <a:t> for her </a:t>
            </a:r>
            <a:r>
              <a:rPr lang="da-DK" dirty="0" err="1"/>
              <a:t>jacket</a:t>
            </a:r>
            <a:r>
              <a:rPr lang="da-DK" dirty="0"/>
              <a:t>  (in </a:t>
            </a:r>
            <a:r>
              <a:rPr lang="da-DK" dirty="0" err="1"/>
              <a:t>every</a:t>
            </a:r>
            <a:r>
              <a:rPr lang="da-DK" dirty="0"/>
              <a:t> corner of the large house)</a:t>
            </a:r>
          </a:p>
        </p:txBody>
      </p:sp>
    </p:spTree>
    <p:extLst>
      <p:ext uri="{BB962C8B-B14F-4D97-AF65-F5344CB8AC3E}">
        <p14:creationId xmlns:p14="http://schemas.microsoft.com/office/powerpoint/2010/main" val="10855644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ight Triangle 20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B4BA7F7-7C0F-683B-0883-FD1CC87F98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767" y="1188637"/>
            <a:ext cx="2988234" cy="4480726"/>
          </a:xfrm>
        </p:spPr>
        <p:txBody>
          <a:bodyPr>
            <a:normAutofit/>
          </a:bodyPr>
          <a:lstStyle/>
          <a:p>
            <a:pPr algn="r"/>
            <a:r>
              <a:rPr lang="da-DK" sz="5600"/>
              <a:t>Adverbier på engelsk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23AAC9B5-8015-485C-ACF9-A750390E9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852863"/>
            <a:ext cx="0" cy="3236495"/>
          </a:xfrm>
          <a:prstGeom prst="line">
            <a:avLst/>
          </a:prstGeom>
          <a:ln w="1905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2ADCE1DA-917A-D940-75E1-D127BF0B6E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5260" y="1648870"/>
            <a:ext cx="4702848" cy="3560260"/>
          </a:xfrm>
        </p:spPr>
        <p:txBody>
          <a:bodyPr anchor="ctr">
            <a:normAutofit/>
          </a:bodyPr>
          <a:lstStyle/>
          <a:p>
            <a:r>
              <a:rPr lang="da-DK" sz="2400" b="0" i="0">
                <a:effectLst/>
                <a:latin typeface="GothamBook"/>
              </a:rPr>
              <a:t>På engelsk dannes de fleste </a:t>
            </a:r>
            <a:r>
              <a:rPr lang="da-DK" sz="2400" b="0" i="0" u="none" strike="noStrike">
                <a:effectLst/>
                <a:latin typeface="GothamBook"/>
                <a:hlinkClick r:id="rId2"/>
              </a:rPr>
              <a:t>adverbier</a:t>
            </a:r>
            <a:r>
              <a:rPr lang="da-DK" sz="2400" b="0" i="0">
                <a:effectLst/>
                <a:latin typeface="GothamBook"/>
              </a:rPr>
              <a:t> ved, at man sætter -ly efter det tilsvarende </a:t>
            </a:r>
            <a:r>
              <a:rPr lang="da-DK" sz="2400" b="0" i="0" u="none" strike="noStrike">
                <a:effectLst/>
                <a:latin typeface="GothamBook"/>
                <a:hlinkClick r:id="rId3"/>
              </a:rPr>
              <a:t>adjektiv</a:t>
            </a:r>
            <a:r>
              <a:rPr lang="da-DK" sz="2400" b="0" i="0">
                <a:effectLst/>
                <a:latin typeface="GothamBook"/>
              </a:rPr>
              <a:t>, fx </a:t>
            </a:r>
            <a:r>
              <a:rPr lang="da-DK" sz="2400" b="0" i="1">
                <a:effectLst/>
                <a:latin typeface="GothamBook"/>
              </a:rPr>
              <a:t>kind</a:t>
            </a:r>
            <a:r>
              <a:rPr lang="da-DK" sz="2400" b="0" i="0">
                <a:effectLst/>
                <a:latin typeface="GothamBook"/>
              </a:rPr>
              <a:t> → </a:t>
            </a:r>
            <a:r>
              <a:rPr lang="da-DK" sz="2400" b="0" i="1">
                <a:effectLst/>
                <a:latin typeface="GothamBook"/>
              </a:rPr>
              <a:t>kind</a:t>
            </a:r>
            <a:r>
              <a:rPr lang="da-DK" sz="2400" b="1" i="1">
                <a:effectLst/>
                <a:latin typeface="GothamBold"/>
              </a:rPr>
              <a:t>ly</a:t>
            </a:r>
            <a:r>
              <a:rPr lang="da-DK" sz="2400" b="0" i="0">
                <a:effectLst/>
                <a:latin typeface="GothamBook"/>
              </a:rPr>
              <a:t>, </a:t>
            </a:r>
            <a:r>
              <a:rPr lang="da-DK" sz="2400" b="0" i="1">
                <a:effectLst/>
                <a:latin typeface="GothamBook"/>
              </a:rPr>
              <a:t>slow</a:t>
            </a:r>
            <a:r>
              <a:rPr lang="da-DK" sz="2400" b="0" i="0">
                <a:effectLst/>
                <a:latin typeface="GothamBook"/>
              </a:rPr>
              <a:t> → </a:t>
            </a:r>
            <a:r>
              <a:rPr lang="da-DK" sz="2400" b="0" i="1">
                <a:effectLst/>
                <a:latin typeface="GothamBook"/>
              </a:rPr>
              <a:t>slow</a:t>
            </a:r>
            <a:r>
              <a:rPr lang="da-DK" sz="2400" b="1" i="1">
                <a:effectLst/>
                <a:latin typeface="GothamBold"/>
              </a:rPr>
              <a:t>ly</a:t>
            </a:r>
            <a:r>
              <a:rPr lang="da-DK" sz="2400" b="0" i="0">
                <a:effectLst/>
                <a:latin typeface="GothamBook"/>
              </a:rPr>
              <a:t>. Der er dog to undtagelser: Der er nemlig nogle, som er uregelmæssige, mens andre er identiske med </a:t>
            </a:r>
            <a:r>
              <a:rPr lang="da-DK" sz="2400" b="0" i="0" u="none" strike="noStrike">
                <a:effectLst/>
                <a:latin typeface="GothamBook"/>
                <a:hlinkClick r:id="rId3"/>
              </a:rPr>
              <a:t>adjektiver</a:t>
            </a:r>
            <a:r>
              <a:rPr lang="da-DK" sz="2400" b="0" i="0">
                <a:effectLst/>
                <a:latin typeface="GothamBook"/>
              </a:rPr>
              <a:t>.</a:t>
            </a:r>
            <a:endParaRPr lang="da-DK" sz="2400"/>
          </a:p>
        </p:txBody>
      </p:sp>
    </p:spTree>
    <p:extLst>
      <p:ext uri="{BB962C8B-B14F-4D97-AF65-F5344CB8AC3E}">
        <p14:creationId xmlns:p14="http://schemas.microsoft.com/office/powerpoint/2010/main" val="61513584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3AD318CC-E2A8-4E27-9548-A047A78999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D2A3953-B96E-19B9-AE77-4A8E6956D8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065" y="1463040"/>
            <a:ext cx="3796306" cy="2690949"/>
          </a:xfrm>
        </p:spPr>
        <p:txBody>
          <a:bodyPr anchor="t">
            <a:normAutofit/>
          </a:bodyPr>
          <a:lstStyle/>
          <a:p>
            <a:r>
              <a:rPr lang="da-DK" sz="3000"/>
              <a:t>Tidsadverbier og hyppighedsadverbier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14B560F-9DD7-4302-A60B-EBD3EF59B0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9667" y="4415246"/>
            <a:ext cx="11982332" cy="2087795"/>
            <a:chOff x="143163" y="5763486"/>
            <a:chExt cx="11982332" cy="739555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3A9A4357-BD1D-4622-A4FE-766E6AB8DE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357444" y="5763486"/>
              <a:ext cx="11768051" cy="73955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C21D6966-343E-49AC-A026-D2497E0C3C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43163" y="5763486"/>
              <a:ext cx="1" cy="73955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3706" y="587829"/>
            <a:ext cx="6505300" cy="56823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F873D1DF-40B8-0371-39C4-F812DA5387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6218" y="1463039"/>
            <a:ext cx="5542387" cy="4300447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da-DK" sz="2200" b="0" i="0">
                <a:effectLst/>
                <a:latin typeface="GothamBook"/>
              </a:rPr>
              <a:t>Der findes to slags adverbialled, som har med tid at gøre.</a:t>
            </a:r>
          </a:p>
          <a:p>
            <a:r>
              <a:rPr lang="da-DK" sz="2200" b="0" i="0">
                <a:effectLst/>
                <a:latin typeface="GothamBook"/>
              </a:rPr>
              <a:t> Tidsadverbialled siger noget om, ’hvornår’ noget sker.</a:t>
            </a:r>
          </a:p>
          <a:p>
            <a:r>
              <a:rPr lang="da-DK" sz="2200" b="0" i="0">
                <a:effectLst/>
                <a:latin typeface="GothamBook"/>
              </a:rPr>
              <a:t> hyppighedsadverbialled siger noget om, ’hvor tit’ noget sker.</a:t>
            </a:r>
          </a:p>
          <a:p>
            <a:endParaRPr lang="da-DK" sz="2200"/>
          </a:p>
        </p:txBody>
      </p:sp>
    </p:spTree>
    <p:extLst>
      <p:ext uri="{BB962C8B-B14F-4D97-AF65-F5344CB8AC3E}">
        <p14:creationId xmlns:p14="http://schemas.microsoft.com/office/powerpoint/2010/main" val="411062287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BC6133C-0615-4CE4-9132-37E609A9BD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93F74F4-C5A7-E8FB-1171-250C2EC276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064" y="525982"/>
            <a:ext cx="4282983" cy="1200361"/>
          </a:xfrm>
        </p:spPr>
        <p:txBody>
          <a:bodyPr anchor="b">
            <a:normAutofit/>
          </a:bodyPr>
          <a:lstStyle/>
          <a:p>
            <a:r>
              <a:rPr lang="da-DK" sz="3600"/>
              <a:t>Tidsadverbialer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69CC832-2974-4E8D-90ED-3E2941BA7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16533" y="1944913"/>
            <a:ext cx="402336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84975971-F6FE-4172-5E3F-6F61A0BD34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066" y="2031101"/>
            <a:ext cx="4282984" cy="3511943"/>
          </a:xfrm>
        </p:spPr>
        <p:txBody>
          <a:bodyPr anchor="ctr">
            <a:normAutofit/>
          </a:bodyPr>
          <a:lstStyle/>
          <a:p>
            <a:r>
              <a:rPr lang="da-DK" sz="1800" b="0" i="0">
                <a:effectLst/>
                <a:latin typeface="GothamBook"/>
              </a:rPr>
              <a:t>Tidsadverbialled placeres oftest sidst i sætningen. De kan dog også placeres først i sætningen, typisk efterfulgt af et komma for at lægge tryk/fokus på udsagnet:</a:t>
            </a:r>
            <a:endParaRPr lang="da-DK" sz="1800"/>
          </a:p>
          <a:p>
            <a:endParaRPr lang="da-DK" sz="180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5222F96-971A-4F90-B841-6BAB416C7A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225843" y="6053360"/>
            <a:ext cx="740664" cy="15412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8980754-6F4B-43C9-B9BE-127B6BED65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904923" y="215201"/>
            <a:ext cx="740664" cy="118334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96793" y="354959"/>
            <a:ext cx="6184973" cy="59152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abel 3">
            <a:extLst>
              <a:ext uri="{FF2B5EF4-FFF2-40B4-BE49-F238E27FC236}">
                <a16:creationId xmlns:a16="http://schemas.microsoft.com/office/drawing/2014/main" id="{30B54806-A96D-EACC-8923-B48583485B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5389655"/>
              </p:ext>
            </p:extLst>
          </p:nvPr>
        </p:nvGraphicFramePr>
        <p:xfrm>
          <a:off x="5987738" y="2988209"/>
          <a:ext cx="5628019" cy="648713"/>
        </p:xfrm>
        <a:graphic>
          <a:graphicData uri="http://schemas.openxmlformats.org/drawingml/2006/table">
            <a:tbl>
              <a:tblPr>
                <a:tableStyleId>{3B4B98B0-60AC-42C2-AFA5-B58CD77FA1E5}</a:tableStyleId>
              </a:tblPr>
              <a:tblGrid>
                <a:gridCol w="1286375">
                  <a:extLst>
                    <a:ext uri="{9D8B030D-6E8A-4147-A177-3AD203B41FA5}">
                      <a16:colId xmlns:a16="http://schemas.microsoft.com/office/drawing/2014/main" val="1620810126"/>
                    </a:ext>
                  </a:extLst>
                </a:gridCol>
                <a:gridCol w="4341644">
                  <a:extLst>
                    <a:ext uri="{9D8B030D-6E8A-4147-A177-3AD203B41FA5}">
                      <a16:colId xmlns:a16="http://schemas.microsoft.com/office/drawing/2014/main" val="1897881423"/>
                    </a:ext>
                  </a:extLst>
                </a:gridCol>
              </a:tblGrid>
              <a:tr h="648713">
                <a:tc>
                  <a:txBody>
                    <a:bodyPr/>
                    <a:lstStyle/>
                    <a:p>
                      <a:pPr algn="l" fontAlgn="t"/>
                      <a:r>
                        <a:rPr lang="da-DK" sz="2000" b="1">
                          <a:effectLst/>
                        </a:rPr>
                        <a:t>Eksempler:</a:t>
                      </a:r>
                      <a:endParaRPr lang="da-DK" sz="2000">
                        <a:effectLst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>
                          <a:effectLst/>
                        </a:rPr>
                        <a:t>The police arrived </a:t>
                      </a:r>
                      <a:r>
                        <a:rPr lang="en-US" sz="2000" b="1">
                          <a:effectLst/>
                        </a:rPr>
                        <a:t>immediately</a:t>
                      </a:r>
                      <a:r>
                        <a:rPr lang="en-US" sz="2000">
                          <a:effectLst/>
                        </a:rPr>
                        <a:t>. (tidsadverbium)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9863414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9661828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6B4603-B9FF-F0C1-E0F8-D659293A21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Opgave tidsadverbialled (placer adverbialleddet)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75F019E2-56FA-251F-67C6-38B53DB54F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I </a:t>
            </a:r>
            <a:r>
              <a:rPr lang="da-DK" dirty="0" err="1"/>
              <a:t>went</a:t>
            </a:r>
            <a:r>
              <a:rPr lang="da-DK" dirty="0"/>
              <a:t> to London (last </a:t>
            </a:r>
            <a:r>
              <a:rPr lang="da-DK" dirty="0" err="1"/>
              <a:t>week</a:t>
            </a:r>
            <a:r>
              <a:rPr lang="da-DK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57332696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28D31E1B-0407-4223-9642-0B642CBF57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062849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9" name="Rectangle 28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656150"/>
            <a:ext cx="5672667" cy="14315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E4A96B2-5DF3-6C89-4E1D-7B7ADE034A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73940"/>
            <a:ext cx="5052369" cy="1035781"/>
          </a:xfrm>
        </p:spPr>
        <p:txBody>
          <a:bodyPr anchor="ctr">
            <a:normAutofit/>
          </a:bodyPr>
          <a:lstStyle/>
          <a:p>
            <a:r>
              <a:rPr lang="da-DK" sz="3600"/>
              <a:t>Hyppighedsadverbier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51A3E70C-432A-EDA5-DFDC-99B1384202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9" y="2524721"/>
            <a:ext cx="4991629" cy="3677123"/>
          </a:xfrm>
        </p:spPr>
        <p:txBody>
          <a:bodyPr anchor="ctr">
            <a:normAutofit/>
          </a:bodyPr>
          <a:lstStyle/>
          <a:p>
            <a:r>
              <a:rPr lang="da-DK" sz="1800" b="0" i="0">
                <a:effectLst/>
                <a:latin typeface="GothamBook"/>
              </a:rPr>
              <a:t>Hyppighedsadverbialled placeres ofte inde i sætningen lige før hovedverbet, hvis de beskriver en vag/ubestemt tid. Dette er hyppighedsadverbier såsom </a:t>
            </a:r>
            <a:r>
              <a:rPr lang="da-DK" sz="1800" b="0" i="1">
                <a:effectLst/>
                <a:latin typeface="GothamBook"/>
              </a:rPr>
              <a:t>often, rarely, seldom, never, always, sometimes, usually, normally</a:t>
            </a:r>
            <a:r>
              <a:rPr lang="da-DK" sz="1800" b="0" i="0">
                <a:effectLst/>
                <a:latin typeface="GothamBook"/>
              </a:rPr>
              <a:t>.</a:t>
            </a:r>
          </a:p>
          <a:p>
            <a:endParaRPr lang="da-DK" sz="1800">
              <a:latin typeface="GothamBook"/>
            </a:endParaRPr>
          </a:p>
          <a:p>
            <a:endParaRPr lang="da-DK" sz="180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0E96339-907C-46C3-99AC-31179B6F0E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16299" y="608401"/>
            <a:ext cx="4637502" cy="559344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92240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Tabel 3">
            <a:extLst>
              <a:ext uri="{FF2B5EF4-FFF2-40B4-BE49-F238E27FC236}">
                <a16:creationId xmlns:a16="http://schemas.microsoft.com/office/drawing/2014/main" id="{F63D34CE-44B6-03AA-4F8D-097BAD51B8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7676869"/>
              </p:ext>
            </p:extLst>
          </p:nvPr>
        </p:nvGraphicFramePr>
        <p:xfrm>
          <a:off x="6930493" y="2833975"/>
          <a:ext cx="4223252" cy="1250334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170054">
                  <a:extLst>
                    <a:ext uri="{9D8B030D-6E8A-4147-A177-3AD203B41FA5}">
                      <a16:colId xmlns:a16="http://schemas.microsoft.com/office/drawing/2014/main" val="1912972426"/>
                    </a:ext>
                  </a:extLst>
                </a:gridCol>
                <a:gridCol w="3053198">
                  <a:extLst>
                    <a:ext uri="{9D8B030D-6E8A-4147-A177-3AD203B41FA5}">
                      <a16:colId xmlns:a16="http://schemas.microsoft.com/office/drawing/2014/main" val="360050089"/>
                    </a:ext>
                  </a:extLst>
                </a:gridCol>
              </a:tblGrid>
              <a:tr h="625167">
                <a:tc>
                  <a:txBody>
                    <a:bodyPr/>
                    <a:lstStyle/>
                    <a:p>
                      <a:pPr algn="l" fontAlgn="t"/>
                      <a:r>
                        <a:rPr lang="da-DK" sz="1600" b="1" cap="none" spc="0">
                          <a:solidFill>
                            <a:schemeClr val="tx1"/>
                          </a:solidFill>
                          <a:effectLst/>
                          <a:latin typeface="GothamBold"/>
                        </a:rPr>
                        <a:t>Eksempler:</a:t>
                      </a:r>
                      <a:endParaRPr lang="da-DK" sz="16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82453" marR="58895" marT="0" marB="117789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i="1" cap="none" spc="0">
                          <a:solidFill>
                            <a:schemeClr val="tx1"/>
                          </a:solidFill>
                          <a:effectLst/>
                        </a:rPr>
                        <a:t>The police </a:t>
                      </a:r>
                      <a:r>
                        <a:rPr lang="en-US" sz="1600" b="1" i="1" cap="none" spc="0">
                          <a:solidFill>
                            <a:schemeClr val="tx1"/>
                          </a:solidFill>
                          <a:effectLst/>
                          <a:latin typeface="GothamBold"/>
                        </a:rPr>
                        <a:t>rarely</a:t>
                      </a:r>
                      <a:r>
                        <a:rPr lang="en-US" sz="1600" i="1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en-US" sz="1600" i="1" u="sng" cap="none" spc="0">
                          <a:solidFill>
                            <a:schemeClr val="tx1"/>
                          </a:solidFill>
                          <a:effectLst/>
                        </a:rPr>
                        <a:t>arrive</a:t>
                      </a:r>
                      <a:r>
                        <a:rPr lang="en-US" sz="1600" i="1" cap="none" spc="0">
                          <a:solidFill>
                            <a:schemeClr val="tx1"/>
                          </a:solidFill>
                          <a:effectLst/>
                        </a:rPr>
                        <a:t> in due time.</a:t>
                      </a:r>
                      <a:r>
                        <a:rPr lang="en-US" sz="1600" cap="none" spc="0">
                          <a:solidFill>
                            <a:schemeClr val="tx1"/>
                          </a:solidFill>
                          <a:effectLst/>
                        </a:rPr>
                        <a:t> (hyppighedsadverbium)</a:t>
                      </a:r>
                    </a:p>
                  </a:txBody>
                  <a:tcPr marL="82453" marR="58895" marT="0" marB="117789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3183922"/>
                  </a:ext>
                </a:extLst>
              </a:tr>
              <a:tr h="625167">
                <a:tc>
                  <a:txBody>
                    <a:bodyPr/>
                    <a:lstStyle/>
                    <a:p>
                      <a:pPr algn="l" fontAlgn="t"/>
                      <a:r>
                        <a:rPr lang="da-DK" sz="16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</a:txBody>
                  <a:tcPr marL="82453" marR="58895" marT="0" marB="117789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i="1" cap="none" spc="0">
                          <a:solidFill>
                            <a:schemeClr val="tx1"/>
                          </a:solidFill>
                          <a:effectLst/>
                        </a:rPr>
                        <a:t>He </a:t>
                      </a:r>
                      <a:r>
                        <a:rPr lang="en-US" sz="1600" i="1" u="sng" cap="none" spc="0">
                          <a:solidFill>
                            <a:schemeClr val="tx1"/>
                          </a:solidFill>
                          <a:effectLst/>
                        </a:rPr>
                        <a:t>is</a:t>
                      </a:r>
                      <a:r>
                        <a:rPr lang="en-US" sz="1600" i="1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en-US" sz="1600" b="1" i="1" cap="none" spc="0">
                          <a:solidFill>
                            <a:schemeClr val="tx1"/>
                          </a:solidFill>
                          <a:effectLst/>
                          <a:latin typeface="GothamBold"/>
                        </a:rPr>
                        <a:t>constantly</a:t>
                      </a:r>
                      <a:r>
                        <a:rPr lang="en-US" sz="1600" i="1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en-US" sz="1600" i="1" u="sng" cap="none" spc="0">
                          <a:solidFill>
                            <a:schemeClr val="tx1"/>
                          </a:solidFill>
                          <a:effectLst/>
                        </a:rPr>
                        <a:t>looking</a:t>
                      </a:r>
                      <a:r>
                        <a:rPr lang="en-US" sz="1600" i="1" cap="none" spc="0">
                          <a:solidFill>
                            <a:schemeClr val="tx1"/>
                          </a:solidFill>
                          <a:effectLst/>
                        </a:rPr>
                        <a:t> for trouble.</a:t>
                      </a:r>
                      <a:r>
                        <a:rPr lang="en-US" sz="1600" cap="none" spc="0">
                          <a:solidFill>
                            <a:schemeClr val="tx1"/>
                          </a:solidFill>
                          <a:effectLst/>
                        </a:rPr>
                        <a:t> (hyppighedsadverbium)</a:t>
                      </a:r>
                    </a:p>
                  </a:txBody>
                  <a:tcPr marL="82453" marR="58895" marT="0" marB="117789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670447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179764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AD318CC-E2A8-4E27-9548-A047A78999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36F905F-7415-4B3E-81BA-7A7A710868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065" y="1463040"/>
            <a:ext cx="3796306" cy="2690949"/>
          </a:xfrm>
        </p:spPr>
        <p:txBody>
          <a:bodyPr anchor="t">
            <a:normAutofit/>
          </a:bodyPr>
          <a:lstStyle/>
          <a:p>
            <a:r>
              <a:rPr lang="da-DK" sz="2600"/>
              <a:t>Opgave Hyppighedsadverbialled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14B560F-9DD7-4302-A60B-EBD3EF59B0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9667" y="4415246"/>
            <a:ext cx="11982332" cy="2087795"/>
            <a:chOff x="143163" y="5763486"/>
            <a:chExt cx="11982332" cy="739555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A9A4357-BD1D-4622-A4FE-766E6AB8DE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357444" y="5763486"/>
              <a:ext cx="11768051" cy="73955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21D6966-343E-49AC-A026-D2497E0C3C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43163" y="5763486"/>
              <a:ext cx="1" cy="73955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3706" y="587829"/>
            <a:ext cx="6505300" cy="56823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B065CB91-F443-2E8F-87D5-CEC38F540A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6218" y="1463039"/>
            <a:ext cx="5542387" cy="4300447"/>
          </a:xfrm>
        </p:spPr>
        <p:txBody>
          <a:bodyPr anchor="t">
            <a:normAutofit/>
          </a:bodyPr>
          <a:lstStyle/>
          <a:p>
            <a:r>
              <a:rPr lang="da-DK" sz="2200"/>
              <a:t>He is flirting with the young women (constantly)</a:t>
            </a:r>
          </a:p>
        </p:txBody>
      </p:sp>
    </p:spTree>
    <p:extLst>
      <p:ext uri="{BB962C8B-B14F-4D97-AF65-F5344CB8AC3E}">
        <p14:creationId xmlns:p14="http://schemas.microsoft.com/office/powerpoint/2010/main" val="362429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AD318CC-E2A8-4E27-9548-A047A78999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BEF661A-85B6-A93B-8642-815CD3CCA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065" y="1463040"/>
            <a:ext cx="3796306" cy="2690949"/>
          </a:xfrm>
        </p:spPr>
        <p:txBody>
          <a:bodyPr anchor="t">
            <a:normAutofit/>
          </a:bodyPr>
          <a:lstStyle/>
          <a:p>
            <a:r>
              <a:rPr lang="da-DK" sz="3700"/>
              <a:t>Frekvensadverbier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14B560F-9DD7-4302-A60B-EBD3EF59B0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9667" y="4415246"/>
            <a:ext cx="11982332" cy="2087795"/>
            <a:chOff x="143163" y="5763486"/>
            <a:chExt cx="11982332" cy="739555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A9A4357-BD1D-4622-A4FE-766E6AB8DE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357444" y="5763486"/>
              <a:ext cx="11768051" cy="73955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21D6966-343E-49AC-A026-D2497E0C3C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43163" y="5763486"/>
              <a:ext cx="1" cy="73955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3706" y="587829"/>
            <a:ext cx="6505300" cy="56823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E0658A33-251A-C4C4-2ADB-CFB5B8FB3A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6218" y="1463039"/>
            <a:ext cx="5542387" cy="4300447"/>
          </a:xfrm>
        </p:spPr>
        <p:txBody>
          <a:bodyPr anchor="t">
            <a:normAutofit/>
          </a:bodyPr>
          <a:lstStyle/>
          <a:p>
            <a:r>
              <a:rPr lang="da-DK" sz="2200" b="0" i="0">
                <a:effectLst/>
                <a:latin typeface="GothamBook"/>
              </a:rPr>
              <a:t>Frekvensadverbialled beskriver mere afgrænset/bestemt tid.</a:t>
            </a:r>
          </a:p>
          <a:p>
            <a:r>
              <a:rPr lang="da-DK" sz="2200" b="0" i="0">
                <a:effectLst/>
                <a:latin typeface="GothamBook"/>
              </a:rPr>
              <a:t> placeres typisk sidst i sætningen (eller undtagelsesvist i begyndelsen af sætningen, efterfulgt af et komma for at lægge tryk på udsagnet).</a:t>
            </a:r>
          </a:p>
          <a:p>
            <a:endParaRPr lang="da-DK" sz="2200">
              <a:latin typeface="GothamBook"/>
            </a:endParaRPr>
          </a:p>
          <a:p>
            <a:r>
              <a:rPr lang="da-DK" sz="2200" b="0" i="0">
                <a:effectLst/>
                <a:latin typeface="GothamBook"/>
              </a:rPr>
              <a:t> Dette er hyppighedsadverbialled som </a:t>
            </a:r>
            <a:r>
              <a:rPr lang="da-DK" sz="2200" b="0" i="1">
                <a:effectLst/>
                <a:latin typeface="GothamBook"/>
              </a:rPr>
              <a:t>daily, weekly, every year, every other day</a:t>
            </a:r>
            <a:r>
              <a:rPr lang="da-DK" sz="2200" b="0" i="0">
                <a:effectLst/>
                <a:latin typeface="GothamBook"/>
              </a:rPr>
              <a:t>.</a:t>
            </a:r>
            <a:endParaRPr lang="da-DK" sz="2200"/>
          </a:p>
        </p:txBody>
      </p:sp>
    </p:spTree>
    <p:extLst>
      <p:ext uri="{BB962C8B-B14F-4D97-AF65-F5344CB8AC3E}">
        <p14:creationId xmlns:p14="http://schemas.microsoft.com/office/powerpoint/2010/main" val="157928288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6E9B3E6-E277-4D68-BA48-9CB43FFBD6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186D6B2-5B1E-9FBD-9147-CB91BF8CD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10173010" cy="1554480"/>
          </a:xfrm>
        </p:spPr>
        <p:txBody>
          <a:bodyPr anchor="ctr">
            <a:normAutofit/>
          </a:bodyPr>
          <a:lstStyle/>
          <a:p>
            <a:r>
              <a:rPr lang="da-DK" sz="4800"/>
              <a:t>Eksempel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Pladsholder til indhold 3">
            <a:extLst>
              <a:ext uri="{FF2B5EF4-FFF2-40B4-BE49-F238E27FC236}">
                <a16:creationId xmlns:a16="http://schemas.microsoft.com/office/drawing/2014/main" id="{D82A5CDD-6999-8C1C-0E29-CEBA029799F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5629548"/>
              </p:ext>
            </p:extLst>
          </p:nvPr>
        </p:nvGraphicFramePr>
        <p:xfrm>
          <a:off x="4211947" y="3834562"/>
          <a:ext cx="3763751" cy="1575816"/>
        </p:xfrm>
        <a:graphic>
          <a:graphicData uri="http://schemas.openxmlformats.org/drawingml/2006/table">
            <a:tbl>
              <a:tblPr/>
              <a:tblGrid>
                <a:gridCol w="3763751">
                  <a:extLst>
                    <a:ext uri="{9D8B030D-6E8A-4147-A177-3AD203B41FA5}">
                      <a16:colId xmlns:a16="http://schemas.microsoft.com/office/drawing/2014/main" val="3308537667"/>
                    </a:ext>
                  </a:extLst>
                </a:gridCol>
              </a:tblGrid>
              <a:tr h="1575816">
                <a:tc>
                  <a:txBody>
                    <a:bodyPr/>
                    <a:lstStyle/>
                    <a:p>
                      <a:pPr algn="l" fontAlgn="t"/>
                      <a:br>
                        <a:rPr lang="en-US" sz="3300" i="1">
                          <a:effectLst/>
                        </a:rPr>
                      </a:br>
                      <a:r>
                        <a:rPr lang="en-US" sz="3300" i="1">
                          <a:effectLst/>
                        </a:rPr>
                        <a:t>I visit London </a:t>
                      </a:r>
                      <a:r>
                        <a:rPr lang="en-US" sz="3300" b="1" i="1">
                          <a:effectLst/>
                          <a:latin typeface="GothamBold"/>
                        </a:rPr>
                        <a:t>every year</a:t>
                      </a:r>
                      <a:r>
                        <a:rPr lang="en-US" sz="3300" i="1">
                          <a:effectLst/>
                        </a:rPr>
                        <a:t>.</a:t>
                      </a:r>
                      <a:endParaRPr lang="en-US" sz="33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77437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69366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EE158B-DE1C-5E72-07DD-7B69CD387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Find  forskellige typer af adverbier </a:t>
            </a:r>
            <a:r>
              <a:rPr lang="da-DK"/>
              <a:t>i følgende artikel</a:t>
            </a:r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AC04C02-0694-F0BF-3A3E-36742A5882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>
                <a:hlinkClick r:id="rId2"/>
              </a:rPr>
              <a:t>https://www.bbc.com/news/articles/cp313e41jy1o</a:t>
            </a:r>
            <a:r>
              <a:rPr lang="da-DK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7423006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AD318CC-E2A8-4E27-9548-A047A78999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DF0D36A-DFF9-4A35-6C89-4C4628A4B0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065" y="1463040"/>
            <a:ext cx="3796306" cy="2690949"/>
          </a:xfrm>
        </p:spPr>
        <p:txBody>
          <a:bodyPr anchor="t">
            <a:normAutofit/>
          </a:bodyPr>
          <a:lstStyle/>
          <a:p>
            <a:r>
              <a:rPr lang="da-DK" sz="3700"/>
              <a:t>Opgave frekvensadverbium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14B560F-9DD7-4302-A60B-EBD3EF59B0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9667" y="4415246"/>
            <a:ext cx="11982332" cy="2087795"/>
            <a:chOff x="143163" y="5763486"/>
            <a:chExt cx="11982332" cy="739555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A9A4357-BD1D-4622-A4FE-766E6AB8DE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357444" y="5763486"/>
              <a:ext cx="11768051" cy="73955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21D6966-343E-49AC-A026-D2497E0C3C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43163" y="5763486"/>
              <a:ext cx="1" cy="73955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3706" y="587829"/>
            <a:ext cx="6505300" cy="56823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E66B9169-F9CF-B32F-7C08-61FCCCB95C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6218" y="1463039"/>
            <a:ext cx="5542387" cy="4300447"/>
          </a:xfrm>
        </p:spPr>
        <p:txBody>
          <a:bodyPr anchor="t">
            <a:normAutofit/>
          </a:bodyPr>
          <a:lstStyle/>
          <a:p>
            <a:r>
              <a:rPr lang="da-DK" sz="2200"/>
              <a:t>The taxes are paid (annually)</a:t>
            </a:r>
          </a:p>
        </p:txBody>
      </p:sp>
    </p:spTree>
    <p:extLst>
      <p:ext uri="{BB962C8B-B14F-4D97-AF65-F5344CB8AC3E}">
        <p14:creationId xmlns:p14="http://schemas.microsoft.com/office/powerpoint/2010/main" val="896732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9A9D523-FC21-560A-7B5B-100048695D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3" y="350196"/>
            <a:ext cx="4646904" cy="1624520"/>
          </a:xfrm>
        </p:spPr>
        <p:txBody>
          <a:bodyPr anchor="ctr">
            <a:normAutofit/>
          </a:bodyPr>
          <a:lstStyle/>
          <a:p>
            <a:r>
              <a:rPr lang="da-DK" sz="4000"/>
              <a:t>Længere adverbielle udtryk</a:t>
            </a:r>
          </a:p>
        </p:txBody>
      </p:sp>
      <p:sp>
        <p:nvSpPr>
          <p:cNvPr id="31" name="Pladsholder til indhold 2">
            <a:extLst>
              <a:ext uri="{FF2B5EF4-FFF2-40B4-BE49-F238E27FC236}">
                <a16:creationId xmlns:a16="http://schemas.microsoft.com/office/drawing/2014/main" id="{F1BA0C56-92E4-4141-FEB3-2861BCA253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02" y="2743200"/>
            <a:ext cx="4646905" cy="361314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da-DK" sz="2000" b="1" i="0" dirty="0">
                <a:effectLst/>
                <a:latin typeface="GothamBold"/>
              </a:rPr>
              <a:t>Længere adverbielle udtryk</a:t>
            </a:r>
          </a:p>
          <a:p>
            <a:pPr marL="0" indent="0">
              <a:buNone/>
            </a:pPr>
            <a:r>
              <a:rPr lang="da-DK" sz="2000" b="0" i="0" dirty="0">
                <a:effectLst/>
                <a:latin typeface="GothamBook"/>
              </a:rPr>
              <a:t>Længere adverbielle udtryk – hvad enten de beskriver måde, tid, sted eller hyppighed – </a:t>
            </a:r>
          </a:p>
          <a:p>
            <a:pPr marL="0" indent="0">
              <a:buNone/>
            </a:pPr>
            <a:r>
              <a:rPr lang="da-DK" sz="2000" b="0" i="0" dirty="0">
                <a:effectLst/>
                <a:latin typeface="GothamBook"/>
              </a:rPr>
              <a:t>placeres typisk helt til sidst i en sætning og kan ikke placeres imellem </a:t>
            </a:r>
            <a:r>
              <a:rPr lang="da-DK" sz="2000" b="0" i="0" u="none" strike="noStrike" dirty="0">
                <a:effectLst/>
                <a:latin typeface="GothamBook"/>
                <a:hlinkClick r:id="rId2"/>
              </a:rPr>
              <a:t>subjekt</a:t>
            </a:r>
            <a:r>
              <a:rPr lang="da-DK" sz="2000" b="0" i="0" dirty="0">
                <a:effectLst/>
                <a:latin typeface="GothamBook"/>
              </a:rPr>
              <a:t> og </a:t>
            </a:r>
            <a:r>
              <a:rPr lang="da-DK" sz="2000" b="0" i="0" u="none" strike="noStrike" dirty="0">
                <a:effectLst/>
                <a:latin typeface="GothamBook"/>
                <a:hlinkClick r:id="rId3"/>
              </a:rPr>
              <a:t>verballed</a:t>
            </a:r>
            <a:r>
              <a:rPr lang="da-DK" sz="2000" b="0" i="0" dirty="0">
                <a:effectLst/>
                <a:latin typeface="GothamBook"/>
              </a:rPr>
              <a:t>. </a:t>
            </a:r>
          </a:p>
          <a:p>
            <a:pPr marL="0" indent="0">
              <a:buNone/>
            </a:pPr>
            <a:r>
              <a:rPr lang="da-DK" sz="2000" b="0" i="0" dirty="0">
                <a:effectLst/>
                <a:latin typeface="GothamBook"/>
              </a:rPr>
              <a:t>Man kan også placere længere adverbielle udtryk først i sætningen, hvis man ønsker at lægge vægt på dem. </a:t>
            </a:r>
          </a:p>
          <a:p>
            <a:pPr marL="0" indent="0">
              <a:buNone/>
            </a:pPr>
            <a:endParaRPr lang="da-DK" sz="2000" dirty="0">
              <a:latin typeface="GothamBook"/>
            </a:endParaRPr>
          </a:p>
          <a:p>
            <a:pPr marL="0" indent="0">
              <a:buNone/>
            </a:pPr>
            <a:endParaRPr lang="da-DK" sz="2000" b="0" i="0" dirty="0">
              <a:effectLst/>
              <a:latin typeface="GothamBook"/>
            </a:endParaRPr>
          </a:p>
          <a:p>
            <a:endParaRPr lang="da-DK" sz="2000" dirty="0"/>
          </a:p>
        </p:txBody>
      </p:sp>
      <p:pic>
        <p:nvPicPr>
          <p:cNvPr id="33" name="Picture 32" descr="Træ af menneskeligt billede">
            <a:extLst>
              <a:ext uri="{FF2B5EF4-FFF2-40B4-BE49-F238E27FC236}">
                <a16:creationId xmlns:a16="http://schemas.microsoft.com/office/drawing/2014/main" id="{09F31224-9519-2FB4-5A2B-0C087D0CF15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40599" b="-2"/>
          <a:stretch/>
        </p:blipFill>
        <p:spPr>
          <a:xfrm>
            <a:off x="6096000" y="1"/>
            <a:ext cx="6102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4381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A4026A73-1F7F-49F2-B319-8CA3B3D532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6" name="Right Triangle 25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E0B9FA3-9CD3-4E82-44BC-454A9311F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6900" y="1188637"/>
            <a:ext cx="3141430" cy="4480726"/>
          </a:xfrm>
        </p:spPr>
        <p:txBody>
          <a:bodyPr>
            <a:normAutofit/>
          </a:bodyPr>
          <a:lstStyle/>
          <a:p>
            <a:pPr algn="r"/>
            <a:r>
              <a:rPr lang="da-DK" sz="4600"/>
              <a:t>Hvordan ved man om ordet er et adverbium?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23AAC9B5-8015-485C-ACF9-A750390E9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852863"/>
            <a:ext cx="0" cy="3236495"/>
          </a:xfrm>
          <a:prstGeom prst="line">
            <a:avLst/>
          </a:prstGeom>
          <a:ln w="1905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77DCC7A4-BFF9-7350-B51E-E058814DFA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8928" y="1338729"/>
            <a:ext cx="4795584" cy="4180542"/>
          </a:xfrm>
        </p:spPr>
        <p:txBody>
          <a:bodyPr anchor="ctr">
            <a:normAutofit/>
          </a:bodyPr>
          <a:lstStyle/>
          <a:p>
            <a:r>
              <a:rPr lang="da-DK" sz="2400" b="0" i="0">
                <a:effectLst/>
                <a:latin typeface="GothamBook"/>
              </a:rPr>
              <a:t>Man kan afgøre, om et ord er et adjektiv eller et adverbium ved at kigge på, hvilket eller hvilke ord de lægger sig til.</a:t>
            </a:r>
            <a:endParaRPr lang="da-DK" sz="2400"/>
          </a:p>
        </p:txBody>
      </p:sp>
    </p:spTree>
    <p:extLst>
      <p:ext uri="{BB962C8B-B14F-4D97-AF65-F5344CB8AC3E}">
        <p14:creationId xmlns:p14="http://schemas.microsoft.com/office/powerpoint/2010/main" val="319649847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89C5410-767C-7BE1-DE69-41A3AD5AF5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2960716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Længere adverbielle udtryk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F38475F5-F80F-6DCF-940D-0FF0BA6CA8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3809" y="953037"/>
            <a:ext cx="4036333" cy="1709849"/>
          </a:xfrm>
        </p:spPr>
        <p:txBody>
          <a:bodyPr vert="horz" lIns="91440" tIns="45720" rIns="91440" bIns="45720" rtlCol="0" anchor="b">
            <a:normAutofit/>
          </a:bodyPr>
          <a:lstStyle/>
          <a:p>
            <a:pPr marL="0" indent="0">
              <a:buNone/>
            </a:pPr>
            <a:br>
              <a:rPr lang="en-US" sz="2000" b="1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br>
              <a:rPr lang="en-US" sz="2000" b="1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20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abel 7">
            <a:extLst>
              <a:ext uri="{FF2B5EF4-FFF2-40B4-BE49-F238E27FC236}">
                <a16:creationId xmlns:a16="http://schemas.microsoft.com/office/drawing/2014/main" id="{472482E3-5302-632A-D62D-AABA5C2247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5700415"/>
              </p:ext>
            </p:extLst>
          </p:nvPr>
        </p:nvGraphicFramePr>
        <p:xfrm>
          <a:off x="5922492" y="3171963"/>
          <a:ext cx="5536002" cy="455322"/>
        </p:xfrm>
        <a:graphic>
          <a:graphicData uri="http://schemas.openxmlformats.org/drawingml/2006/table">
            <a:tbl>
              <a:tblPr>
                <a:tableStyleId>{8799B23B-EC83-4686-B30A-512413B5E67A}</a:tableStyleId>
              </a:tblPr>
              <a:tblGrid>
                <a:gridCol w="1065791">
                  <a:extLst>
                    <a:ext uri="{9D8B030D-6E8A-4147-A177-3AD203B41FA5}">
                      <a16:colId xmlns:a16="http://schemas.microsoft.com/office/drawing/2014/main" val="2497100114"/>
                    </a:ext>
                  </a:extLst>
                </a:gridCol>
                <a:gridCol w="4470211">
                  <a:extLst>
                    <a:ext uri="{9D8B030D-6E8A-4147-A177-3AD203B41FA5}">
                      <a16:colId xmlns:a16="http://schemas.microsoft.com/office/drawing/2014/main" val="2834805929"/>
                    </a:ext>
                  </a:extLst>
                </a:gridCol>
              </a:tblGrid>
              <a:tr h="455322">
                <a:tc>
                  <a:txBody>
                    <a:bodyPr/>
                    <a:lstStyle/>
                    <a:p>
                      <a:pPr algn="l" fontAlgn="t"/>
                      <a:r>
                        <a:rPr lang="da-DK" sz="1400" b="1">
                          <a:effectLst/>
                        </a:rPr>
                        <a:t>Eksempler:</a:t>
                      </a:r>
                      <a:endParaRPr lang="da-DK" sz="1400">
                        <a:effectLst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b="1">
                          <a:effectLst/>
                        </a:rPr>
                        <a:t>For some reason</a:t>
                      </a:r>
                      <a:r>
                        <a:rPr lang="en-US" sz="1400">
                          <a:effectLst/>
                        </a:rPr>
                        <a:t>, computers are often preferred over pencils. (placeret i starten)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849053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25307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6E9B3E6-E277-4D68-BA48-9CB43FFBD6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AC011EB-2840-EA8A-B2E7-418228408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10173010" cy="1554480"/>
          </a:xfrm>
        </p:spPr>
        <p:txBody>
          <a:bodyPr anchor="ctr">
            <a:normAutofit/>
          </a:bodyPr>
          <a:lstStyle/>
          <a:p>
            <a:r>
              <a:rPr lang="da-DK" sz="4800"/>
              <a:t>Adverbier lægger sig til 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Pladsholder til indhold 3">
            <a:extLst>
              <a:ext uri="{FF2B5EF4-FFF2-40B4-BE49-F238E27FC236}">
                <a16:creationId xmlns:a16="http://schemas.microsoft.com/office/drawing/2014/main" id="{27E673AD-C881-469D-7A54-F6C6DC5E5E4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15644860"/>
              </p:ext>
            </p:extLst>
          </p:nvPr>
        </p:nvGraphicFramePr>
        <p:xfrm>
          <a:off x="904602" y="3291207"/>
          <a:ext cx="10378441" cy="2662528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980990">
                  <a:extLst>
                    <a:ext uri="{9D8B030D-6E8A-4147-A177-3AD203B41FA5}">
                      <a16:colId xmlns:a16="http://schemas.microsoft.com/office/drawing/2014/main" val="2338812500"/>
                    </a:ext>
                  </a:extLst>
                </a:gridCol>
                <a:gridCol w="7397451">
                  <a:extLst>
                    <a:ext uri="{9D8B030D-6E8A-4147-A177-3AD203B41FA5}">
                      <a16:colId xmlns:a16="http://schemas.microsoft.com/office/drawing/2014/main" val="3415156641"/>
                    </a:ext>
                  </a:extLst>
                </a:gridCol>
              </a:tblGrid>
              <a:tr h="583310">
                <a:tc>
                  <a:txBody>
                    <a:bodyPr/>
                    <a:lstStyle/>
                    <a:p>
                      <a:pPr algn="l" fontAlgn="t"/>
                      <a:r>
                        <a:rPr lang="da-DK" sz="2200" cap="none" spc="0">
                          <a:solidFill>
                            <a:schemeClr val="tx1"/>
                          </a:solidFill>
                          <a:effectLst/>
                        </a:rPr>
                        <a:t>1. </a:t>
                      </a:r>
                      <a:r>
                        <a:rPr lang="da-DK" sz="2200" u="none" strike="noStrike" cap="none" spc="0">
                          <a:solidFill>
                            <a:schemeClr val="tx1"/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Verber</a:t>
                      </a:r>
                      <a:r>
                        <a:rPr lang="da-DK" sz="2200" cap="none" spc="0">
                          <a:solidFill>
                            <a:schemeClr val="tx1"/>
                          </a:solidFill>
                          <a:effectLst/>
                        </a:rPr>
                        <a:t>: </a:t>
                      </a:r>
                    </a:p>
                  </a:txBody>
                  <a:tcPr marL="0" marR="0" marT="98786" marB="98786">
                    <a:lnL w="28575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2857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200" i="1" cap="none" spc="0">
                          <a:solidFill>
                            <a:schemeClr val="tx1"/>
                          </a:solidFill>
                          <a:effectLst/>
                        </a:rPr>
                        <a:t>He </a:t>
                      </a:r>
                      <a:r>
                        <a:rPr lang="en-US" sz="2200" i="1" u="sng" cap="none" spc="0">
                          <a:solidFill>
                            <a:schemeClr val="tx1"/>
                          </a:solidFill>
                          <a:effectLst/>
                        </a:rPr>
                        <a:t>shouted</a:t>
                      </a:r>
                      <a:r>
                        <a:rPr lang="en-US" sz="2200" i="1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en-US" sz="2200" b="1" i="1" cap="none" spc="0">
                          <a:solidFill>
                            <a:schemeClr val="tx1"/>
                          </a:solidFill>
                          <a:effectLst/>
                          <a:latin typeface="GothamBold"/>
                        </a:rPr>
                        <a:t>angrily</a:t>
                      </a:r>
                      <a:r>
                        <a:rPr lang="en-US" sz="2200" i="1" cap="none" spc="0">
                          <a:solidFill>
                            <a:schemeClr val="tx1"/>
                          </a:solidFill>
                          <a:effectLst/>
                        </a:rPr>
                        <a:t>. She </a:t>
                      </a:r>
                      <a:r>
                        <a:rPr lang="en-US" sz="2200" i="1" u="sng" cap="none" spc="0">
                          <a:solidFill>
                            <a:schemeClr val="tx1"/>
                          </a:solidFill>
                          <a:effectLst/>
                        </a:rPr>
                        <a:t>eats</a:t>
                      </a:r>
                      <a:r>
                        <a:rPr lang="en-US" sz="2200" i="1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en-US" sz="2200" b="1" i="1" cap="none" spc="0">
                          <a:solidFill>
                            <a:schemeClr val="tx1"/>
                          </a:solidFill>
                          <a:effectLst/>
                          <a:latin typeface="GothamBold"/>
                        </a:rPr>
                        <a:t>slowly</a:t>
                      </a:r>
                      <a:r>
                        <a:rPr lang="en-US" sz="2200" i="1" cap="none" spc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en-US" sz="22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98786" marB="98786">
                    <a:lnL w="12700" cmpd="sng">
                      <a:noFill/>
                      <a:prstDash val="solid"/>
                    </a:lnL>
                    <a:lnR w="28575" cap="flat" cmpd="sng" algn="ctr">
                      <a:noFill/>
                      <a:prstDash val="solid"/>
                    </a:lnR>
                    <a:lnT w="2857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8079418"/>
                  </a:ext>
                </a:extLst>
              </a:tr>
              <a:tr h="583310">
                <a:tc>
                  <a:txBody>
                    <a:bodyPr/>
                    <a:lstStyle/>
                    <a:p>
                      <a:pPr algn="l" fontAlgn="t"/>
                      <a:r>
                        <a:rPr lang="da-DK" sz="2200" cap="none" spc="0">
                          <a:solidFill>
                            <a:schemeClr val="tx1"/>
                          </a:solidFill>
                          <a:effectLst/>
                        </a:rPr>
                        <a:t>2. </a:t>
                      </a:r>
                      <a:r>
                        <a:rPr lang="da-DK" sz="2200" u="none" strike="noStrike" cap="none" spc="0">
                          <a:solidFill>
                            <a:schemeClr val="tx1"/>
                          </a:solidFill>
                          <a:effectLst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Adjektiver</a:t>
                      </a:r>
                      <a:r>
                        <a:rPr lang="da-DK" sz="2200" cap="none" spc="0">
                          <a:solidFill>
                            <a:schemeClr val="tx1"/>
                          </a:solidFill>
                          <a:effectLst/>
                        </a:rPr>
                        <a:t>: </a:t>
                      </a:r>
                    </a:p>
                  </a:txBody>
                  <a:tcPr marL="0" marR="0" marT="98786" marB="98786">
                    <a:lnL w="28575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200" i="1" cap="none" spc="0">
                          <a:solidFill>
                            <a:schemeClr val="tx1"/>
                          </a:solidFill>
                          <a:effectLst/>
                        </a:rPr>
                        <a:t>The computer is </a:t>
                      </a:r>
                      <a:r>
                        <a:rPr lang="en-US" sz="2200" b="1" i="1" cap="none" spc="0">
                          <a:solidFill>
                            <a:schemeClr val="tx1"/>
                          </a:solidFill>
                          <a:effectLst/>
                          <a:latin typeface="GothamBold"/>
                        </a:rPr>
                        <a:t>incredibly</a:t>
                      </a:r>
                      <a:r>
                        <a:rPr lang="en-US" sz="2200" i="1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en-US" sz="2200" i="1" u="sng" cap="none" spc="0">
                          <a:solidFill>
                            <a:schemeClr val="tx1"/>
                          </a:solidFill>
                          <a:effectLst/>
                        </a:rPr>
                        <a:t>expensive</a:t>
                      </a:r>
                      <a:r>
                        <a:rPr lang="en-US" sz="2200" i="1" cap="none" spc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en-US" sz="22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98786" marB="98786">
                    <a:lnL w="12700" cmpd="sng">
                      <a:noFill/>
                      <a:prstDash val="solid"/>
                    </a:lnL>
                    <a:lnR w="28575" cap="flat" cmpd="sng" algn="ctr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1367758"/>
                  </a:ext>
                </a:extLst>
              </a:tr>
              <a:tr h="583310">
                <a:tc>
                  <a:txBody>
                    <a:bodyPr/>
                    <a:lstStyle/>
                    <a:p>
                      <a:pPr algn="l" fontAlgn="t"/>
                      <a:r>
                        <a:rPr lang="da-DK" sz="2200" cap="none" spc="0">
                          <a:solidFill>
                            <a:schemeClr val="tx1"/>
                          </a:solidFill>
                          <a:effectLst/>
                        </a:rPr>
                        <a:t>3. Adverbier: </a:t>
                      </a:r>
                    </a:p>
                  </a:txBody>
                  <a:tcPr marL="0" marR="0" marT="98786" marB="98786">
                    <a:lnL w="28575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200" i="1" cap="none" spc="0">
                          <a:solidFill>
                            <a:schemeClr val="tx1"/>
                          </a:solidFill>
                          <a:effectLst/>
                        </a:rPr>
                        <a:t>My MacBook warms up </a:t>
                      </a:r>
                      <a:r>
                        <a:rPr lang="en-US" sz="2200" b="1" i="1" cap="none" spc="0">
                          <a:solidFill>
                            <a:schemeClr val="tx1"/>
                          </a:solidFill>
                          <a:effectLst/>
                          <a:latin typeface="GothamBold"/>
                        </a:rPr>
                        <a:t>extremely</a:t>
                      </a:r>
                      <a:r>
                        <a:rPr lang="en-US" sz="2200" i="1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en-US" sz="2200" i="1" u="sng" cap="none" spc="0">
                          <a:solidFill>
                            <a:schemeClr val="tx1"/>
                          </a:solidFill>
                          <a:effectLst/>
                        </a:rPr>
                        <a:t>quickly</a:t>
                      </a:r>
                      <a:r>
                        <a:rPr lang="en-US" sz="2200" i="1" cap="none" spc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en-US" sz="22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98786" marB="98786">
                    <a:lnL w="12700" cmpd="sng">
                      <a:noFill/>
                      <a:prstDash val="solid"/>
                    </a:lnL>
                    <a:lnR w="28575" cap="flat" cmpd="sng" algn="ctr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05160242"/>
                  </a:ext>
                </a:extLst>
              </a:tr>
              <a:tr h="912598">
                <a:tc>
                  <a:txBody>
                    <a:bodyPr/>
                    <a:lstStyle/>
                    <a:p>
                      <a:pPr algn="l" fontAlgn="t"/>
                      <a:r>
                        <a:rPr lang="da-DK" sz="2200" cap="none" spc="0">
                          <a:solidFill>
                            <a:schemeClr val="tx1"/>
                          </a:solidFill>
                          <a:effectLst/>
                        </a:rPr>
                        <a:t>4. Hele sætninger:</a:t>
                      </a:r>
                    </a:p>
                  </a:txBody>
                  <a:tcPr marL="0" marR="0" marT="98786" marB="98786">
                    <a:lnL w="28575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28575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200" b="1" i="1" cap="none" spc="0">
                          <a:solidFill>
                            <a:schemeClr val="tx1"/>
                          </a:solidFill>
                          <a:effectLst/>
                          <a:latin typeface="GothamBold"/>
                        </a:rPr>
                        <a:t>Unfortunately</a:t>
                      </a:r>
                      <a:r>
                        <a:rPr lang="en-US" sz="2200" i="1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en-US" sz="2200" i="1" u="sng" cap="none" spc="0">
                          <a:solidFill>
                            <a:schemeClr val="tx1"/>
                          </a:solidFill>
                          <a:effectLst/>
                        </a:rPr>
                        <a:t>the sun decided to attack the snowman with rays of heat</a:t>
                      </a:r>
                      <a:r>
                        <a:rPr lang="en-US" sz="2200" i="1" cap="none" spc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en-US" sz="22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98786" marB="98786">
                    <a:lnL w="12700" cmpd="sng">
                      <a:noFill/>
                      <a:prstDash val="solid"/>
                    </a:lnL>
                    <a:lnR w="28575" cap="flat" cmpd="sng" algn="ctr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28575" cap="flat" cmpd="sng" algn="ctr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78575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03849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6E9B3E6-E277-4D68-BA48-9CB43FFBD6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F10D112-C803-13A8-8768-E88CC2A816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10173010" cy="1554480"/>
          </a:xfrm>
        </p:spPr>
        <p:txBody>
          <a:bodyPr anchor="ctr">
            <a:normAutofit/>
          </a:bodyPr>
          <a:lstStyle/>
          <a:p>
            <a:r>
              <a:rPr lang="da-DK" sz="4800"/>
              <a:t>Adjektiver lægger sig til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Pladsholder til indhold 3">
            <a:extLst>
              <a:ext uri="{FF2B5EF4-FFF2-40B4-BE49-F238E27FC236}">
                <a16:creationId xmlns:a16="http://schemas.microsoft.com/office/drawing/2014/main" id="{88962752-4C4E-DF50-7833-1347B526270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75091234"/>
              </p:ext>
            </p:extLst>
          </p:nvPr>
        </p:nvGraphicFramePr>
        <p:xfrm>
          <a:off x="3396738" y="3549574"/>
          <a:ext cx="5394168" cy="2145792"/>
        </p:xfrm>
        <a:graphic>
          <a:graphicData uri="http://schemas.openxmlformats.org/drawingml/2006/table">
            <a:tbl>
              <a:tblPr/>
              <a:tblGrid>
                <a:gridCol w="3009954">
                  <a:extLst>
                    <a:ext uri="{9D8B030D-6E8A-4147-A177-3AD203B41FA5}">
                      <a16:colId xmlns:a16="http://schemas.microsoft.com/office/drawing/2014/main" val="2987701078"/>
                    </a:ext>
                  </a:extLst>
                </a:gridCol>
                <a:gridCol w="2384214">
                  <a:extLst>
                    <a:ext uri="{9D8B030D-6E8A-4147-A177-3AD203B41FA5}">
                      <a16:colId xmlns:a16="http://schemas.microsoft.com/office/drawing/2014/main" val="599011715"/>
                    </a:ext>
                  </a:extLst>
                </a:gridCol>
              </a:tblGrid>
              <a:tr h="1072896">
                <a:tc>
                  <a:txBody>
                    <a:bodyPr/>
                    <a:lstStyle/>
                    <a:p>
                      <a:pPr algn="l" fontAlgn="t"/>
                      <a:r>
                        <a:rPr lang="da-DK" sz="3300" b="1">
                          <a:effectLst/>
                          <a:latin typeface="GothamBold"/>
                        </a:rPr>
                        <a:t>1.</a:t>
                      </a:r>
                      <a:r>
                        <a:rPr lang="da-DK" sz="3300">
                          <a:effectLst/>
                        </a:rPr>
                        <a:t> </a:t>
                      </a:r>
                      <a:r>
                        <a:rPr lang="da-DK" sz="3300" u="none" strike="noStrike">
                          <a:solidFill>
                            <a:srgbClr val="1E90FF"/>
                          </a:solidFill>
                          <a:effectLst/>
                          <a:hlinkClick r:id="rId2"/>
                        </a:rPr>
                        <a:t>Substantiver</a:t>
                      </a:r>
                      <a:endParaRPr lang="da-DK" sz="33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3300" i="1">
                          <a:effectLst/>
                        </a:rPr>
                        <a:t>He is a </a:t>
                      </a:r>
                      <a:r>
                        <a:rPr lang="en-US" sz="3300" b="1" i="1">
                          <a:effectLst/>
                          <a:latin typeface="GothamBold"/>
                        </a:rPr>
                        <a:t>kind</a:t>
                      </a:r>
                      <a:r>
                        <a:rPr lang="en-US" sz="3300" i="1">
                          <a:effectLst/>
                        </a:rPr>
                        <a:t> </a:t>
                      </a:r>
                      <a:r>
                        <a:rPr lang="en-US" sz="3300" i="1" u="sng">
                          <a:effectLst/>
                        </a:rPr>
                        <a:t>man</a:t>
                      </a:r>
                      <a:r>
                        <a:rPr lang="en-US" sz="3300" i="1">
                          <a:effectLst/>
                        </a:rPr>
                        <a:t>.</a:t>
                      </a:r>
                      <a:endParaRPr lang="en-US" sz="33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8144334"/>
                  </a:ext>
                </a:extLst>
              </a:tr>
              <a:tr h="1072896">
                <a:tc>
                  <a:txBody>
                    <a:bodyPr/>
                    <a:lstStyle/>
                    <a:p>
                      <a:pPr algn="l" fontAlgn="t"/>
                      <a:r>
                        <a:rPr lang="da-DK" sz="3300" b="1">
                          <a:effectLst/>
                          <a:latin typeface="GothamBold"/>
                        </a:rPr>
                        <a:t>2.</a:t>
                      </a:r>
                      <a:r>
                        <a:rPr lang="da-DK" sz="3300">
                          <a:effectLst/>
                        </a:rPr>
                        <a:t> </a:t>
                      </a:r>
                      <a:r>
                        <a:rPr lang="da-DK" sz="3300" u="none" strike="noStrike">
                          <a:solidFill>
                            <a:srgbClr val="1E90FF"/>
                          </a:solidFill>
                          <a:effectLst/>
                          <a:hlinkClick r:id="rId3"/>
                        </a:rPr>
                        <a:t>Personlige pronominer</a:t>
                      </a:r>
                      <a:endParaRPr lang="da-DK" sz="33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a-DK" sz="3300" i="1" u="sng">
                          <a:effectLst/>
                        </a:rPr>
                        <a:t>He</a:t>
                      </a:r>
                      <a:r>
                        <a:rPr lang="da-DK" sz="3300">
                          <a:effectLst/>
                        </a:rPr>
                        <a:t> is kind.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32663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77915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522B21E-B2B9-4C72-9A71-C87EFD1374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EB7D2A2-F448-44D4-938C-DC84CBCB3B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441258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71AEA07-1E14-44B4-8E55-64EF049CD6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2"/>
            <a:ext cx="10999072" cy="461854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3746EF7-64C3-6EF3-5DF7-DD2589DF08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293338"/>
            <a:ext cx="9144000" cy="327459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7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Subjektsprædikater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224970A-9AC3-CD8F-A68F-80D6173E8E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0" y="5514052"/>
            <a:ext cx="9144000" cy="65191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US" sz="2400" b="1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TIP</a:t>
            </a:r>
            <a:r>
              <a:rPr lang="en-US" sz="24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 </a:t>
            </a:r>
            <a:r>
              <a:rPr lang="en-US" sz="24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2"/>
              </a:rPr>
              <a:t>Subjektsprædikater</a:t>
            </a:r>
            <a:r>
              <a:rPr lang="en-US" sz="24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kan aldrig være adverbier!</a:t>
            </a:r>
            <a:endParaRPr lang="en-US" sz="24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7C8EA93-3210-4C62-99E9-153C275E3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54708"/>
            <a:ext cx="11000232" cy="0"/>
          </a:xfrm>
          <a:prstGeom prst="line">
            <a:avLst/>
          </a:prstGeom>
          <a:ln w="1016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386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522B21E-B2B9-4C72-9A71-C87EFD1374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EB7D2A2-F448-44D4-938C-DC84CBCB3B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441258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71AEA07-1E14-44B4-8E55-64EF049CD6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2"/>
            <a:ext cx="10999072" cy="461854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0AD6C4E-2180-4AFD-0D83-3C169B644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293338"/>
            <a:ext cx="9144000" cy="327459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7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Video adjektiver/ adverbier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8DFAA786-ECCA-428F-F149-7290882B7F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0" y="5514052"/>
            <a:ext cx="9144000" cy="65191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  <a:hlinkClick r:id="rId2"/>
              </a:rPr>
              <a:t>https://app.minlaering.dk/bog/1/kapitel/48591/sektion/48595</a:t>
            </a:r>
            <a:r>
              <a: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7C8EA93-3210-4C62-99E9-153C275E3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54708"/>
            <a:ext cx="11000232" cy="0"/>
          </a:xfrm>
          <a:prstGeom prst="line">
            <a:avLst/>
          </a:prstGeom>
          <a:ln w="1016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313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9AC1F55-F838-3CF9-1193-38A1A49753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256032"/>
            <a:ext cx="10506456" cy="1014984"/>
          </a:xfrm>
        </p:spPr>
        <p:txBody>
          <a:bodyPr anchor="b">
            <a:normAutofit/>
          </a:bodyPr>
          <a:lstStyle/>
          <a:p>
            <a:r>
              <a:rPr lang="da-DK" dirty="0"/>
              <a:t>Ægte adverbier og afledte adverbier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5953" y="1634502"/>
            <a:ext cx="10451592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41248" y="1538176"/>
            <a:ext cx="1873457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5" name="Pladsholder til indhold 2">
            <a:extLst>
              <a:ext uri="{FF2B5EF4-FFF2-40B4-BE49-F238E27FC236}">
                <a16:creationId xmlns:a16="http://schemas.microsoft.com/office/drawing/2014/main" id="{3492AE3A-44B0-0DC6-991D-18649736CE6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23761870"/>
              </p:ext>
            </p:extLst>
          </p:nvPr>
        </p:nvGraphicFramePr>
        <p:xfrm>
          <a:off x="838200" y="1926266"/>
          <a:ext cx="10515600" cy="43575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813930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</TotalTime>
  <Words>1348</Words>
  <Application>Microsoft Office PowerPoint</Application>
  <PresentationFormat>Widescreen</PresentationFormat>
  <Paragraphs>181</Paragraphs>
  <Slides>40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6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40</vt:i4>
      </vt:variant>
    </vt:vector>
  </HeadingPairs>
  <TitlesOfParts>
    <vt:vector size="47" baseType="lpstr">
      <vt:lpstr>Aptos</vt:lpstr>
      <vt:lpstr>Aptos Display</vt:lpstr>
      <vt:lpstr>Arial</vt:lpstr>
      <vt:lpstr>Calibri</vt:lpstr>
      <vt:lpstr>GothamBold</vt:lpstr>
      <vt:lpstr>GothamBook</vt:lpstr>
      <vt:lpstr>Office-tema</vt:lpstr>
      <vt:lpstr>Adverbier </vt:lpstr>
      <vt:lpstr>Adverbier på dansk</vt:lpstr>
      <vt:lpstr>Adverbier på engelsk</vt:lpstr>
      <vt:lpstr>Hvordan ved man om ordet er et adverbium?</vt:lpstr>
      <vt:lpstr>Adverbier lægger sig til </vt:lpstr>
      <vt:lpstr>Adjektiver lægger sig til</vt:lpstr>
      <vt:lpstr>Subjektsprædikater</vt:lpstr>
      <vt:lpstr>Video adjektiver/ adverbier</vt:lpstr>
      <vt:lpstr>Ægte adverbier og afledte adverbier</vt:lpstr>
      <vt:lpstr>Øvelse find adverbier (der er 14 stk)</vt:lpstr>
      <vt:lpstr>Forskellige typer af adverbier og deres placering</vt:lpstr>
      <vt:lpstr>Placering af forskellige typer af adverbier</vt:lpstr>
      <vt:lpstr>Småadverbier</vt:lpstr>
      <vt:lpstr>Småadverbier bemærk </vt:lpstr>
      <vt:lpstr>Opgave småadverbier (Placer adverbiet i parentesen)</vt:lpstr>
      <vt:lpstr>Sætningsadverbier</vt:lpstr>
      <vt:lpstr>Sætningsadverbier placering</vt:lpstr>
      <vt:lpstr>Sætningsadverbiers placering</vt:lpstr>
      <vt:lpstr>Sætningsadverbiers placering</vt:lpstr>
      <vt:lpstr>Opgave sætningsadverbium (placer adverbiet korrekt i sætningen)</vt:lpstr>
      <vt:lpstr>Mådesadverbier</vt:lpstr>
      <vt:lpstr>Mådesadverbier og objekt</vt:lpstr>
      <vt:lpstr>PowerPoint-præsentation</vt:lpstr>
      <vt:lpstr>Opgave mådesadverbier</vt:lpstr>
      <vt:lpstr>Gradsadverbier</vt:lpstr>
      <vt:lpstr>Opgave gradsadverbier (placer adverbiet det korrekte sted)</vt:lpstr>
      <vt:lpstr>Stedsadverbier</vt:lpstr>
      <vt:lpstr>Stedsadverbier</vt:lpstr>
      <vt:lpstr>Stedsadverbier (placer adverbialleddet)</vt:lpstr>
      <vt:lpstr>Tidsadverbier og hyppighedsadverbier</vt:lpstr>
      <vt:lpstr>Tidsadverbialer</vt:lpstr>
      <vt:lpstr>Opgave tidsadverbialled (placer adverbialleddet)</vt:lpstr>
      <vt:lpstr>Hyppighedsadverbier</vt:lpstr>
      <vt:lpstr>Opgave Hyppighedsadverbialled</vt:lpstr>
      <vt:lpstr>Frekvensadverbier</vt:lpstr>
      <vt:lpstr>Eksempel</vt:lpstr>
      <vt:lpstr>Find  forskellige typer af adverbier i følgende artikel</vt:lpstr>
      <vt:lpstr>Opgave frekvensadverbium</vt:lpstr>
      <vt:lpstr>Længere adverbielle udtryk</vt:lpstr>
      <vt:lpstr>Længere adverbielle udtryk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Maria Seis Flyvholm (MASF - Underviser - U/NORD)</dc:creator>
  <cp:lastModifiedBy>Maria Seis Flyvholm (MASF - Underviser - U/NORD)</cp:lastModifiedBy>
  <cp:revision>16</cp:revision>
  <dcterms:created xsi:type="dcterms:W3CDTF">2025-01-10T10:41:46Z</dcterms:created>
  <dcterms:modified xsi:type="dcterms:W3CDTF">2026-01-09T06:53:07Z</dcterms:modified>
</cp:coreProperties>
</file>