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66" r:id="rId2"/>
    <p:sldId id="281" r:id="rId3"/>
    <p:sldId id="282" r:id="rId4"/>
    <p:sldId id="280" r:id="rId5"/>
    <p:sldId id="278" r:id="rId6"/>
    <p:sldId id="279" r:id="rId7"/>
    <p:sldId id="268" r:id="rId8"/>
    <p:sldId id="261" r:id="rId9"/>
    <p:sldId id="262" r:id="rId10"/>
    <p:sldId id="269" r:id="rId11"/>
    <p:sldId id="285" r:id="rId12"/>
    <p:sldId id="283" r:id="rId13"/>
    <p:sldId id="284" r:id="rId14"/>
    <p:sldId id="274" r:id="rId15"/>
    <p:sldId id="276" r:id="rId16"/>
    <p:sldId id="275" r:id="rId17"/>
    <p:sldId id="277" r:id="rId18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yst layout 3 - Markering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58" d="100"/>
          <a:sy n="58" d="100"/>
        </p:scale>
        <p:origin x="112" y="4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76D742-B7E4-4D45-AFCC-60109F49636B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04BA9D3-4D4C-456C-9388-45B8782987D0}">
      <dgm:prSet/>
      <dgm:spPr/>
      <dgm:t>
        <a:bodyPr/>
        <a:lstStyle/>
        <a:p>
          <a:r>
            <a:rPr lang="da-DK"/>
            <a:t>Eksempler på typiske medieplatforme i engelsk</a:t>
          </a:r>
          <a:endParaRPr lang="en-US"/>
        </a:p>
      </dgm:t>
    </dgm:pt>
    <dgm:pt modelId="{48057421-A7F0-4CB2-A5CF-B1340722D7EB}" type="parTrans" cxnId="{EABE3797-CF81-49E4-8FBA-56228897D487}">
      <dgm:prSet/>
      <dgm:spPr/>
      <dgm:t>
        <a:bodyPr/>
        <a:lstStyle/>
        <a:p>
          <a:endParaRPr lang="en-US"/>
        </a:p>
      </dgm:t>
    </dgm:pt>
    <dgm:pt modelId="{2A92FDB0-2177-4DC2-8D46-3FDE79C8B6F9}" type="sibTrans" cxnId="{EABE3797-CF81-49E4-8FBA-56228897D487}">
      <dgm:prSet/>
      <dgm:spPr/>
      <dgm:t>
        <a:bodyPr/>
        <a:lstStyle/>
        <a:p>
          <a:endParaRPr lang="en-US"/>
        </a:p>
      </dgm:t>
    </dgm:pt>
    <dgm:pt modelId="{E9685FF7-0176-48B5-BA86-98DC18F2729D}">
      <dgm:prSet/>
      <dgm:spPr/>
      <dgm:t>
        <a:bodyPr/>
        <a:lstStyle/>
        <a:p>
          <a:r>
            <a:rPr lang="da-DK"/>
            <a:t>The Guardian, New York Times, Washington Post, Huffington Post, BBC, CNN, Fox News, CNBC, Bloomberg Businessweek, Forbes, m.fl.</a:t>
          </a:r>
          <a:endParaRPr lang="en-US"/>
        </a:p>
      </dgm:t>
    </dgm:pt>
    <dgm:pt modelId="{C5DE1CF6-EB0D-4877-A290-AC0AF784E5DB}" type="parTrans" cxnId="{77A4C9BD-E723-4ED1-B61E-E66E2837444A}">
      <dgm:prSet/>
      <dgm:spPr/>
      <dgm:t>
        <a:bodyPr/>
        <a:lstStyle/>
        <a:p>
          <a:endParaRPr lang="en-US"/>
        </a:p>
      </dgm:t>
    </dgm:pt>
    <dgm:pt modelId="{378F0095-DDC6-4831-ABCF-E81F4F449611}" type="sibTrans" cxnId="{77A4C9BD-E723-4ED1-B61E-E66E2837444A}">
      <dgm:prSet/>
      <dgm:spPr/>
      <dgm:t>
        <a:bodyPr/>
        <a:lstStyle/>
        <a:p>
          <a:endParaRPr lang="en-US"/>
        </a:p>
      </dgm:t>
    </dgm:pt>
    <dgm:pt modelId="{1D507141-45C4-467E-AE37-010C0EA48954}">
      <dgm:prSet/>
      <dgm:spPr/>
      <dgm:t>
        <a:bodyPr/>
        <a:lstStyle/>
        <a:p>
          <a:r>
            <a:rPr lang="da-DK"/>
            <a:t>Diverse antologier med kernestoftekster (autentisk sprog) kan danne udgangspunkt/inspirere til emnevalg</a:t>
          </a:r>
          <a:endParaRPr lang="en-US"/>
        </a:p>
      </dgm:t>
    </dgm:pt>
    <dgm:pt modelId="{FABB4247-0E81-4155-B594-9EEF02CC1470}" type="parTrans" cxnId="{F568C19E-19FA-43B1-9D31-0656CE05BA69}">
      <dgm:prSet/>
      <dgm:spPr/>
      <dgm:t>
        <a:bodyPr/>
        <a:lstStyle/>
        <a:p>
          <a:endParaRPr lang="en-US"/>
        </a:p>
      </dgm:t>
    </dgm:pt>
    <dgm:pt modelId="{330E4B0F-DCD7-45C9-8A5D-8E9DD9D8E878}" type="sibTrans" cxnId="{F568C19E-19FA-43B1-9D31-0656CE05BA69}">
      <dgm:prSet/>
      <dgm:spPr/>
      <dgm:t>
        <a:bodyPr/>
        <a:lstStyle/>
        <a:p>
          <a:endParaRPr lang="en-US"/>
        </a:p>
      </dgm:t>
    </dgm:pt>
    <dgm:pt modelId="{2E0CC88F-3AB3-479D-8F50-FA4C55FFA385}">
      <dgm:prSet/>
      <dgm:spPr/>
      <dgm:t>
        <a:bodyPr/>
        <a:lstStyle/>
        <a:p>
          <a:r>
            <a:rPr lang="da-DK"/>
            <a:t>Film, romaner, noveller, dokumentarer, podcasts</a:t>
          </a:r>
          <a:endParaRPr lang="en-US"/>
        </a:p>
      </dgm:t>
    </dgm:pt>
    <dgm:pt modelId="{631F5C2E-3631-4926-841F-2428B56F4C5B}" type="parTrans" cxnId="{606EF0E0-1F52-44A0-95A5-FD47ACF51939}">
      <dgm:prSet/>
      <dgm:spPr/>
      <dgm:t>
        <a:bodyPr/>
        <a:lstStyle/>
        <a:p>
          <a:endParaRPr lang="en-US"/>
        </a:p>
      </dgm:t>
    </dgm:pt>
    <dgm:pt modelId="{4F921375-D0DF-458C-840E-AD478DF0A2D8}" type="sibTrans" cxnId="{606EF0E0-1F52-44A0-95A5-FD47ACF51939}">
      <dgm:prSet/>
      <dgm:spPr/>
      <dgm:t>
        <a:bodyPr/>
        <a:lstStyle/>
        <a:p>
          <a:endParaRPr lang="en-US"/>
        </a:p>
      </dgm:t>
    </dgm:pt>
    <dgm:pt modelId="{BCE23415-DE08-43AE-A953-6D38ADCCB72A}">
      <dgm:prSet/>
      <dgm:spPr/>
      <dgm:t>
        <a:bodyPr/>
        <a:lstStyle/>
        <a:p>
          <a:r>
            <a:rPr lang="da-DK"/>
            <a:t>Nyhedsindslag (online og flow-tv)</a:t>
          </a:r>
          <a:endParaRPr lang="en-US"/>
        </a:p>
      </dgm:t>
    </dgm:pt>
    <dgm:pt modelId="{88BD51BD-35F6-4DE9-9F3F-D31E15348C30}" type="parTrans" cxnId="{A50EFC4E-A528-4B02-920D-34362E0AAD8A}">
      <dgm:prSet/>
      <dgm:spPr/>
      <dgm:t>
        <a:bodyPr/>
        <a:lstStyle/>
        <a:p>
          <a:endParaRPr lang="en-US"/>
        </a:p>
      </dgm:t>
    </dgm:pt>
    <dgm:pt modelId="{D0DFC5D7-5E66-4044-9052-D586EC42FFDD}" type="sibTrans" cxnId="{A50EFC4E-A528-4B02-920D-34362E0AAD8A}">
      <dgm:prSet/>
      <dgm:spPr/>
      <dgm:t>
        <a:bodyPr/>
        <a:lstStyle/>
        <a:p>
          <a:endParaRPr lang="en-US"/>
        </a:p>
      </dgm:t>
    </dgm:pt>
    <dgm:pt modelId="{CE618147-8D40-4625-B265-C28C9689588D}">
      <dgm:prSet/>
      <dgm:spPr/>
      <dgm:t>
        <a:bodyPr/>
        <a:lstStyle/>
        <a:p>
          <a:r>
            <a:rPr lang="da-DK"/>
            <a:t>TedTalks</a:t>
          </a:r>
          <a:endParaRPr lang="en-US"/>
        </a:p>
      </dgm:t>
    </dgm:pt>
    <dgm:pt modelId="{C3254F03-78EA-4C9C-817A-5C1549333ADD}" type="parTrans" cxnId="{2FF9A5A2-7E7C-422D-A048-04CD69595D12}">
      <dgm:prSet/>
      <dgm:spPr/>
      <dgm:t>
        <a:bodyPr/>
        <a:lstStyle/>
        <a:p>
          <a:endParaRPr lang="en-US"/>
        </a:p>
      </dgm:t>
    </dgm:pt>
    <dgm:pt modelId="{C43D3617-75BF-45F3-A7E9-51CA2DF4417E}" type="sibTrans" cxnId="{2FF9A5A2-7E7C-422D-A048-04CD69595D12}">
      <dgm:prSet/>
      <dgm:spPr/>
      <dgm:t>
        <a:bodyPr/>
        <a:lstStyle/>
        <a:p>
          <a:endParaRPr lang="en-US"/>
        </a:p>
      </dgm:t>
    </dgm:pt>
    <dgm:pt modelId="{3BB42AF0-A5AF-4E95-AA1B-0091FA0CD72A}">
      <dgm:prSet/>
      <dgm:spPr/>
      <dgm:t>
        <a:bodyPr/>
        <a:lstStyle/>
        <a:p>
          <a:r>
            <a:rPr lang="da-DK"/>
            <a:t>YouTube – Taler, produktpræsentationer, virksomhedsprofiler, inspiration til viden om fx miljø, CSR-tiltag, mm.</a:t>
          </a:r>
          <a:endParaRPr lang="en-US"/>
        </a:p>
      </dgm:t>
    </dgm:pt>
    <dgm:pt modelId="{00E55187-A984-44B2-A13C-82480AB7496B}" type="parTrans" cxnId="{7AEF0E80-EBEB-43FB-82EE-0291E1CFCC4E}">
      <dgm:prSet/>
      <dgm:spPr/>
      <dgm:t>
        <a:bodyPr/>
        <a:lstStyle/>
        <a:p>
          <a:endParaRPr lang="en-US"/>
        </a:p>
      </dgm:t>
    </dgm:pt>
    <dgm:pt modelId="{4E92717A-B6FC-49CD-9812-9B47A6225721}" type="sibTrans" cxnId="{7AEF0E80-EBEB-43FB-82EE-0291E1CFCC4E}">
      <dgm:prSet/>
      <dgm:spPr/>
      <dgm:t>
        <a:bodyPr/>
        <a:lstStyle/>
        <a:p>
          <a:endParaRPr lang="en-US"/>
        </a:p>
      </dgm:t>
    </dgm:pt>
    <dgm:pt modelId="{BD24D9CF-9CFA-4F05-ABF3-7BA5F545A472}" type="pres">
      <dgm:prSet presAssocID="{6076D742-B7E4-4D45-AFCC-60109F49636B}" presName="diagram" presStyleCnt="0">
        <dgm:presLayoutVars>
          <dgm:dir/>
          <dgm:resizeHandles val="exact"/>
        </dgm:presLayoutVars>
      </dgm:prSet>
      <dgm:spPr/>
    </dgm:pt>
    <dgm:pt modelId="{8D230BA5-2534-47F2-B971-F6A7AEA8C174}" type="pres">
      <dgm:prSet presAssocID="{B04BA9D3-4D4C-456C-9388-45B8782987D0}" presName="arrow" presStyleLbl="node1" presStyleIdx="0" presStyleCnt="6">
        <dgm:presLayoutVars>
          <dgm:bulletEnabled val="1"/>
        </dgm:presLayoutVars>
      </dgm:prSet>
      <dgm:spPr/>
    </dgm:pt>
    <dgm:pt modelId="{085C9102-9792-4EF8-A3C1-00D70590CC74}" type="pres">
      <dgm:prSet presAssocID="{1D507141-45C4-467E-AE37-010C0EA48954}" presName="arrow" presStyleLbl="node1" presStyleIdx="1" presStyleCnt="6">
        <dgm:presLayoutVars>
          <dgm:bulletEnabled val="1"/>
        </dgm:presLayoutVars>
      </dgm:prSet>
      <dgm:spPr/>
    </dgm:pt>
    <dgm:pt modelId="{4243F0AC-0565-43B6-8042-95FF4A811590}" type="pres">
      <dgm:prSet presAssocID="{2E0CC88F-3AB3-479D-8F50-FA4C55FFA385}" presName="arrow" presStyleLbl="node1" presStyleIdx="2" presStyleCnt="6">
        <dgm:presLayoutVars>
          <dgm:bulletEnabled val="1"/>
        </dgm:presLayoutVars>
      </dgm:prSet>
      <dgm:spPr/>
    </dgm:pt>
    <dgm:pt modelId="{F3D628AB-826A-47F8-BFF8-C25AD20591E1}" type="pres">
      <dgm:prSet presAssocID="{BCE23415-DE08-43AE-A953-6D38ADCCB72A}" presName="arrow" presStyleLbl="node1" presStyleIdx="3" presStyleCnt="6">
        <dgm:presLayoutVars>
          <dgm:bulletEnabled val="1"/>
        </dgm:presLayoutVars>
      </dgm:prSet>
      <dgm:spPr/>
    </dgm:pt>
    <dgm:pt modelId="{4A73327B-7427-44B3-BD01-8F785A9BECCB}" type="pres">
      <dgm:prSet presAssocID="{CE618147-8D40-4625-B265-C28C9689588D}" presName="arrow" presStyleLbl="node1" presStyleIdx="4" presStyleCnt="6">
        <dgm:presLayoutVars>
          <dgm:bulletEnabled val="1"/>
        </dgm:presLayoutVars>
      </dgm:prSet>
      <dgm:spPr/>
    </dgm:pt>
    <dgm:pt modelId="{F95EA1E7-7D50-47E7-B3EC-68427B786671}" type="pres">
      <dgm:prSet presAssocID="{3BB42AF0-A5AF-4E95-AA1B-0091FA0CD72A}" presName="arrow" presStyleLbl="node1" presStyleIdx="5" presStyleCnt="6">
        <dgm:presLayoutVars>
          <dgm:bulletEnabled val="1"/>
        </dgm:presLayoutVars>
      </dgm:prSet>
      <dgm:spPr/>
    </dgm:pt>
  </dgm:ptLst>
  <dgm:cxnLst>
    <dgm:cxn modelId="{9369B00F-9FF4-46CD-8B3A-96A832C1F377}" type="presOf" srcId="{6076D742-B7E4-4D45-AFCC-60109F49636B}" destId="{BD24D9CF-9CFA-4F05-ABF3-7BA5F545A472}" srcOrd="0" destOrd="0" presId="urn:microsoft.com/office/officeart/2005/8/layout/arrow5"/>
    <dgm:cxn modelId="{A50EFC4E-A528-4B02-920D-34362E0AAD8A}" srcId="{6076D742-B7E4-4D45-AFCC-60109F49636B}" destId="{BCE23415-DE08-43AE-A953-6D38ADCCB72A}" srcOrd="3" destOrd="0" parTransId="{88BD51BD-35F6-4DE9-9F3F-D31E15348C30}" sibTransId="{D0DFC5D7-5E66-4044-9052-D586EC42FFDD}"/>
    <dgm:cxn modelId="{861EC555-50B3-438A-A278-0DD76E1CED5D}" type="presOf" srcId="{CE618147-8D40-4625-B265-C28C9689588D}" destId="{4A73327B-7427-44B3-BD01-8F785A9BECCB}" srcOrd="0" destOrd="0" presId="urn:microsoft.com/office/officeart/2005/8/layout/arrow5"/>
    <dgm:cxn modelId="{42195A7E-5ED8-463F-B866-33C3E66821A9}" type="presOf" srcId="{3BB42AF0-A5AF-4E95-AA1B-0091FA0CD72A}" destId="{F95EA1E7-7D50-47E7-B3EC-68427B786671}" srcOrd="0" destOrd="0" presId="urn:microsoft.com/office/officeart/2005/8/layout/arrow5"/>
    <dgm:cxn modelId="{7AEF0E80-EBEB-43FB-82EE-0291E1CFCC4E}" srcId="{6076D742-B7E4-4D45-AFCC-60109F49636B}" destId="{3BB42AF0-A5AF-4E95-AA1B-0091FA0CD72A}" srcOrd="5" destOrd="0" parTransId="{00E55187-A984-44B2-A13C-82480AB7496B}" sibTransId="{4E92717A-B6FC-49CD-9812-9B47A6225721}"/>
    <dgm:cxn modelId="{6246CE81-99B9-4753-8EBB-28F385EFDC49}" type="presOf" srcId="{1D507141-45C4-467E-AE37-010C0EA48954}" destId="{085C9102-9792-4EF8-A3C1-00D70590CC74}" srcOrd="0" destOrd="0" presId="urn:microsoft.com/office/officeart/2005/8/layout/arrow5"/>
    <dgm:cxn modelId="{25E6A58A-C582-4DD0-93A0-BCC8E05CF81A}" type="presOf" srcId="{2E0CC88F-3AB3-479D-8F50-FA4C55FFA385}" destId="{4243F0AC-0565-43B6-8042-95FF4A811590}" srcOrd="0" destOrd="0" presId="urn:microsoft.com/office/officeart/2005/8/layout/arrow5"/>
    <dgm:cxn modelId="{EABE3797-CF81-49E4-8FBA-56228897D487}" srcId="{6076D742-B7E4-4D45-AFCC-60109F49636B}" destId="{B04BA9D3-4D4C-456C-9388-45B8782987D0}" srcOrd="0" destOrd="0" parTransId="{48057421-A7F0-4CB2-A5CF-B1340722D7EB}" sibTransId="{2A92FDB0-2177-4DC2-8D46-3FDE79C8B6F9}"/>
    <dgm:cxn modelId="{CA26199D-A8B1-4E6A-A0ED-99740C6A989E}" type="presOf" srcId="{E9685FF7-0176-48B5-BA86-98DC18F2729D}" destId="{8D230BA5-2534-47F2-B971-F6A7AEA8C174}" srcOrd="0" destOrd="1" presId="urn:microsoft.com/office/officeart/2005/8/layout/arrow5"/>
    <dgm:cxn modelId="{F568C19E-19FA-43B1-9D31-0656CE05BA69}" srcId="{6076D742-B7E4-4D45-AFCC-60109F49636B}" destId="{1D507141-45C4-467E-AE37-010C0EA48954}" srcOrd="1" destOrd="0" parTransId="{FABB4247-0E81-4155-B594-9EEF02CC1470}" sibTransId="{330E4B0F-DCD7-45C9-8A5D-8E9DD9D8E878}"/>
    <dgm:cxn modelId="{2FF9A5A2-7E7C-422D-A048-04CD69595D12}" srcId="{6076D742-B7E4-4D45-AFCC-60109F49636B}" destId="{CE618147-8D40-4625-B265-C28C9689588D}" srcOrd="4" destOrd="0" parTransId="{C3254F03-78EA-4C9C-817A-5C1549333ADD}" sibTransId="{C43D3617-75BF-45F3-A7E9-51CA2DF4417E}"/>
    <dgm:cxn modelId="{8B43B2AA-35CE-486F-977A-11010DB83E9C}" type="presOf" srcId="{B04BA9D3-4D4C-456C-9388-45B8782987D0}" destId="{8D230BA5-2534-47F2-B971-F6A7AEA8C174}" srcOrd="0" destOrd="0" presId="urn:microsoft.com/office/officeart/2005/8/layout/arrow5"/>
    <dgm:cxn modelId="{77A4C9BD-E723-4ED1-B61E-E66E2837444A}" srcId="{B04BA9D3-4D4C-456C-9388-45B8782987D0}" destId="{E9685FF7-0176-48B5-BA86-98DC18F2729D}" srcOrd="0" destOrd="0" parTransId="{C5DE1CF6-EB0D-4877-A290-AC0AF784E5DB}" sibTransId="{378F0095-DDC6-4831-ABCF-E81F4F449611}"/>
    <dgm:cxn modelId="{17477EC3-C4AD-4586-BC9D-80E192E9A6D5}" type="presOf" srcId="{BCE23415-DE08-43AE-A953-6D38ADCCB72A}" destId="{F3D628AB-826A-47F8-BFF8-C25AD20591E1}" srcOrd="0" destOrd="0" presId="urn:microsoft.com/office/officeart/2005/8/layout/arrow5"/>
    <dgm:cxn modelId="{606EF0E0-1F52-44A0-95A5-FD47ACF51939}" srcId="{6076D742-B7E4-4D45-AFCC-60109F49636B}" destId="{2E0CC88F-3AB3-479D-8F50-FA4C55FFA385}" srcOrd="2" destOrd="0" parTransId="{631F5C2E-3631-4926-841F-2428B56F4C5B}" sibTransId="{4F921375-D0DF-458C-840E-AD478DF0A2D8}"/>
    <dgm:cxn modelId="{1A617475-0F36-4D73-83CA-1ED7593E650D}" type="presParOf" srcId="{BD24D9CF-9CFA-4F05-ABF3-7BA5F545A472}" destId="{8D230BA5-2534-47F2-B971-F6A7AEA8C174}" srcOrd="0" destOrd="0" presId="urn:microsoft.com/office/officeart/2005/8/layout/arrow5"/>
    <dgm:cxn modelId="{B26364E8-48DD-48E8-B503-D998A645B6C4}" type="presParOf" srcId="{BD24D9CF-9CFA-4F05-ABF3-7BA5F545A472}" destId="{085C9102-9792-4EF8-A3C1-00D70590CC74}" srcOrd="1" destOrd="0" presId="urn:microsoft.com/office/officeart/2005/8/layout/arrow5"/>
    <dgm:cxn modelId="{1BD066C3-DDFD-49A5-AFC4-EA9C26FC8C84}" type="presParOf" srcId="{BD24D9CF-9CFA-4F05-ABF3-7BA5F545A472}" destId="{4243F0AC-0565-43B6-8042-95FF4A811590}" srcOrd="2" destOrd="0" presId="urn:microsoft.com/office/officeart/2005/8/layout/arrow5"/>
    <dgm:cxn modelId="{004012AD-31B7-4302-B20A-3B72AE92DB50}" type="presParOf" srcId="{BD24D9CF-9CFA-4F05-ABF3-7BA5F545A472}" destId="{F3D628AB-826A-47F8-BFF8-C25AD20591E1}" srcOrd="3" destOrd="0" presId="urn:microsoft.com/office/officeart/2005/8/layout/arrow5"/>
    <dgm:cxn modelId="{44589229-CFB3-4733-B5D1-DE15A24D6A1D}" type="presParOf" srcId="{BD24D9CF-9CFA-4F05-ABF3-7BA5F545A472}" destId="{4A73327B-7427-44B3-BD01-8F785A9BECCB}" srcOrd="4" destOrd="0" presId="urn:microsoft.com/office/officeart/2005/8/layout/arrow5"/>
    <dgm:cxn modelId="{C2EA3CE5-C52A-4754-9282-65CA847CC18A}" type="presParOf" srcId="{BD24D9CF-9CFA-4F05-ABF3-7BA5F545A472}" destId="{F95EA1E7-7D50-47E7-B3EC-68427B786671}" srcOrd="5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230BA5-2534-47F2-B971-F6A7AEA8C174}">
      <dsp:nvSpPr>
        <dsp:cNvPr id="0" name=""/>
        <dsp:cNvSpPr/>
      </dsp:nvSpPr>
      <dsp:spPr>
        <a:xfrm>
          <a:off x="2006606" y="1152"/>
          <a:ext cx="1451587" cy="1451587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84" tIns="49784" rIns="49784" bIns="49784" numCol="1" spcCol="1270" anchor="t" anchorCtr="0">
          <a:noAutofit/>
        </a:bodyPr>
        <a:lstStyle/>
        <a:p>
          <a:pPr marL="0" lvl="0" indent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700" kern="1200"/>
            <a:t>Eksempler på typiske medieplatforme i engelsk</a:t>
          </a:r>
          <a:endParaRPr lang="en-US" sz="700" kern="1200"/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500" kern="1200"/>
            <a:t>The Guardian, New York Times, Washington Post, Huffington Post, BBC, CNN, Fox News, CNBC, Bloomberg Businessweek, Forbes, m.fl.</a:t>
          </a:r>
          <a:endParaRPr lang="en-US" sz="500" kern="1200"/>
        </a:p>
      </dsp:txBody>
      <dsp:txXfrm>
        <a:off x="2369503" y="1152"/>
        <a:ext cx="725793" cy="1197559"/>
      </dsp:txXfrm>
    </dsp:sp>
    <dsp:sp modelId="{085C9102-9792-4EF8-A3C1-00D70590CC74}">
      <dsp:nvSpPr>
        <dsp:cNvPr id="0" name=""/>
        <dsp:cNvSpPr/>
      </dsp:nvSpPr>
      <dsp:spPr>
        <a:xfrm rot="3600000">
          <a:off x="3333403" y="767179"/>
          <a:ext cx="1451587" cy="1451587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84" tIns="49784" rIns="49784" bIns="49784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700" kern="1200"/>
            <a:t>Diverse antologier med kernestoftekster (autentisk sprog) kan danne udgangspunkt/inspirere til emnevalg</a:t>
          </a:r>
          <a:endParaRPr lang="en-US" sz="700" kern="1200"/>
        </a:p>
      </dsp:txBody>
      <dsp:txXfrm rot="-5400000">
        <a:off x="3570414" y="1066569"/>
        <a:ext cx="1197559" cy="725793"/>
      </dsp:txXfrm>
    </dsp:sp>
    <dsp:sp modelId="{4243F0AC-0565-43B6-8042-95FF4A811590}">
      <dsp:nvSpPr>
        <dsp:cNvPr id="0" name=""/>
        <dsp:cNvSpPr/>
      </dsp:nvSpPr>
      <dsp:spPr>
        <a:xfrm rot="7200000">
          <a:off x="3333403" y="2299232"/>
          <a:ext cx="1451587" cy="1451587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84" tIns="49784" rIns="49784" bIns="49784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700" kern="1200"/>
            <a:t>Film, romaner, noveller, dokumentarer, podcasts</a:t>
          </a:r>
          <a:endParaRPr lang="en-US" sz="700" kern="1200"/>
        </a:p>
      </dsp:txBody>
      <dsp:txXfrm rot="-5400000">
        <a:off x="3570414" y="2725636"/>
        <a:ext cx="1197559" cy="725793"/>
      </dsp:txXfrm>
    </dsp:sp>
    <dsp:sp modelId="{F3D628AB-826A-47F8-BFF8-C25AD20591E1}">
      <dsp:nvSpPr>
        <dsp:cNvPr id="0" name=""/>
        <dsp:cNvSpPr/>
      </dsp:nvSpPr>
      <dsp:spPr>
        <a:xfrm rot="10800000">
          <a:off x="2006606" y="3065259"/>
          <a:ext cx="1451587" cy="1451587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84" tIns="49784" rIns="49784" bIns="49784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700" kern="1200"/>
            <a:t>Nyhedsindslag (online og flow-tv)</a:t>
          </a:r>
          <a:endParaRPr lang="en-US" sz="700" kern="1200"/>
        </a:p>
      </dsp:txBody>
      <dsp:txXfrm rot="10800000">
        <a:off x="2369503" y="3319287"/>
        <a:ext cx="725793" cy="1197559"/>
      </dsp:txXfrm>
    </dsp:sp>
    <dsp:sp modelId="{4A73327B-7427-44B3-BD01-8F785A9BECCB}">
      <dsp:nvSpPr>
        <dsp:cNvPr id="0" name=""/>
        <dsp:cNvSpPr/>
      </dsp:nvSpPr>
      <dsp:spPr>
        <a:xfrm rot="14400000">
          <a:off x="679809" y="2299232"/>
          <a:ext cx="1451587" cy="1451587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84" tIns="49784" rIns="49784" bIns="49784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700" kern="1200"/>
            <a:t>TedTalks</a:t>
          </a:r>
          <a:endParaRPr lang="en-US" sz="700" kern="1200"/>
        </a:p>
      </dsp:txBody>
      <dsp:txXfrm rot="5400000">
        <a:off x="696826" y="2725636"/>
        <a:ext cx="1197559" cy="725793"/>
      </dsp:txXfrm>
    </dsp:sp>
    <dsp:sp modelId="{F95EA1E7-7D50-47E7-B3EC-68427B786671}">
      <dsp:nvSpPr>
        <dsp:cNvPr id="0" name=""/>
        <dsp:cNvSpPr/>
      </dsp:nvSpPr>
      <dsp:spPr>
        <a:xfrm rot="18000000">
          <a:off x="679809" y="767179"/>
          <a:ext cx="1451587" cy="1451587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84" tIns="49784" rIns="49784" bIns="49784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700" kern="1200"/>
            <a:t>YouTube – Taler, produktpræsentationer, virksomhedsprofiler, inspiration til viden om fx miljø, CSR-tiltag, mm.</a:t>
          </a:r>
          <a:endParaRPr lang="en-US" sz="700" kern="1200"/>
        </a:p>
      </dsp:txBody>
      <dsp:txXfrm rot="5400000">
        <a:off x="696826" y="1066569"/>
        <a:ext cx="1197559" cy="7257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C11E64-8A2C-4DB7-B811-8E3CBF134097}" type="datetimeFigureOut">
              <a:rPr lang="da-DK" smtClean="0"/>
              <a:t>07-01-2026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CFC0E5-DBD7-4D6D-ACAA-D664FD0F2F7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23825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2C0F-95F1-4C8D-9A39-B2BC4B0E262A}" type="datetimeFigureOut">
              <a:rPr lang="da-DK" smtClean="0"/>
              <a:t>07-01-2026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0A3BC-DFB0-419A-A9A2-A62E34010C4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78406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2C0F-95F1-4C8D-9A39-B2BC4B0E262A}" type="datetimeFigureOut">
              <a:rPr lang="da-DK" smtClean="0"/>
              <a:t>07-01-2026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0A3BC-DFB0-419A-A9A2-A62E34010C4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59295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2C0F-95F1-4C8D-9A39-B2BC4B0E262A}" type="datetimeFigureOut">
              <a:rPr lang="da-DK" smtClean="0"/>
              <a:t>07-01-2026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0A3BC-DFB0-419A-A9A2-A62E34010C4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455740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41476" y="539750"/>
            <a:ext cx="9258162" cy="934890"/>
          </a:xfrm>
        </p:spPr>
        <p:txBody>
          <a:bodyPr/>
          <a:lstStyle>
            <a:lvl1pPr>
              <a:defRPr sz="2400"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39749" y="1800000"/>
            <a:ext cx="3582000" cy="451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294798" y="1800000"/>
            <a:ext cx="3589200" cy="451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4CC2678-6DE3-4008-AFED-DC27F9B7EBF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071200" y="1800000"/>
            <a:ext cx="3582000" cy="451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Klik for at tilføje tekst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5" name="Date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470F4-BF58-4CC7-B1B1-026F11A1B985}" type="datetime2">
              <a:rPr lang="da-DK" smtClean="0"/>
              <a:t>7. januar 2026</a:t>
            </a:fld>
            <a:endParaRPr lang="da-DK" dirty="0"/>
          </a:p>
        </p:txBody>
      </p:sp>
      <p:sp>
        <p:nvSpPr>
          <p:cNvPr id="6" name="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AABC - Engelsk fagdag</a:t>
            </a:r>
            <a:endParaRPr lang="da-DK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D4E03E0D-DF6C-4C5C-A56D-B2BC9D602AE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39749" y="6145213"/>
            <a:ext cx="3589201" cy="173037"/>
          </a:xfrm>
        </p:spPr>
        <p:txBody>
          <a:bodyPr/>
          <a:lstStyle>
            <a:lvl1pPr marL="0" indent="0">
              <a:buNone/>
              <a:defRPr sz="1000"/>
            </a:lvl1pPr>
          </a:lstStyle>
          <a:p>
            <a:pPr lvl="0"/>
            <a:r>
              <a:rPr lang="da-DK" noProof="0" dirty="0"/>
              <a:t>Tilføj anmærkningstekst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3AF337E-03BF-45AC-A37F-33398F8828F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294798" y="6145213"/>
            <a:ext cx="3589201" cy="173037"/>
          </a:xfrm>
        </p:spPr>
        <p:txBody>
          <a:bodyPr/>
          <a:lstStyle>
            <a:lvl1pPr marL="0" indent="0">
              <a:buNone/>
              <a:defRPr sz="1000"/>
            </a:lvl1pPr>
          </a:lstStyle>
          <a:p>
            <a:pPr lvl="0"/>
            <a:r>
              <a:rPr lang="da-DK" noProof="0" dirty="0"/>
              <a:t>Tilføj anmærkningstekst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7FF67DA1-367B-4B33-AD92-3DCAC8A350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71200" y="6145213"/>
            <a:ext cx="3589201" cy="173037"/>
          </a:xfrm>
        </p:spPr>
        <p:txBody>
          <a:bodyPr/>
          <a:lstStyle>
            <a:lvl1pPr marL="0" indent="0">
              <a:buNone/>
              <a:defRPr sz="1000"/>
            </a:lvl1pPr>
          </a:lstStyle>
          <a:p>
            <a:pPr lvl="0"/>
            <a:r>
              <a:rPr lang="da-DK" noProof="0" dirty="0"/>
              <a:t>Tilføj anmærkningstekst</a:t>
            </a:r>
          </a:p>
        </p:txBody>
      </p:sp>
    </p:spTree>
    <p:extLst>
      <p:ext uri="{BB962C8B-B14F-4D97-AF65-F5344CB8AC3E}">
        <p14:creationId xmlns:p14="http://schemas.microsoft.com/office/powerpoint/2010/main" val="11142935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o indhold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9751" y="539750"/>
            <a:ext cx="9259888" cy="934890"/>
          </a:xfrm>
        </p:spPr>
        <p:txBody>
          <a:bodyPr/>
          <a:lstStyle>
            <a:lvl1pPr>
              <a:defRPr/>
            </a:lvl1pPr>
          </a:lstStyle>
          <a:p>
            <a:r>
              <a:rPr lang="da-DK" noProof="0" dirty="0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9748" y="1800000"/>
            <a:ext cx="5464800" cy="451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tilføje tekst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</p:txBody>
      </p:sp>
      <p:sp>
        <p:nvSpPr>
          <p:cNvPr id="4" name="Date_GeneralDate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E8E14-D042-42A3-88D8-96285AD101B9}" type="datetime2">
              <a:rPr lang="da-DK" noProof="0" smtClean="0"/>
              <a:t>7. januar 2026</a:t>
            </a:fld>
            <a:endParaRPr lang="da-DK" noProof="0" dirty="0"/>
          </a:p>
        </p:txBody>
      </p:sp>
      <p:sp>
        <p:nvSpPr>
          <p:cNvPr id="5" name="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noProof="0"/>
              <a:t>AABC - Engelsk fagdag</a:t>
            </a:r>
            <a:endParaRPr lang="da-DK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859873C9-BF5D-4A9A-BB31-45BBB7BABAF7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526424C-796D-4BE4-BAE8-6ACAB3C4FEA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185863" y="1800000"/>
            <a:ext cx="5464800" cy="451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tilføje tekst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23A8CE66-7830-4B1C-B068-74528FAA522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9748" y="6145213"/>
            <a:ext cx="5464798" cy="173037"/>
          </a:xfrm>
        </p:spPr>
        <p:txBody>
          <a:bodyPr/>
          <a:lstStyle>
            <a:lvl1pPr marL="0" indent="0">
              <a:buNone/>
              <a:defRPr sz="1000"/>
            </a:lvl1pPr>
          </a:lstStyle>
          <a:p>
            <a:pPr lvl="0"/>
            <a:r>
              <a:rPr lang="da-DK" noProof="0" dirty="0"/>
              <a:t>Tilføj anmærkningstekst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D7C2635E-BF5D-473B-8DC0-E2D60A65A6F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85863" y="6145213"/>
            <a:ext cx="5464798" cy="173037"/>
          </a:xfrm>
        </p:spPr>
        <p:txBody>
          <a:bodyPr/>
          <a:lstStyle>
            <a:lvl1pPr marL="0" indent="0">
              <a:buNone/>
              <a:defRPr sz="1000"/>
            </a:lvl1pPr>
          </a:lstStyle>
          <a:p>
            <a:pPr lvl="0"/>
            <a:r>
              <a:rPr lang="da-DK" noProof="0"/>
              <a:t>Tilføj anmærkningstekst</a:t>
            </a:r>
          </a:p>
        </p:txBody>
      </p:sp>
    </p:spTree>
    <p:extLst>
      <p:ext uri="{BB962C8B-B14F-4D97-AF65-F5344CB8AC3E}">
        <p14:creationId xmlns:p14="http://schemas.microsoft.com/office/powerpoint/2010/main" val="4292583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2C0F-95F1-4C8D-9A39-B2BC4B0E262A}" type="datetimeFigureOut">
              <a:rPr lang="da-DK" smtClean="0"/>
              <a:t>07-01-2026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0A3BC-DFB0-419A-A9A2-A62E34010C4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05696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2C0F-95F1-4C8D-9A39-B2BC4B0E262A}" type="datetimeFigureOut">
              <a:rPr lang="da-DK" smtClean="0"/>
              <a:t>07-01-2026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0A3BC-DFB0-419A-A9A2-A62E34010C4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1969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2C0F-95F1-4C8D-9A39-B2BC4B0E262A}" type="datetimeFigureOut">
              <a:rPr lang="da-DK" smtClean="0"/>
              <a:t>07-01-2026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0A3BC-DFB0-419A-A9A2-A62E34010C4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8555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2C0F-95F1-4C8D-9A39-B2BC4B0E262A}" type="datetimeFigureOut">
              <a:rPr lang="da-DK" smtClean="0"/>
              <a:t>07-01-2026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0A3BC-DFB0-419A-A9A2-A62E34010C4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16164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2C0F-95F1-4C8D-9A39-B2BC4B0E262A}" type="datetimeFigureOut">
              <a:rPr lang="da-DK" smtClean="0"/>
              <a:t>07-01-2026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0A3BC-DFB0-419A-A9A2-A62E34010C4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85115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2C0F-95F1-4C8D-9A39-B2BC4B0E262A}" type="datetimeFigureOut">
              <a:rPr lang="da-DK" smtClean="0"/>
              <a:t>07-01-2026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0A3BC-DFB0-419A-A9A2-A62E34010C4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51963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2C0F-95F1-4C8D-9A39-B2BC4B0E262A}" type="datetimeFigureOut">
              <a:rPr lang="da-DK" smtClean="0"/>
              <a:t>07-01-2026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0A3BC-DFB0-419A-A9A2-A62E34010C4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72160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2C0F-95F1-4C8D-9A39-B2BC4B0E262A}" type="datetimeFigureOut">
              <a:rPr lang="da-DK" smtClean="0"/>
              <a:t>07-01-2026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0A3BC-DFB0-419A-A9A2-A62E34010C4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3559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112C0F-95F1-4C8D-9A39-B2BC4B0E262A}" type="datetimeFigureOut">
              <a:rPr lang="da-DK" smtClean="0"/>
              <a:t>07-01-2026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C0A3BC-DFB0-419A-A9A2-A62E34010C4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88953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ntrepreneur.com/" TargetMode="External"/><Relationship Id="rId13" Type="http://schemas.openxmlformats.org/officeDocument/2006/relationships/hyperlink" Target="https://growthhackers.com/" TargetMode="External"/><Relationship Id="rId3" Type="http://schemas.openxmlformats.org/officeDocument/2006/relationships/diagramLayout" Target="../diagrams/layout1.xml"/><Relationship Id="rId7" Type="http://schemas.openxmlformats.org/officeDocument/2006/relationships/hyperlink" Target="https://www.adweek.com/" TargetMode="External"/><Relationship Id="rId12" Type="http://schemas.openxmlformats.org/officeDocument/2006/relationships/hyperlink" Target="https://contentmarketinginstitute.com/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11" Type="http://schemas.openxmlformats.org/officeDocument/2006/relationships/hyperlink" Target="https://mashable.com/" TargetMode="External"/><Relationship Id="rId5" Type="http://schemas.openxmlformats.org/officeDocument/2006/relationships/diagramColors" Target="../diagrams/colors1.xml"/><Relationship Id="rId10" Type="http://schemas.openxmlformats.org/officeDocument/2006/relationships/hyperlink" Target="https://www.marketingweek.com/" TargetMode="External"/><Relationship Id="rId4" Type="http://schemas.openxmlformats.org/officeDocument/2006/relationships/diagramQuickStyle" Target="../diagrams/quickStyle1.xml"/><Relationship Id="rId9" Type="http://schemas.openxmlformats.org/officeDocument/2006/relationships/hyperlink" Target="https://www.businessnewsdaily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Rectangle 33">
            <a:extLst>
              <a:ext uri="{FF2B5EF4-FFF2-40B4-BE49-F238E27FC236}">
                <a16:creationId xmlns:a16="http://schemas.microsoft.com/office/drawing/2014/main" id="{8C790BE2-4E4F-4AAF-81A2-4A6F4885E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35">
            <a:extLst>
              <a:ext uri="{FF2B5EF4-FFF2-40B4-BE49-F238E27FC236}">
                <a16:creationId xmlns:a16="http://schemas.microsoft.com/office/drawing/2014/main" id="{D28B54C3-B57B-472A-B96E-1FCB67093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" y="0"/>
            <a:ext cx="12191999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37">
            <a:extLst>
              <a:ext uri="{FF2B5EF4-FFF2-40B4-BE49-F238E27FC236}">
                <a16:creationId xmlns:a16="http://schemas.microsoft.com/office/drawing/2014/main" id="{7DB3C429-F8DA-49B9-AF84-21996FCF7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559294"/>
            <a:ext cx="12191999" cy="6298279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39">
            <a:extLst>
              <a:ext uri="{FF2B5EF4-FFF2-40B4-BE49-F238E27FC236}">
                <a16:creationId xmlns:a16="http://schemas.microsoft.com/office/drawing/2014/main" id="{C4C9F2B0-1044-46EB-8AEB-C3BFFDE6C2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-428"/>
            <a:ext cx="6096001" cy="6858000"/>
          </a:xfrm>
          <a:prstGeom prst="rect">
            <a:avLst/>
          </a:prstGeom>
          <a:gradFill>
            <a:gsLst>
              <a:gs pos="13000">
                <a:srgbClr val="000000">
                  <a:alpha val="72000"/>
                </a:srgbClr>
              </a:gs>
              <a:gs pos="99000">
                <a:schemeClr val="accent1">
                  <a:lumMod val="50000"/>
                  <a:alpha val="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1145136" y="1028700"/>
            <a:ext cx="9947305" cy="1090657"/>
          </a:xfrm>
        </p:spPr>
        <p:txBody>
          <a:bodyPr>
            <a:normAutofit/>
          </a:bodyPr>
          <a:lstStyle/>
          <a:p>
            <a:r>
              <a:rPr lang="da-DK" sz="4800" b="1">
                <a:solidFill>
                  <a:srgbClr val="FFFFFF"/>
                </a:solidFill>
              </a:rPr>
              <a:t>SOP med Engelsk A     </a:t>
            </a:r>
          </a:p>
        </p:txBody>
      </p:sp>
      <p:sp>
        <p:nvSpPr>
          <p:cNvPr id="5" name="Pladsholder til indhold 4"/>
          <p:cNvSpPr>
            <a:spLocks noGrp="1"/>
          </p:cNvSpPr>
          <p:nvPr>
            <p:ph type="subTitle" idx="1"/>
          </p:nvPr>
        </p:nvSpPr>
        <p:spPr>
          <a:xfrm>
            <a:off x="1524000" y="2214188"/>
            <a:ext cx="9144000" cy="492440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da-DK" sz="200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32B3ACB3-D689-442E-8A40-8680B0FEB8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063256" y="400727"/>
            <a:ext cx="4065484" cy="8849062"/>
          </a:xfrm>
          <a:custGeom>
            <a:avLst/>
            <a:gdLst>
              <a:gd name="connsiteX0" fmla="*/ 0 w 4065484"/>
              <a:gd name="connsiteY0" fmla="*/ 4424531 h 8849062"/>
              <a:gd name="connsiteX1" fmla="*/ 3899197 w 4065484"/>
              <a:gd name="connsiteY1" fmla="*/ 8840480 h 8849062"/>
              <a:gd name="connsiteX2" fmla="*/ 4065484 w 4065484"/>
              <a:gd name="connsiteY2" fmla="*/ 8849062 h 8849062"/>
              <a:gd name="connsiteX3" fmla="*/ 4065483 w 4065484"/>
              <a:gd name="connsiteY3" fmla="*/ 0 h 8849062"/>
              <a:gd name="connsiteX4" fmla="*/ 3899197 w 4065484"/>
              <a:gd name="connsiteY4" fmla="*/ 8581 h 8849062"/>
              <a:gd name="connsiteX5" fmla="*/ 0 w 4065484"/>
              <a:gd name="connsiteY5" fmla="*/ 4424531 h 8849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65484" h="8849062">
                <a:moveTo>
                  <a:pt x="0" y="4424531"/>
                </a:moveTo>
                <a:cubicBezTo>
                  <a:pt x="0" y="6722831"/>
                  <a:pt x="1709076" y="8613167"/>
                  <a:pt x="3899197" y="8840480"/>
                </a:cubicBezTo>
                <a:lnTo>
                  <a:pt x="4065484" y="8849062"/>
                </a:lnTo>
                <a:lnTo>
                  <a:pt x="4065483" y="0"/>
                </a:lnTo>
                <a:lnTo>
                  <a:pt x="3899197" y="8581"/>
                </a:lnTo>
                <a:cubicBezTo>
                  <a:pt x="1709075" y="235897"/>
                  <a:pt x="0" y="2126232"/>
                  <a:pt x="0" y="442453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5000"/>
                </a:schemeClr>
              </a:gs>
              <a:gs pos="68000">
                <a:schemeClr val="accent1">
                  <a:alpha val="15000"/>
                </a:schemeClr>
              </a:gs>
            </a:gsLst>
            <a:lin ang="21594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Pladsholder til indhold 4">
            <a:extLst>
              <a:ext uri="{FF2B5EF4-FFF2-40B4-BE49-F238E27FC236}">
                <a16:creationId xmlns:a16="http://schemas.microsoft.com/office/drawing/2014/main" id="{8F01C3E2-D370-F3B7-9DBB-EA81A812BF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12" r="11316"/>
          <a:stretch/>
        </p:blipFill>
        <p:spPr>
          <a:xfrm>
            <a:off x="2343302" y="3351745"/>
            <a:ext cx="7519558" cy="3506255"/>
          </a:xfrm>
          <a:custGeom>
            <a:avLst/>
            <a:gdLst/>
            <a:ahLst/>
            <a:cxnLst/>
            <a:rect l="l" t="t" r="r" b="b"/>
            <a:pathLst>
              <a:path w="7519558" h="3506255">
                <a:moveTo>
                  <a:pt x="3759779" y="0"/>
                </a:moveTo>
                <a:cubicBezTo>
                  <a:pt x="5713450" y="0"/>
                  <a:pt x="7320331" y="1484777"/>
                  <a:pt x="7513560" y="3387468"/>
                </a:cubicBezTo>
                <a:lnTo>
                  <a:pt x="7519558" y="3506255"/>
                </a:lnTo>
                <a:lnTo>
                  <a:pt x="0" y="3506255"/>
                </a:lnTo>
                <a:lnTo>
                  <a:pt x="5998" y="3387468"/>
                </a:lnTo>
                <a:cubicBezTo>
                  <a:pt x="199227" y="1484777"/>
                  <a:pt x="1806109" y="0"/>
                  <a:pt x="3759779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148557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da-DK" sz="4000" dirty="0">
                <a:solidFill>
                  <a:srgbClr val="FFFFFF"/>
                </a:solidFill>
              </a:rPr>
              <a:t>         Engelsk og </a:t>
            </a:r>
            <a:r>
              <a:rPr lang="da-DK" sz="4000" dirty="0" err="1">
                <a:solidFill>
                  <a:srgbClr val="FFFFFF"/>
                </a:solidFill>
              </a:rPr>
              <a:t>Aø</a:t>
            </a:r>
            <a:endParaRPr lang="da-DK" sz="4000" dirty="0">
              <a:solidFill>
                <a:srgbClr val="FFFFFF"/>
              </a:solidFill>
            </a:endParaRPr>
          </a:p>
        </p:txBody>
      </p:sp>
      <p:graphicFrame>
        <p:nvGraphicFramePr>
          <p:cNvPr id="11" name="Tabel 1">
            <a:extLst>
              <a:ext uri="{FF2B5EF4-FFF2-40B4-BE49-F238E27FC236}">
                <a16:creationId xmlns:a16="http://schemas.microsoft.com/office/drawing/2014/main" id="{03023177-2CD6-A9D1-C16C-48FE195DED3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44056" y="2168541"/>
          <a:ext cx="10927829" cy="40808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927829">
                  <a:extLst>
                    <a:ext uri="{9D8B030D-6E8A-4147-A177-3AD203B41FA5}">
                      <a16:colId xmlns:a16="http://schemas.microsoft.com/office/drawing/2014/main" val="20486894"/>
                    </a:ext>
                  </a:extLst>
                </a:gridCol>
              </a:tblGrid>
              <a:tr h="40808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1800" err="1">
                          <a:effectLst/>
                        </a:rPr>
                        <a:t>One-liner</a:t>
                      </a:r>
                      <a:r>
                        <a:rPr lang="da-DK" sz="1800">
                          <a:effectLst/>
                        </a:rPr>
                        <a:t>:</a:t>
                      </a:r>
                      <a:endParaRPr lang="da-DK" sz="16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1800">
                          <a:effectLst/>
                        </a:rPr>
                        <a:t>Hvilke fordele og ulemper er der for Nike ved at anvende sportsstjerner i deres markedsføring i USA? </a:t>
                      </a:r>
                      <a:endParaRPr lang="da-DK" sz="16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1800">
                          <a:effectLst/>
                        </a:rPr>
                        <a:t>Karakteriser den nationale amerikanske fodboldliga NFL.</a:t>
                      </a:r>
                      <a:endParaRPr lang="da-DK" sz="16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1800">
                          <a:effectLst/>
                        </a:rPr>
                        <a:t>Analyser den amerikanske sportskultur med fokus på NFL og NFL’s betydning i det amerikanske samfund, og herunder sportsstjerners indflydelse på udvalgte segmenter i USA.</a:t>
                      </a:r>
                      <a:endParaRPr lang="da-DK" sz="16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1800">
                          <a:effectLst/>
                        </a:rPr>
                        <a:t>Analyser Nikes brug af sportsstjerner i deres markedsføring med eksempler fra det amerikanske marked. </a:t>
                      </a:r>
                      <a:endParaRPr lang="da-DK" sz="16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1800">
                          <a:effectLst/>
                        </a:rPr>
                        <a:t>Diskuter fordele og ulemper for Nike ved at anvende sportsstjerner i deres markedsføring med fokus på det amerikanske marked.</a:t>
                      </a:r>
                      <a:endParaRPr lang="da-DK" sz="16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1800">
                          <a:effectLst/>
                        </a:rPr>
                        <a:t>Vurder, på baggrund af dine analyser og diskussion, om Branding er den vigtigste værdiskabende parameter for en virksomhed som Nike.</a:t>
                      </a:r>
                      <a:endParaRPr lang="da-DK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494" marR="102494" marT="102494" marB="102494"/>
                </a:tc>
                <a:extLst>
                  <a:ext uri="{0D108BD9-81ED-4DB2-BD59-A6C34878D82A}">
                    <a16:rowId xmlns:a16="http://schemas.microsoft.com/office/drawing/2014/main" val="24246147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91546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EAD8751-5A79-88C8-0EA7-5B61644C2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da-DK" sz="2400">
                <a:solidFill>
                  <a:srgbClr val="FFFFFF"/>
                </a:solidFill>
              </a:rPr>
              <a:t>Eksempler på problemformuleringer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DCA3D91-A918-D187-B08D-0F02AF1C2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r>
              <a:rPr lang="da-DK" dirty="0"/>
              <a:t>Engelsk og AØ</a:t>
            </a:r>
          </a:p>
          <a:p>
            <a:r>
              <a:rPr lang="da-DK" dirty="0"/>
              <a:t>Engelsk og VØ</a:t>
            </a:r>
          </a:p>
          <a:p>
            <a:pPr marL="0" indent="0">
              <a:buNone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340313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1FA9C50-20C7-DB39-6940-C58FD93AD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da-DK">
                <a:solidFill>
                  <a:srgbClr val="FFFFFF"/>
                </a:solidFill>
              </a:rPr>
              <a:t>Engelsk og Aø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68E8A2D-A6B0-65B3-B760-0E33B8AD05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endParaRPr lang="da-DK" sz="1800"/>
          </a:p>
          <a:p>
            <a:r>
              <a:rPr lang="da-DK" sz="1800"/>
              <a:t> Redegør kort for Novo </a:t>
            </a:r>
            <a:r>
              <a:rPr lang="da-DK" sz="1800" err="1"/>
              <a:t>Nordisks</a:t>
            </a:r>
            <a:r>
              <a:rPr lang="da-DK" sz="1800"/>
              <a:t> slankeprodukter på det amerikanske marked samt kort for fedme på det amerikanske marked. </a:t>
            </a:r>
          </a:p>
          <a:p>
            <a:r>
              <a:rPr lang="da-DK" sz="1800"/>
              <a:t>Analyser hvordan Novo Nordisk anvender promotion på det amerikanske marked herunder for hvordan fedme italesættes i selvvalgt kommunikationsmateriale samt i reklamen xxx, som er målrettet det amerikanske marked. Inddrag målgruppe, virkemidler og argumentation i din analyse af hvorledes slankemidlet præsenteres i reklamen. </a:t>
            </a:r>
          </a:p>
          <a:p>
            <a:r>
              <a:rPr lang="da-DK" sz="1800"/>
              <a:t>Analyser ligeledes hvilke væsentlige forhold i omverdenen, der kan påvirke Novo </a:t>
            </a:r>
            <a:r>
              <a:rPr lang="da-DK" sz="1800" err="1"/>
              <a:t>Nordisks</a:t>
            </a:r>
            <a:r>
              <a:rPr lang="da-DK" sz="1800"/>
              <a:t> position på det amerikanske marked. </a:t>
            </a:r>
          </a:p>
          <a:p>
            <a:r>
              <a:rPr lang="da-DK" sz="1800"/>
              <a:t>Vurder reklamens gennemslagskraft hos målgruppen. </a:t>
            </a:r>
          </a:p>
          <a:p>
            <a:r>
              <a:rPr lang="da-DK" sz="1800"/>
              <a:t>Vurder afslutningsvis med udgangspunkt i din analyse, hvordan </a:t>
            </a:r>
            <a:r>
              <a:rPr lang="da-DK" sz="1800" err="1"/>
              <a:t>omverdensforholdene</a:t>
            </a:r>
            <a:r>
              <a:rPr lang="da-DK" sz="1800"/>
              <a:t> kan påvirke Novo </a:t>
            </a:r>
            <a:r>
              <a:rPr lang="da-DK" sz="1800" err="1"/>
              <a:t>Nordisks</a:t>
            </a:r>
            <a:r>
              <a:rPr lang="da-DK" sz="1800"/>
              <a:t> måde at markedsføre sig på. Kom med et eller flere konkrete forslag til promotion-tiltag. 	</a:t>
            </a:r>
          </a:p>
          <a:p>
            <a:pPr marL="0" indent="0">
              <a:buNone/>
            </a:pPr>
            <a:endParaRPr lang="da-DK" sz="1800"/>
          </a:p>
        </p:txBody>
      </p:sp>
    </p:spTree>
    <p:extLst>
      <p:ext uri="{BB962C8B-B14F-4D97-AF65-F5344CB8AC3E}">
        <p14:creationId xmlns:p14="http://schemas.microsoft.com/office/powerpoint/2010/main" val="13698010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664F99D-E6DF-0FD6-335E-4E3AAC772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da-DK">
                <a:solidFill>
                  <a:srgbClr val="FFFFFF"/>
                </a:solidFill>
              </a:rPr>
              <a:t>Engelsk og Aø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E379E78-BBF5-8F1D-5E94-7255340FB5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endParaRPr lang="da-DK" sz="1500" dirty="0"/>
          </a:p>
          <a:p>
            <a:r>
              <a:rPr lang="da-DK" sz="1500" dirty="0"/>
              <a:t> </a:t>
            </a:r>
            <a:r>
              <a:rPr lang="da-DK" sz="1500" b="1" dirty="0"/>
              <a:t>Oneliner: Hvordan sikrer </a:t>
            </a:r>
            <a:r>
              <a:rPr lang="da-DK" sz="1500" b="1" dirty="0" err="1"/>
              <a:t>Patagonia</a:t>
            </a:r>
            <a:r>
              <a:rPr lang="da-DK" sz="1500" b="1" dirty="0"/>
              <a:t> sig fremtidig vækst på det amerikanske marked. </a:t>
            </a:r>
            <a:endParaRPr lang="da-DK" sz="1500" dirty="0"/>
          </a:p>
          <a:p>
            <a:r>
              <a:rPr lang="da-DK" sz="1500" dirty="0"/>
              <a:t>Lav en kort virksomhedskarakteristik af </a:t>
            </a:r>
            <a:r>
              <a:rPr lang="da-DK" sz="1500" dirty="0" err="1"/>
              <a:t>Patagonia</a:t>
            </a:r>
            <a:r>
              <a:rPr lang="da-DK" sz="1500" dirty="0"/>
              <a:t>. Redegør herefter for deres konkurrencemæssige position samt positionering på det amerikanske marked. </a:t>
            </a:r>
          </a:p>
          <a:p>
            <a:r>
              <a:rPr lang="da-DK" sz="1500" dirty="0"/>
              <a:t>Redegør kort for hvordan USA politisk forholder sig til klimapolitik. </a:t>
            </a:r>
          </a:p>
          <a:p>
            <a:r>
              <a:rPr lang="da-DK" sz="1500" dirty="0"/>
              <a:t>Analyser den amerikanske virksomhed </a:t>
            </a:r>
            <a:r>
              <a:rPr lang="da-DK" sz="1500" dirty="0" err="1"/>
              <a:t>Patagonias</a:t>
            </a:r>
            <a:r>
              <a:rPr lang="da-DK" sz="1500" dirty="0"/>
              <a:t> værdikæde, samt hvordan virksomhedens værdikæde imødekommer arbejdet med bæredygtighed. Analyser desuden hvorledes </a:t>
            </a:r>
            <a:r>
              <a:rPr lang="da-DK" sz="1500" dirty="0" err="1"/>
              <a:t>Patagonia</a:t>
            </a:r>
            <a:r>
              <a:rPr lang="da-DK" sz="1500" dirty="0"/>
              <a:t> italesætter bæredygtighed i </a:t>
            </a:r>
            <a:r>
              <a:rPr lang="da-DK" sz="1500"/>
              <a:t>reklamefilmen xxx herunder </a:t>
            </a:r>
            <a:r>
              <a:rPr lang="da-DK" sz="1500" dirty="0"/>
              <a:t>med særlig fokus på, målgruppe virkemidler og argumentation. </a:t>
            </a:r>
          </a:p>
          <a:p>
            <a:r>
              <a:rPr lang="da-DK" sz="1500" dirty="0"/>
              <a:t>Med udgangspunkt i relevante </a:t>
            </a:r>
            <a:r>
              <a:rPr lang="da-DK" sz="1500" dirty="0" err="1"/>
              <a:t>omverdensforhold</a:t>
            </a:r>
            <a:r>
              <a:rPr lang="da-DK" sz="1500" dirty="0"/>
              <a:t> skal du herefter analysere hvilke muligheder og trusler </a:t>
            </a:r>
            <a:r>
              <a:rPr lang="da-DK" sz="1500" dirty="0" err="1"/>
              <a:t>Patagonia</a:t>
            </a:r>
            <a:r>
              <a:rPr lang="da-DK" sz="1500" dirty="0"/>
              <a:t> står overfor på det amerikanske marked. </a:t>
            </a:r>
          </a:p>
          <a:p>
            <a:r>
              <a:rPr lang="da-DK" sz="1500" dirty="0"/>
              <a:t>Vurder reklamens gennemslagskraft hos målgruppen. </a:t>
            </a:r>
          </a:p>
          <a:p>
            <a:r>
              <a:rPr lang="da-DK" sz="1500" dirty="0"/>
              <a:t>Diskuter/vurder hvilke konkrete strategier som kan være med til at sikre </a:t>
            </a:r>
            <a:r>
              <a:rPr lang="da-DK" sz="1500" dirty="0" err="1"/>
              <a:t>Patagonias</a:t>
            </a:r>
            <a:r>
              <a:rPr lang="da-DK" sz="1500" dirty="0"/>
              <a:t> fremtidige vækst på det amerikanske marked. 	</a:t>
            </a:r>
          </a:p>
          <a:p>
            <a:endParaRPr lang="da-DK" sz="1500" dirty="0"/>
          </a:p>
        </p:txBody>
      </p:sp>
    </p:spTree>
    <p:extLst>
      <p:ext uri="{BB962C8B-B14F-4D97-AF65-F5344CB8AC3E}">
        <p14:creationId xmlns:p14="http://schemas.microsoft.com/office/powerpoint/2010/main" val="8110545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CB6CFAD-66C0-E437-1208-765CAB7F7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da-DK">
                <a:solidFill>
                  <a:srgbClr val="FFFFFF"/>
                </a:solidFill>
              </a:rPr>
              <a:t>Engelsk og AØ</a:t>
            </a:r>
          </a:p>
        </p:txBody>
      </p:sp>
      <p:sp>
        <p:nvSpPr>
          <p:cNvPr id="25" name="Arc 24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FA18238-9CE0-063B-0E3D-37EE0D3BD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da-DK" sz="15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One-liner: Hvilke fordele og ulemper er der for en producent af slankeprodukter at benytte sig af celebrity branding i det amerikanske samfund , og er der etiske aspekter, der skal tages hensyn til?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da-DK" sz="15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spcAft>
                <a:spcPts val="800"/>
              </a:spcAft>
            </a:pPr>
            <a:r>
              <a:rPr lang="da-DK" sz="15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Redegør for begrebet celebrity branding. Giv herunder forskellige eksempler fra amerikanske virksomheders brug af celebrities.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da-DK" sz="15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spcAft>
                <a:spcPts val="800"/>
              </a:spcAft>
            </a:pPr>
            <a:r>
              <a:rPr lang="da-DK" sz="15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Analyser celebrity brandings betydning i amerikansk kultur og samfund. Analyser en eller flere virksomheders markedsføring af slankeprodukter i USA, hvor en celebrity indgår. Analysen skal indeholde en konkret reklameanalyse med påvirkning af udvalgte segmenter. 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da-DK" sz="15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spcAft>
                <a:spcPts val="800"/>
              </a:spcAft>
            </a:pPr>
            <a:r>
              <a:rPr lang="da-DK" sz="15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Diskuter, hvilke fordele og ulemper virksomheder har ved at anvende celebrities.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da-DK" sz="15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spcAft>
                <a:spcPts val="800"/>
              </a:spcAft>
            </a:pPr>
            <a:r>
              <a:rPr lang="da-DK" sz="15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Vurder ud fra et samfundsmæssigt hensyn de etiske aspekter, der er for en virksomhed ved markedsføring af slankeprodukter vha. celebrities.</a:t>
            </a:r>
          </a:p>
          <a:p>
            <a:endParaRPr lang="da-DK" sz="1500"/>
          </a:p>
        </p:txBody>
      </p:sp>
    </p:spTree>
    <p:extLst>
      <p:ext uri="{BB962C8B-B14F-4D97-AF65-F5344CB8AC3E}">
        <p14:creationId xmlns:p14="http://schemas.microsoft.com/office/powerpoint/2010/main" val="8316280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57EA7A7-5294-2328-5A22-024369C0F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da-DK">
                <a:solidFill>
                  <a:srgbClr val="FFFFFF"/>
                </a:solidFill>
              </a:rPr>
              <a:t>Engelsk og AØ</a:t>
            </a:r>
          </a:p>
        </p:txBody>
      </p:sp>
      <p:sp>
        <p:nvSpPr>
          <p:cNvPr id="25" name="Arc 24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74639B7-1DCB-4A24-19BE-5D48384E62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da-DK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One-liner: Er Kayne West’s involvering i det amerikanske samfund vigtig for markedsføring af Yeezy? </a:t>
            </a:r>
          </a:p>
          <a:p>
            <a:pPr marL="0" indent="0">
              <a:buNone/>
            </a:pPr>
            <a:endParaRPr lang="da-DK" sz="180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da-DK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Redegør for begrebet influence-marketing med eksempler fra det amerikanske marked. </a:t>
            </a:r>
          </a:p>
          <a:p>
            <a:pPr marL="0" indent="0">
              <a:buNone/>
            </a:pPr>
            <a:r>
              <a:rPr lang="da-DK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r>
              <a:rPr lang="da-DK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Analyser brandet ”Kanye West” med fokus på hans modetøj Yeezy. </a:t>
            </a:r>
          </a:p>
          <a:p>
            <a:pPr marL="0" indent="0">
              <a:buNone/>
            </a:pPr>
            <a:r>
              <a:rPr lang="da-DK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r>
              <a:rPr lang="da-DK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Analyser endvidere det amerikanske samfund med fokus på politiske forhold, kultur, forbrug og segmenter. </a:t>
            </a:r>
          </a:p>
          <a:p>
            <a:pPr marL="0" indent="0">
              <a:buNone/>
            </a:pPr>
            <a:endParaRPr lang="da-DK" sz="180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da-DK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Diskuter fordele og ulemper for Kanye West ved at bruge sin person som influencer i markedsføring af Yeezy. </a:t>
            </a:r>
          </a:p>
          <a:p>
            <a:r>
              <a:rPr lang="da-DK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Vurder om Kanye Wests samfundsinvolvering er vigtig for markedsføring af Yeezy fremadrettet.</a:t>
            </a:r>
            <a:endParaRPr lang="da-DK" sz="1800"/>
          </a:p>
        </p:txBody>
      </p:sp>
    </p:spTree>
    <p:extLst>
      <p:ext uri="{BB962C8B-B14F-4D97-AF65-F5344CB8AC3E}">
        <p14:creationId xmlns:p14="http://schemas.microsoft.com/office/powerpoint/2010/main" val="40898992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FEDB6AE-66DC-D7B0-A8B0-6E7F7726C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da-DK">
                <a:solidFill>
                  <a:srgbClr val="FFFFFF"/>
                </a:solidFill>
              </a:rPr>
              <a:t>Engelsk og Vø</a:t>
            </a:r>
          </a:p>
        </p:txBody>
      </p:sp>
      <p:sp>
        <p:nvSpPr>
          <p:cNvPr id="28" name="Arc 27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98596637-6957-5765-5911-6602FCF43D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da-DK" sz="1800"/>
              <a:t>Problemstilling:</a:t>
            </a:r>
          </a:p>
          <a:p>
            <a:pPr marL="0" indent="0">
              <a:buNone/>
            </a:pPr>
            <a:r>
              <a:rPr lang="da-DK" sz="1800"/>
              <a:t>Hvordan har Trumps økonomiske politik haft indflydelse på</a:t>
            </a:r>
          </a:p>
          <a:p>
            <a:pPr marL="0" indent="0">
              <a:buNone/>
            </a:pPr>
            <a:r>
              <a:rPr lang="da-DK" sz="1800"/>
              <a:t>amerikanske virksomheders make or buy beslutninger?</a:t>
            </a:r>
          </a:p>
          <a:p>
            <a:pPr marL="0" indent="0">
              <a:buNone/>
            </a:pPr>
            <a:r>
              <a:rPr lang="da-DK" sz="1800"/>
              <a:t>Opgaveformulering:</a:t>
            </a:r>
          </a:p>
          <a:p>
            <a:pPr marL="0" indent="0">
              <a:buNone/>
            </a:pPr>
            <a:r>
              <a:rPr lang="da-DK" sz="1800"/>
              <a:t>• Redegør for begreberne outsourcing og insourcing.</a:t>
            </a:r>
          </a:p>
          <a:p>
            <a:pPr marL="0" indent="0">
              <a:buNone/>
            </a:pPr>
            <a:r>
              <a:rPr lang="da-DK" sz="1800"/>
              <a:t>• Analyser med udgangspunkt i et udsnit af engelsksprogede tekster</a:t>
            </a:r>
          </a:p>
          <a:p>
            <a:pPr marL="0" indent="0">
              <a:buNone/>
            </a:pPr>
            <a:r>
              <a:rPr lang="da-DK" sz="1800"/>
              <a:t>Donald Trumps politiske synspunkt og diskurs ift. amerikanske</a:t>
            </a:r>
          </a:p>
          <a:p>
            <a:pPr marL="0" indent="0">
              <a:buNone/>
            </a:pPr>
            <a:r>
              <a:rPr lang="da-DK" sz="1800"/>
              <a:t>arbejdspladser (outsourcing/insourcing problematikken). Ved</a:t>
            </a:r>
          </a:p>
          <a:p>
            <a:pPr marL="0" indent="0">
              <a:buNone/>
            </a:pPr>
            <a:r>
              <a:rPr lang="da-DK" sz="1800"/>
              <a:t>inddragelse af en konkret amerikansk virksomhed bedes du</a:t>
            </a:r>
          </a:p>
          <a:p>
            <a:pPr marL="0" indent="0">
              <a:buNone/>
            </a:pPr>
            <a:r>
              <a:rPr lang="da-DK" sz="1800"/>
              <a:t>analysere virksomhedens produktion og overvejelser omkring make</a:t>
            </a:r>
          </a:p>
          <a:p>
            <a:pPr marL="0" indent="0">
              <a:buNone/>
            </a:pPr>
            <a:r>
              <a:rPr lang="da-DK" sz="1800"/>
              <a:t>or buy.</a:t>
            </a:r>
          </a:p>
          <a:p>
            <a:pPr marL="0" indent="0">
              <a:buNone/>
            </a:pPr>
            <a:r>
              <a:rPr lang="da-DK" sz="1800"/>
              <a:t>• Diskutér mulige fordele og ulemper ved outsourcing kontra</a:t>
            </a:r>
          </a:p>
          <a:p>
            <a:r>
              <a:rPr lang="da-DK" sz="1800"/>
              <a:t>insourcing, og vurder, hvilke konsekvenser dette kan have for</a:t>
            </a:r>
          </a:p>
          <a:p>
            <a:r>
              <a:rPr lang="da-DK" sz="1800"/>
              <a:t>amerikanske virksomheder og det amerikanske samfund</a:t>
            </a:r>
          </a:p>
        </p:txBody>
      </p:sp>
    </p:spTree>
    <p:extLst>
      <p:ext uri="{BB962C8B-B14F-4D97-AF65-F5344CB8AC3E}">
        <p14:creationId xmlns:p14="http://schemas.microsoft.com/office/powerpoint/2010/main" val="33944487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39E0CDD-EB4E-490F-DC63-460090ECF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da-DK">
                <a:solidFill>
                  <a:srgbClr val="FFFFFF"/>
                </a:solidFill>
              </a:rPr>
              <a:t>Engelsk og VØ</a:t>
            </a:r>
          </a:p>
        </p:txBody>
      </p:sp>
      <p:sp>
        <p:nvSpPr>
          <p:cNvPr id="25" name="Arc 24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035D691-EAE2-4C35-D263-1DAF9EBFFC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da-DK" sz="1800"/>
              <a:t>Problemstilling:</a:t>
            </a:r>
          </a:p>
          <a:p>
            <a:pPr marL="0" indent="0">
              <a:buNone/>
            </a:pPr>
            <a:r>
              <a:rPr lang="da-DK" sz="1800"/>
              <a:t> Hvordan arbejder britiske virksomheder i fødevarebranchen med og</a:t>
            </a:r>
          </a:p>
          <a:p>
            <a:pPr marL="0" indent="0">
              <a:buNone/>
            </a:pPr>
            <a:r>
              <a:rPr lang="da-DK" sz="1800"/>
              <a:t>kommunikerer om bæredygtige (CSR) tiltag for at imødekomme</a:t>
            </a:r>
          </a:p>
          <a:p>
            <a:pPr marL="0" indent="0">
              <a:buNone/>
            </a:pPr>
            <a:r>
              <a:rPr lang="da-DK" sz="1800"/>
              <a:t>tendenserne i samfundet, og hvilken indflydelse har det på</a:t>
            </a:r>
          </a:p>
          <a:p>
            <a:pPr marL="0" indent="0">
              <a:buNone/>
            </a:pPr>
            <a:r>
              <a:rPr lang="da-DK" sz="1800"/>
              <a:t>virksomhedernes fremtidige vækstpotentiale?</a:t>
            </a:r>
          </a:p>
          <a:p>
            <a:r>
              <a:rPr lang="da-DK" sz="1800"/>
              <a:t>Opgaveformulering:</a:t>
            </a:r>
          </a:p>
          <a:p>
            <a:pPr marL="0" indent="0">
              <a:buNone/>
            </a:pPr>
            <a:r>
              <a:rPr lang="da-DK" sz="1800"/>
              <a:t>• Redegør for begrebet Corporate Social Responsibility og beskriv</a:t>
            </a:r>
          </a:p>
          <a:p>
            <a:pPr marL="0" indent="0">
              <a:buNone/>
            </a:pPr>
            <a:r>
              <a:rPr lang="da-DK" sz="1800"/>
              <a:t>tendenser inden for bæredygtighed i den britiske fødevarebranche.</a:t>
            </a:r>
          </a:p>
          <a:p>
            <a:pPr marL="0" indent="0">
              <a:buNone/>
            </a:pPr>
            <a:r>
              <a:rPr lang="da-DK" sz="1800"/>
              <a:t>• Foretag en komparativ analyse af to britiske fødevarevirksomheders</a:t>
            </a:r>
          </a:p>
          <a:p>
            <a:pPr marL="0" indent="0">
              <a:buNone/>
            </a:pPr>
            <a:r>
              <a:rPr lang="da-DK" sz="1800"/>
              <a:t>CSR-tiltag og deres formidling af disse til omverdenen.</a:t>
            </a:r>
          </a:p>
          <a:p>
            <a:pPr marL="0" indent="0">
              <a:buNone/>
            </a:pPr>
            <a:r>
              <a:rPr lang="da-DK" sz="1800"/>
              <a:t>• Diskuter og vurder med udgangspunkt i din redegørelse og analyse,</a:t>
            </a:r>
          </a:p>
          <a:p>
            <a:r>
              <a:rPr lang="da-DK" sz="1800"/>
              <a:t>hvordan virksomheder i fødevarebranchen kan skabe forrentning og</a:t>
            </a:r>
          </a:p>
          <a:p>
            <a:pPr marL="0" indent="0">
              <a:buNone/>
            </a:pPr>
            <a:r>
              <a:rPr lang="da-DK" sz="1800"/>
              <a:t>vækst</a:t>
            </a:r>
          </a:p>
        </p:txBody>
      </p:sp>
    </p:spTree>
    <p:extLst>
      <p:ext uri="{BB962C8B-B14F-4D97-AF65-F5344CB8AC3E}">
        <p14:creationId xmlns:p14="http://schemas.microsoft.com/office/powerpoint/2010/main" val="2225483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4059602-6F79-2DC0-0D5A-9A169F390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Fagets tre dimensioner</a:t>
            </a:r>
          </a:p>
        </p:txBody>
      </p:sp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CD302793-E592-8E20-5D53-2B1E460F81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0443" y="1966293"/>
            <a:ext cx="8491113" cy="445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536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FF47CB7-972F-479F-A36D-9E72D26E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D153B68-5844-490D-8E67-F616D6D72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923D40B-CC03-3DFF-B246-90DEF5AFF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7"/>
            <a:ext cx="9392421" cy="1330841"/>
          </a:xfrm>
        </p:spPr>
        <p:txBody>
          <a:bodyPr>
            <a:normAutofit/>
          </a:bodyPr>
          <a:lstStyle/>
          <a:p>
            <a:r>
              <a:rPr lang="da-DK" sz="3700" b="1" i="1"/>
              <a:t>Eksempler på metodetilgange i fremmedsprog</a:t>
            </a:r>
            <a:br>
              <a:rPr lang="da-DK" sz="3700" b="1" i="1"/>
            </a:br>
            <a:endParaRPr lang="da-DK" sz="3700"/>
          </a:p>
        </p:txBody>
      </p:sp>
      <p:sp>
        <p:nvSpPr>
          <p:cNvPr id="4" name="Pladsholder til indhold 6">
            <a:extLst>
              <a:ext uri="{FF2B5EF4-FFF2-40B4-BE49-F238E27FC236}">
                <a16:creationId xmlns:a16="http://schemas.microsoft.com/office/drawing/2014/main" id="{40BA47A1-9F55-0FBC-F7EF-DED57E18F1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7034" y="2198362"/>
            <a:ext cx="4958966" cy="3917773"/>
          </a:xfrm>
        </p:spPr>
        <p:txBody>
          <a:bodyPr>
            <a:normAutofit/>
          </a:bodyPr>
          <a:lstStyle/>
          <a:p>
            <a:endParaRPr lang="da-DK" sz="2000"/>
          </a:p>
          <a:p>
            <a:endParaRPr lang="da-DK" sz="2000"/>
          </a:p>
          <a:p>
            <a:endParaRPr lang="da-DK" sz="2000"/>
          </a:p>
          <a:p>
            <a:endParaRPr lang="da-DK" sz="2000"/>
          </a:p>
          <a:p>
            <a:endParaRPr lang="da-DK" sz="2000"/>
          </a:p>
          <a:p>
            <a:endParaRPr lang="da-DK" sz="2000">
              <a:ea typeface="ＭＳ Ｐゴシック"/>
            </a:endParaRPr>
          </a:p>
          <a:p>
            <a:endParaRPr lang="da-DK" sz="2000">
              <a:ea typeface="ＭＳ Ｐゴシック"/>
            </a:endParaRPr>
          </a:p>
          <a:p>
            <a:pPr marL="0" indent="0">
              <a:buNone/>
            </a:pPr>
            <a:endParaRPr lang="da-DK" sz="2000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77DE2A13-CDE5-F9C5-97EC-DDEF473169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9367" y="2610963"/>
            <a:ext cx="4788505" cy="2903816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A0D773F-7A7D-4DBB-9DEA-86BB8B8F4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557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3D24359-96E4-1EF2-2DC9-86FA6FC51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da-DK" sz="4000">
                <a:solidFill>
                  <a:srgbClr val="FFFFFF"/>
                </a:solidFill>
              </a:rPr>
              <a:t>Opmærksomhedspunkter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A78CD47-15EF-6EB8-9DA8-6CFADC8CDF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r>
              <a:rPr lang="da-DK" sz="2000" b="1" i="1"/>
              <a:t>Opmærksomhedspunkter</a:t>
            </a:r>
          </a:p>
          <a:p>
            <a:pPr marL="108000" lvl="1"/>
            <a:r>
              <a:rPr lang="da-DK" sz="2000"/>
              <a:t>Der </a:t>
            </a:r>
            <a:r>
              <a:rPr lang="da-DK" sz="2000" u="sng"/>
              <a:t>skal</a:t>
            </a:r>
            <a:r>
              <a:rPr lang="da-DK" sz="2000"/>
              <a:t> indgå materiale på fremmedsproget</a:t>
            </a:r>
          </a:p>
          <a:p>
            <a:pPr marL="108000" lvl="2"/>
            <a:r>
              <a:rPr lang="da-DK"/>
              <a:t>Bilagsmateriale kan indgå afhængig af projekt og elevtype</a:t>
            </a:r>
          </a:p>
          <a:p>
            <a:pPr marL="108000" lvl="1"/>
            <a:r>
              <a:rPr lang="da-DK" sz="2000"/>
              <a:t>Det fremmedsprogede materiale skal anvendes aktivt i opgaven</a:t>
            </a:r>
          </a:p>
          <a:p>
            <a:pPr marL="108000" lvl="1"/>
            <a:r>
              <a:rPr lang="da-DK" sz="2000"/>
              <a:t>Der gælder det udvidede tekstbegreb for materialet</a:t>
            </a:r>
          </a:p>
          <a:p>
            <a:pPr marL="108000" lvl="1"/>
            <a:r>
              <a:rPr lang="da-DK" sz="2000"/>
              <a:t>Opgaveformuleringen udformes på en måde, der sikrer, at eleven i besvarelsen får mulighed for at vise, at fremmedsproget indgår med relevante faglige mål i projektet.</a:t>
            </a:r>
          </a:p>
          <a:p>
            <a:pPr lvl="1"/>
            <a:endParaRPr lang="da-DK" sz="2000"/>
          </a:p>
          <a:p>
            <a:pPr lvl="1"/>
            <a:endParaRPr lang="da-DK" sz="2000"/>
          </a:p>
          <a:p>
            <a:pPr marL="180000" lvl="1" indent="0">
              <a:buNone/>
            </a:pPr>
            <a:endParaRPr lang="da-DK" sz="2000"/>
          </a:p>
          <a:p>
            <a:pPr marL="0" indent="0">
              <a:buNone/>
            </a:pPr>
            <a:endParaRPr lang="da-DK" sz="2000"/>
          </a:p>
        </p:txBody>
      </p:sp>
    </p:spTree>
    <p:extLst>
      <p:ext uri="{BB962C8B-B14F-4D97-AF65-F5344CB8AC3E}">
        <p14:creationId xmlns:p14="http://schemas.microsoft.com/office/powerpoint/2010/main" val="2658645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A800AD4-41F1-D045-9311-72BC9D66D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Faglige mål i engelskfaget</a:t>
            </a:r>
          </a:p>
        </p:txBody>
      </p:sp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C68487EA-6B7B-EA3D-BB9F-AE25E88420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2225" y="2257579"/>
            <a:ext cx="11327549" cy="3869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6677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C2EEC5B-02DB-3E18-75CC-D21AD4CDF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Det engelsksprogede område</a:t>
            </a:r>
          </a:p>
        </p:txBody>
      </p:sp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ACFC5185-2B4A-5AE5-B986-5F9040C546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5348" y="1675227"/>
            <a:ext cx="10761303" cy="439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727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749" y="345786"/>
            <a:ext cx="9258162" cy="934890"/>
          </a:xfrm>
        </p:spPr>
        <p:txBody>
          <a:bodyPr/>
          <a:lstStyle/>
          <a:p>
            <a:r>
              <a:rPr lang="da-DK" b="1" dirty="0"/>
              <a:t>Eksempler på samspil med fremmedsprog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539749" y="1532145"/>
            <a:ext cx="3582000" cy="4518000"/>
          </a:xfrm>
        </p:spPr>
        <p:txBody>
          <a:bodyPr>
            <a:normAutofit fontScale="92500" lnSpcReduction="10000"/>
          </a:bodyPr>
          <a:lstStyle/>
          <a:p>
            <a:pPr lvl="1"/>
            <a:r>
              <a:rPr lang="da-DK" dirty="0"/>
              <a:t>Afsætning</a:t>
            </a:r>
          </a:p>
          <a:p>
            <a:pPr lvl="2"/>
            <a:r>
              <a:rPr lang="da-DK" dirty="0"/>
              <a:t>Branding i politik</a:t>
            </a:r>
          </a:p>
          <a:p>
            <a:pPr lvl="2"/>
            <a:r>
              <a:rPr lang="da-DK" dirty="0"/>
              <a:t>Ulighed og prisfastsætning af varer</a:t>
            </a:r>
          </a:p>
          <a:p>
            <a:pPr lvl="2"/>
            <a:r>
              <a:rPr lang="da-DK" dirty="0"/>
              <a:t>Analyse af politiske kampagner</a:t>
            </a:r>
          </a:p>
          <a:p>
            <a:pPr lvl="2"/>
            <a:r>
              <a:rPr lang="da-DK" dirty="0"/>
              <a:t>Markedsføring ift. kulturelle strømninger, lovmæssige rammer og etik</a:t>
            </a:r>
          </a:p>
          <a:p>
            <a:pPr lvl="2"/>
            <a:r>
              <a:rPr lang="da-DK" dirty="0"/>
              <a:t>Commonwealth: Målgrupper og trends i de tidligere kolonier, nicher</a:t>
            </a:r>
          </a:p>
          <a:p>
            <a:pPr lvl="2"/>
            <a:r>
              <a:rPr lang="da-DK" dirty="0"/>
              <a:t>‘Born global’ virksomheder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308950" y="1532145"/>
            <a:ext cx="3589200" cy="4518000"/>
          </a:xfrm>
        </p:spPr>
        <p:txBody>
          <a:bodyPr/>
          <a:lstStyle/>
          <a:p>
            <a:pPr lvl="1"/>
            <a:r>
              <a:rPr lang="da-DK" dirty="0"/>
              <a:t>International økonomi</a:t>
            </a:r>
          </a:p>
          <a:p>
            <a:pPr lvl="2"/>
            <a:r>
              <a:rPr lang="da-DK" dirty="0"/>
              <a:t>Ulighed </a:t>
            </a:r>
          </a:p>
          <a:p>
            <a:pPr lvl="2"/>
            <a:r>
              <a:rPr lang="da-DK" dirty="0"/>
              <a:t>Immigration</a:t>
            </a:r>
          </a:p>
          <a:p>
            <a:pPr lvl="2"/>
            <a:r>
              <a:rPr lang="da-DK" dirty="0"/>
              <a:t>Konsekvenser ved Brexit</a:t>
            </a:r>
          </a:p>
          <a:p>
            <a:pPr lvl="2"/>
            <a:r>
              <a:rPr lang="da-DK" dirty="0"/>
              <a:t>Velfærdsmodeller</a:t>
            </a:r>
          </a:p>
          <a:p>
            <a:pPr lvl="2"/>
            <a:r>
              <a:rPr lang="da-DK" dirty="0"/>
              <a:t>Økonomisk vækst og international handel</a:t>
            </a:r>
          </a:p>
          <a:p>
            <a:pPr lvl="2"/>
            <a:r>
              <a:rPr lang="da-DK" dirty="0"/>
              <a:t>Miljø og bæredygtighed	</a:t>
            </a:r>
          </a:p>
          <a:p>
            <a:endParaRPr lang="da-DK" dirty="0"/>
          </a:p>
        </p:txBody>
      </p:sp>
      <p:sp>
        <p:nvSpPr>
          <p:cNvPr id="5" name="Pladsholder til indhold 4"/>
          <p:cNvSpPr>
            <a:spLocks noGrp="1"/>
          </p:cNvSpPr>
          <p:nvPr>
            <p:ph sz="quarter" idx="13"/>
          </p:nvPr>
        </p:nvSpPr>
        <p:spPr>
          <a:xfrm>
            <a:off x="8049847" y="1627213"/>
            <a:ext cx="3582000" cy="4518000"/>
          </a:xfrm>
        </p:spPr>
        <p:txBody>
          <a:bodyPr>
            <a:normAutofit fontScale="92500" lnSpcReduction="20000"/>
          </a:bodyPr>
          <a:lstStyle/>
          <a:p>
            <a:pPr lvl="1"/>
            <a:r>
              <a:rPr lang="da-DK" dirty="0"/>
              <a:t>Virksomhedsøkonomi</a:t>
            </a:r>
          </a:p>
          <a:p>
            <a:pPr lvl="2"/>
            <a:r>
              <a:rPr lang="da-DK" dirty="0"/>
              <a:t>Strategisk CSR i multinationale virksomheder</a:t>
            </a:r>
          </a:p>
          <a:p>
            <a:pPr lvl="2"/>
            <a:r>
              <a:rPr lang="da-DK" dirty="0"/>
              <a:t>Virksomheders </a:t>
            </a:r>
            <a:r>
              <a:rPr lang="da-DK" dirty="0" err="1"/>
              <a:t>supply</a:t>
            </a:r>
            <a:r>
              <a:rPr lang="da-DK" dirty="0"/>
              <a:t> </a:t>
            </a:r>
            <a:r>
              <a:rPr lang="da-DK" dirty="0" err="1"/>
              <a:t>chain</a:t>
            </a:r>
            <a:r>
              <a:rPr lang="da-DK" dirty="0"/>
              <a:t> og udfordringer ift. fx CSR-initiativer</a:t>
            </a:r>
          </a:p>
          <a:p>
            <a:pPr lvl="2"/>
            <a:r>
              <a:rPr lang="da-DK" dirty="0"/>
              <a:t>Fremmedsprog som fx engelsk som koncernsprog</a:t>
            </a:r>
          </a:p>
          <a:p>
            <a:pPr lvl="3"/>
            <a:r>
              <a:rPr lang="da-DK" dirty="0"/>
              <a:t>Effekt og udfordringer</a:t>
            </a:r>
          </a:p>
          <a:p>
            <a:pPr lvl="3"/>
            <a:r>
              <a:rPr lang="da-DK" dirty="0"/>
              <a:t>Rentabilitet</a:t>
            </a:r>
          </a:p>
          <a:p>
            <a:pPr lvl="2"/>
            <a:r>
              <a:rPr lang="da-DK" dirty="0" err="1"/>
              <a:t>Iværksætteri</a:t>
            </a:r>
            <a:endParaRPr lang="da-DK" dirty="0"/>
          </a:p>
          <a:p>
            <a:pPr lvl="2"/>
            <a:r>
              <a:rPr lang="da-DK" dirty="0"/>
              <a:t>Strategisk analyse af eksterne forhold </a:t>
            </a:r>
          </a:p>
          <a:p>
            <a:pPr lvl="3"/>
            <a:r>
              <a:rPr lang="da-DK" sz="1600" dirty="0"/>
              <a:t>Politiske statements – </a:t>
            </a:r>
            <a:r>
              <a:rPr lang="da-DK" i="1" dirty="0" err="1"/>
              <a:t>cause</a:t>
            </a:r>
            <a:r>
              <a:rPr lang="da-DK" i="1" dirty="0"/>
              <a:t>/</a:t>
            </a:r>
            <a:r>
              <a:rPr lang="da-DK" i="1" dirty="0" err="1"/>
              <a:t>effect</a:t>
            </a:r>
            <a:endParaRPr lang="da-DK" dirty="0"/>
          </a:p>
          <a:p>
            <a:pPr lvl="3"/>
            <a:r>
              <a:rPr lang="da-DK" dirty="0"/>
              <a:t>PESTEL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53586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748" y="539750"/>
            <a:ext cx="9237298" cy="586546"/>
          </a:xfrm>
        </p:spPr>
        <p:txBody>
          <a:bodyPr>
            <a:normAutofit fontScale="90000"/>
          </a:bodyPr>
          <a:lstStyle/>
          <a:p>
            <a:r>
              <a:rPr lang="da-DK" sz="2800" b="1" dirty="0">
                <a:latin typeface="Georgia" panose="02040502050405020303" pitchFamily="18" charset="0"/>
              </a:rPr>
              <a:t>Opfyldelse af sprogfagenes faglige mål i SOP</a:t>
            </a:r>
            <a:br>
              <a:rPr lang="da-DK" sz="3200" b="1" dirty="0">
                <a:latin typeface="Georgia" panose="02040502050405020303" pitchFamily="18" charset="0"/>
              </a:rPr>
            </a:br>
            <a:endParaRPr lang="da-DK" sz="3200" b="1" dirty="0"/>
          </a:p>
        </p:txBody>
      </p:sp>
      <p:sp>
        <p:nvSpPr>
          <p:cNvPr id="11" name="Pladsholder til indhold 10"/>
          <p:cNvSpPr>
            <a:spLocks noGrp="1"/>
          </p:cNvSpPr>
          <p:nvPr>
            <p:ph idx="1"/>
          </p:nvPr>
        </p:nvSpPr>
        <p:spPr>
          <a:xfrm>
            <a:off x="539748" y="1126296"/>
            <a:ext cx="5464798" cy="519195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a-DK" sz="1800" b="1" dirty="0"/>
              <a:t>Det skriftlige produkt</a:t>
            </a:r>
          </a:p>
          <a:p>
            <a:pPr marL="108000" lvl="2">
              <a:lnSpc>
                <a:spcPct val="150000"/>
              </a:lnSpc>
            </a:pPr>
            <a:r>
              <a:rPr lang="da-DK" sz="1800" dirty="0"/>
              <a:t>udfolder fagets genstandsfelt eller dele af det </a:t>
            </a:r>
          </a:p>
          <a:p>
            <a:pPr marL="108000" lvl="2">
              <a:lnSpc>
                <a:spcPct val="150000"/>
              </a:lnSpc>
            </a:pPr>
            <a:r>
              <a:rPr lang="da-DK" sz="1800" dirty="0"/>
              <a:t>anvender faglige metoder i forbindelse med tekstarbejdet </a:t>
            </a:r>
          </a:p>
          <a:p>
            <a:pPr marL="108000" lvl="2">
              <a:lnSpc>
                <a:spcPct val="150000"/>
              </a:lnSpc>
            </a:pPr>
            <a:r>
              <a:rPr lang="da-DK" sz="1800" dirty="0"/>
              <a:t>anvender fremmedsproget materiale til at skabe overblik over faglig problemstilling eller til at analysere faglige aspekter</a:t>
            </a:r>
          </a:p>
          <a:p>
            <a:pPr marL="108000" lvl="2">
              <a:lnSpc>
                <a:spcPct val="150000"/>
              </a:lnSpc>
            </a:pPr>
            <a:r>
              <a:rPr lang="da-DK" sz="1800" dirty="0"/>
              <a:t>analyserer eget og udleveret bilagsmateriale</a:t>
            </a:r>
          </a:p>
          <a:p>
            <a:pPr marL="108000" lvl="2">
              <a:lnSpc>
                <a:spcPct val="150000"/>
              </a:lnSpc>
            </a:pPr>
            <a:r>
              <a:rPr lang="da-DK" sz="1800" dirty="0"/>
              <a:t>formidler i en form, der tilgodeser begge fag</a:t>
            </a:r>
          </a:p>
          <a:p>
            <a:pPr marL="108000" lvl="2">
              <a:lnSpc>
                <a:spcPct val="150000"/>
              </a:lnSpc>
            </a:pPr>
            <a:r>
              <a:rPr lang="da-DK" sz="1800" dirty="0"/>
              <a:t>perspektiverer til relevant viden og materiale</a:t>
            </a:r>
          </a:p>
          <a:p>
            <a:pPr lvl="1"/>
            <a:endParaRPr lang="da-DK" sz="1600" dirty="0"/>
          </a:p>
          <a:p>
            <a:pPr lvl="1"/>
            <a:endParaRPr lang="da-DK" sz="1600" dirty="0"/>
          </a:p>
          <a:p>
            <a:pPr marL="180000" lvl="1" indent="0">
              <a:buNone/>
            </a:pPr>
            <a:r>
              <a:rPr lang="da-DK" sz="1600" dirty="0"/>
              <a:t>	</a:t>
            </a:r>
          </a:p>
          <a:p>
            <a:pPr lvl="1"/>
            <a:endParaRPr lang="da-DK" sz="1600" dirty="0"/>
          </a:p>
        </p:txBody>
      </p:sp>
      <p:sp>
        <p:nvSpPr>
          <p:cNvPr id="12" name="Pladsholder til indhold 11"/>
          <p:cNvSpPr>
            <a:spLocks noGrp="1"/>
          </p:cNvSpPr>
          <p:nvPr>
            <p:ph sz="half" idx="4294967295"/>
          </p:nvPr>
        </p:nvSpPr>
        <p:spPr>
          <a:xfrm>
            <a:off x="6185863" y="1126296"/>
            <a:ext cx="5746659" cy="48859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1800" b="1" dirty="0"/>
              <a:t>Den mundtlige prøve</a:t>
            </a:r>
            <a:endParaRPr lang="da-DK" sz="1800" i="1" dirty="0"/>
          </a:p>
          <a:p>
            <a:pPr marL="108000" lvl="1">
              <a:lnSpc>
                <a:spcPct val="150000"/>
              </a:lnSpc>
            </a:pPr>
            <a:r>
              <a:rPr lang="da-DK" sz="1900" dirty="0"/>
              <a:t>udfolder og reflekterer over projektets centrale problemstillinger</a:t>
            </a:r>
          </a:p>
          <a:p>
            <a:pPr marL="108000" lvl="1">
              <a:lnSpc>
                <a:spcPct val="150000"/>
              </a:lnSpc>
            </a:pPr>
            <a:r>
              <a:rPr lang="da-DK" sz="1900" dirty="0"/>
              <a:t>overvejer muligheder og begrænsninger ift. fx  projektets metodiske ramme</a:t>
            </a:r>
            <a:endParaRPr lang="da-DK" sz="1900" i="1" dirty="0"/>
          </a:p>
          <a:p>
            <a:pPr marL="108000" lvl="1">
              <a:lnSpc>
                <a:spcPct val="150000"/>
              </a:lnSpc>
            </a:pPr>
            <a:r>
              <a:rPr lang="da-DK" sz="1900" i="1" dirty="0"/>
              <a:t>”perspektiverer besvarelsen af problemstillinger i forhold til kulturelle, økonomiske og politiske temaer i samtiden”</a:t>
            </a:r>
            <a:endParaRPr lang="da-DK" sz="1900" dirty="0"/>
          </a:p>
          <a:p>
            <a:pPr marL="108000" lvl="1">
              <a:lnSpc>
                <a:spcPct val="150000"/>
              </a:lnSpc>
            </a:pPr>
            <a:r>
              <a:rPr lang="da-DK" sz="1900" dirty="0"/>
              <a:t>inddrager baggrundsviden i en reflekteret diskussion med udgangspunkt i sop</a:t>
            </a:r>
          </a:p>
        </p:txBody>
      </p:sp>
    </p:spTree>
    <p:extLst>
      <p:ext uri="{BB962C8B-B14F-4D97-AF65-F5344CB8AC3E}">
        <p14:creationId xmlns:p14="http://schemas.microsoft.com/office/powerpoint/2010/main" val="32103537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/>
              <a:t>Relevante særfaglige materialer, databaser og information  </a:t>
            </a:r>
          </a:p>
        </p:txBody>
      </p:sp>
      <p:graphicFrame>
        <p:nvGraphicFramePr>
          <p:cNvPr id="9" name="Pladsholder til indhold 2">
            <a:extLst>
              <a:ext uri="{FF2B5EF4-FFF2-40B4-BE49-F238E27FC236}">
                <a16:creationId xmlns:a16="http://schemas.microsoft.com/office/drawing/2014/main" id="{852F057C-B0BD-E4BF-E01F-6E8C1B84E20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39748" y="1800000"/>
          <a:ext cx="5464800" cy="451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Pladsholder til indhold 6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lvl="1"/>
            <a:r>
              <a:rPr lang="da-DK" sz="1600" dirty="0"/>
              <a:t>Gode sites til inspiration i Eng – AØ/VØ projekter</a:t>
            </a:r>
          </a:p>
          <a:p>
            <a:pPr lvl="2"/>
            <a:r>
              <a:rPr lang="da-DK" sz="1600" dirty="0">
                <a:hlinkClick r:id="rId7"/>
              </a:rPr>
              <a:t>https://www.adweek.com/</a:t>
            </a:r>
            <a:endParaRPr lang="da-DK" sz="1600" dirty="0"/>
          </a:p>
          <a:p>
            <a:pPr lvl="2"/>
            <a:r>
              <a:rPr lang="da-DK" sz="1600" dirty="0">
                <a:hlinkClick r:id="rId8"/>
              </a:rPr>
              <a:t>https://www.entrepreneur.com/</a:t>
            </a:r>
            <a:endParaRPr lang="da-DK" sz="1600" dirty="0"/>
          </a:p>
          <a:p>
            <a:pPr lvl="2"/>
            <a:r>
              <a:rPr lang="da-DK" sz="1600" dirty="0">
                <a:hlinkClick r:id="rId9"/>
              </a:rPr>
              <a:t>https://www.businessnewsdaily.com</a:t>
            </a:r>
            <a:endParaRPr lang="da-DK" sz="1600" dirty="0"/>
          </a:p>
          <a:p>
            <a:pPr lvl="2"/>
            <a:r>
              <a:rPr lang="da-DK" sz="1600" dirty="0">
                <a:hlinkClick r:id="rId10"/>
              </a:rPr>
              <a:t>https://www.marketingweek.com</a:t>
            </a:r>
            <a:endParaRPr lang="da-DK" sz="1600" dirty="0"/>
          </a:p>
          <a:p>
            <a:pPr lvl="2"/>
            <a:r>
              <a:rPr lang="da-DK" sz="1600" dirty="0">
                <a:hlinkClick r:id="rId11"/>
              </a:rPr>
              <a:t>https://mashable.com</a:t>
            </a:r>
            <a:endParaRPr lang="da-DK" sz="1600" dirty="0"/>
          </a:p>
          <a:p>
            <a:pPr lvl="2"/>
            <a:r>
              <a:rPr lang="da-DK" sz="1600" dirty="0">
                <a:hlinkClick r:id="rId12"/>
              </a:rPr>
              <a:t>https://contentmarketinginstitute.com/</a:t>
            </a:r>
            <a:endParaRPr lang="da-DK" sz="1600" dirty="0"/>
          </a:p>
          <a:p>
            <a:pPr lvl="2"/>
            <a:r>
              <a:rPr lang="da-DK" sz="1600" dirty="0">
                <a:hlinkClick r:id="rId13"/>
              </a:rPr>
              <a:t>https://growthhackers.com</a:t>
            </a:r>
            <a:endParaRPr lang="da-DK" sz="1600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048748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TM10001115[[fn=Pakke]]</Template>
  <TotalTime>8712</TotalTime>
  <Words>1248</Words>
  <Application>Microsoft Office PowerPoint</Application>
  <PresentationFormat>Widescreen</PresentationFormat>
  <Paragraphs>155</Paragraphs>
  <Slides>17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17</vt:i4>
      </vt:variant>
    </vt:vector>
  </HeadingPairs>
  <TitlesOfParts>
    <vt:vector size="23" baseType="lpstr">
      <vt:lpstr>ＭＳ Ｐゴシック</vt:lpstr>
      <vt:lpstr>Arial</vt:lpstr>
      <vt:lpstr>Calibri</vt:lpstr>
      <vt:lpstr>Calibri Light</vt:lpstr>
      <vt:lpstr>Georgia</vt:lpstr>
      <vt:lpstr>Office-tema</vt:lpstr>
      <vt:lpstr>SOP med Engelsk A     </vt:lpstr>
      <vt:lpstr>Fagets tre dimensioner</vt:lpstr>
      <vt:lpstr>Eksempler på metodetilgange i fremmedsprog </vt:lpstr>
      <vt:lpstr>Opmærksomhedspunkter</vt:lpstr>
      <vt:lpstr>Faglige mål i engelskfaget</vt:lpstr>
      <vt:lpstr>Det engelsksprogede område</vt:lpstr>
      <vt:lpstr>Eksempler på samspil med fremmedsprog</vt:lpstr>
      <vt:lpstr>Opfyldelse af sprogfagenes faglige mål i SOP </vt:lpstr>
      <vt:lpstr>Relevante særfaglige materialer, databaser og information  </vt:lpstr>
      <vt:lpstr>         Engelsk og Aø</vt:lpstr>
      <vt:lpstr>Eksempler på problemformuleringer</vt:lpstr>
      <vt:lpstr>Engelsk og Aø</vt:lpstr>
      <vt:lpstr>Engelsk og Aø</vt:lpstr>
      <vt:lpstr>Engelsk og AØ</vt:lpstr>
      <vt:lpstr>Engelsk og AØ</vt:lpstr>
      <vt:lpstr>Engelsk og Vø</vt:lpstr>
      <vt:lpstr>Engelsk og VØ</vt:lpstr>
    </vt:vector>
  </TitlesOfParts>
  <Company>Statens 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Jonas Rasmussen</dc:creator>
  <cp:lastModifiedBy>Maria Seis Flyvholm (MASF - Underviser - U/NORD)</cp:lastModifiedBy>
  <cp:revision>23</cp:revision>
  <dcterms:created xsi:type="dcterms:W3CDTF">2020-01-09T19:22:43Z</dcterms:created>
  <dcterms:modified xsi:type="dcterms:W3CDTF">2026-01-07T12:11:07Z</dcterms:modified>
</cp:coreProperties>
</file>