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0" r:id="rId4"/>
    <p:sldId id="281" r:id="rId5"/>
    <p:sldId id="260" r:id="rId6"/>
    <p:sldId id="261" r:id="rId7"/>
    <p:sldId id="278" r:id="rId8"/>
    <p:sldId id="268" r:id="rId9"/>
    <p:sldId id="269" r:id="rId10"/>
    <p:sldId id="270" r:id="rId11"/>
    <p:sldId id="271" r:id="rId12"/>
    <p:sldId id="272" r:id="rId13"/>
    <p:sldId id="273" r:id="rId14"/>
    <p:sldId id="274" r:id="rId15"/>
    <p:sldId id="275" r:id="rId16"/>
    <p:sldId id="276" r:id="rId17"/>
    <p:sldId id="279" r:id="rId18"/>
    <p:sldId id="277" r:id="rId19"/>
    <p:sldId id="262" r:id="rId20"/>
    <p:sldId id="263" r:id="rId21"/>
    <p:sldId id="266" r:id="rId22"/>
    <p:sldId id="264" r:id="rId23"/>
    <p:sldId id="259" r:id="rId24"/>
    <p:sldId id="265" r:id="rId25"/>
    <p:sldId id="267" r:id="rId26"/>
  </p:sldIdLst>
  <p:sldSz cx="12192000" cy="6858000"/>
  <p:notesSz cx="6761163"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70" d="100"/>
          <a:sy n="70" d="100"/>
        </p:scale>
        <p:origin x="3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B13D6-80EE-486F-B782-E454A9A205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657F22-C90C-45DE-B6A4-99F2655D6257}">
      <dgm:prSet/>
      <dgm:spPr/>
      <dgm:t>
        <a:bodyPr/>
        <a:lstStyle/>
        <a:p>
          <a:r>
            <a:rPr lang="en-US" b="1"/>
            <a:t>The deliberative speech</a:t>
          </a:r>
          <a:r>
            <a:rPr lang="en-US"/>
            <a:t> (the political speech) where the purpose of the speech is to consider political/economical questions and discuss/present future actions. It focuses on convincing the audience to either take action or not take action based on the arguments put forward.</a:t>
          </a:r>
        </a:p>
      </dgm:t>
    </dgm:pt>
    <dgm:pt modelId="{D715EEF9-3448-4494-9C38-7936644C75E0}" type="parTrans" cxnId="{6F4A056A-7573-4509-AFA7-19BBC1969C85}">
      <dgm:prSet/>
      <dgm:spPr/>
      <dgm:t>
        <a:bodyPr/>
        <a:lstStyle/>
        <a:p>
          <a:endParaRPr lang="en-US"/>
        </a:p>
      </dgm:t>
    </dgm:pt>
    <dgm:pt modelId="{9098485C-748F-45EE-9BF1-25C7CEBA29F5}" type="sibTrans" cxnId="{6F4A056A-7573-4509-AFA7-19BBC1969C85}">
      <dgm:prSet/>
      <dgm:spPr/>
      <dgm:t>
        <a:bodyPr/>
        <a:lstStyle/>
        <a:p>
          <a:endParaRPr lang="en-US"/>
        </a:p>
      </dgm:t>
    </dgm:pt>
    <dgm:pt modelId="{BA1F9E51-8D48-4AE7-A4E9-8279749210FB}">
      <dgm:prSet/>
      <dgm:spPr/>
      <dgm:t>
        <a:bodyPr/>
        <a:lstStyle/>
        <a:p>
          <a:r>
            <a:rPr lang="en-US" b="1"/>
            <a:t>The judicial speech</a:t>
          </a:r>
          <a:r>
            <a:rPr lang="en-US"/>
            <a:t> primarily takes place in a courtroom. The focus is on previous actions and its purpose is to decide whether the accused is innocent or guilty. </a:t>
          </a:r>
        </a:p>
      </dgm:t>
    </dgm:pt>
    <dgm:pt modelId="{99B4DB78-A470-4BAF-A4A9-60854FF2A6EC}" type="parTrans" cxnId="{94B2992F-5285-4DB1-9520-E4019105C6FB}">
      <dgm:prSet/>
      <dgm:spPr/>
      <dgm:t>
        <a:bodyPr/>
        <a:lstStyle/>
        <a:p>
          <a:endParaRPr lang="en-US"/>
        </a:p>
      </dgm:t>
    </dgm:pt>
    <dgm:pt modelId="{C10AE007-CA6D-4903-819B-F97C6DC06197}" type="sibTrans" cxnId="{94B2992F-5285-4DB1-9520-E4019105C6FB}">
      <dgm:prSet/>
      <dgm:spPr/>
      <dgm:t>
        <a:bodyPr/>
        <a:lstStyle/>
        <a:p>
          <a:endParaRPr lang="en-US"/>
        </a:p>
      </dgm:t>
    </dgm:pt>
    <dgm:pt modelId="{A125E0BC-BF16-4F55-A567-4CF969070027}">
      <dgm:prSet/>
      <dgm:spPr/>
      <dgm:t>
        <a:bodyPr/>
        <a:lstStyle/>
        <a:p>
          <a:r>
            <a:rPr lang="en-US" b="1"/>
            <a:t>The epideictic speech</a:t>
          </a:r>
          <a:r>
            <a:rPr lang="en-US"/>
            <a:t> (the ceremonial speech) is often held on specific occasions such as birthdays, weddings, at certain ceremonies etc. </a:t>
          </a:r>
        </a:p>
      </dgm:t>
    </dgm:pt>
    <dgm:pt modelId="{110BE544-73C9-499D-919E-0FFD051F9D66}" type="parTrans" cxnId="{81268923-DCCB-4C9C-8355-FD351FBB7140}">
      <dgm:prSet/>
      <dgm:spPr/>
      <dgm:t>
        <a:bodyPr/>
        <a:lstStyle/>
        <a:p>
          <a:endParaRPr lang="en-US"/>
        </a:p>
      </dgm:t>
    </dgm:pt>
    <dgm:pt modelId="{80CA55AA-7246-411E-9D5E-4EFBC3ABC728}" type="sibTrans" cxnId="{81268923-DCCB-4C9C-8355-FD351FBB7140}">
      <dgm:prSet/>
      <dgm:spPr/>
      <dgm:t>
        <a:bodyPr/>
        <a:lstStyle/>
        <a:p>
          <a:endParaRPr lang="en-US"/>
        </a:p>
      </dgm:t>
    </dgm:pt>
    <dgm:pt modelId="{2CA98827-BF41-4E55-854B-2306DDE2EB72}" type="pres">
      <dgm:prSet presAssocID="{676B13D6-80EE-486F-B782-E454A9A205D9}" presName="linear" presStyleCnt="0">
        <dgm:presLayoutVars>
          <dgm:animLvl val="lvl"/>
          <dgm:resizeHandles val="exact"/>
        </dgm:presLayoutVars>
      </dgm:prSet>
      <dgm:spPr/>
    </dgm:pt>
    <dgm:pt modelId="{2D7DDDA8-380C-491B-AC64-952FD4FFF88E}" type="pres">
      <dgm:prSet presAssocID="{0D657F22-C90C-45DE-B6A4-99F2655D6257}" presName="parentText" presStyleLbl="node1" presStyleIdx="0" presStyleCnt="3">
        <dgm:presLayoutVars>
          <dgm:chMax val="0"/>
          <dgm:bulletEnabled val="1"/>
        </dgm:presLayoutVars>
      </dgm:prSet>
      <dgm:spPr/>
    </dgm:pt>
    <dgm:pt modelId="{D9619420-AF77-4C95-856D-E330C22142F5}" type="pres">
      <dgm:prSet presAssocID="{9098485C-748F-45EE-9BF1-25C7CEBA29F5}" presName="spacer" presStyleCnt="0"/>
      <dgm:spPr/>
    </dgm:pt>
    <dgm:pt modelId="{B67C93AD-8D62-4950-9D06-14467ABDB1B3}" type="pres">
      <dgm:prSet presAssocID="{BA1F9E51-8D48-4AE7-A4E9-8279749210FB}" presName="parentText" presStyleLbl="node1" presStyleIdx="1" presStyleCnt="3">
        <dgm:presLayoutVars>
          <dgm:chMax val="0"/>
          <dgm:bulletEnabled val="1"/>
        </dgm:presLayoutVars>
      </dgm:prSet>
      <dgm:spPr/>
    </dgm:pt>
    <dgm:pt modelId="{7E016378-EC97-48B4-9554-9976F39E863D}" type="pres">
      <dgm:prSet presAssocID="{C10AE007-CA6D-4903-819B-F97C6DC06197}" presName="spacer" presStyleCnt="0"/>
      <dgm:spPr/>
    </dgm:pt>
    <dgm:pt modelId="{672666C4-EA71-4540-AB67-D74253343A25}" type="pres">
      <dgm:prSet presAssocID="{A125E0BC-BF16-4F55-A567-4CF969070027}" presName="parentText" presStyleLbl="node1" presStyleIdx="2" presStyleCnt="3">
        <dgm:presLayoutVars>
          <dgm:chMax val="0"/>
          <dgm:bulletEnabled val="1"/>
        </dgm:presLayoutVars>
      </dgm:prSet>
      <dgm:spPr/>
    </dgm:pt>
  </dgm:ptLst>
  <dgm:cxnLst>
    <dgm:cxn modelId="{81268923-DCCB-4C9C-8355-FD351FBB7140}" srcId="{676B13D6-80EE-486F-B782-E454A9A205D9}" destId="{A125E0BC-BF16-4F55-A567-4CF969070027}" srcOrd="2" destOrd="0" parTransId="{110BE544-73C9-499D-919E-0FFD051F9D66}" sibTransId="{80CA55AA-7246-411E-9D5E-4EFBC3ABC728}"/>
    <dgm:cxn modelId="{94B2992F-5285-4DB1-9520-E4019105C6FB}" srcId="{676B13D6-80EE-486F-B782-E454A9A205D9}" destId="{BA1F9E51-8D48-4AE7-A4E9-8279749210FB}" srcOrd="1" destOrd="0" parTransId="{99B4DB78-A470-4BAF-A4A9-60854FF2A6EC}" sibTransId="{C10AE007-CA6D-4903-819B-F97C6DC06197}"/>
    <dgm:cxn modelId="{6F4A056A-7573-4509-AFA7-19BBC1969C85}" srcId="{676B13D6-80EE-486F-B782-E454A9A205D9}" destId="{0D657F22-C90C-45DE-B6A4-99F2655D6257}" srcOrd="0" destOrd="0" parTransId="{D715EEF9-3448-4494-9C38-7936644C75E0}" sibTransId="{9098485C-748F-45EE-9BF1-25C7CEBA29F5}"/>
    <dgm:cxn modelId="{1CE96E74-9B69-4E94-BB53-0572BFED99E9}" type="presOf" srcId="{676B13D6-80EE-486F-B782-E454A9A205D9}" destId="{2CA98827-BF41-4E55-854B-2306DDE2EB72}" srcOrd="0" destOrd="0" presId="urn:microsoft.com/office/officeart/2005/8/layout/vList2"/>
    <dgm:cxn modelId="{3EBE3780-D17C-4ED0-B46A-9F4008ED6AA8}" type="presOf" srcId="{A125E0BC-BF16-4F55-A567-4CF969070027}" destId="{672666C4-EA71-4540-AB67-D74253343A25}" srcOrd="0" destOrd="0" presId="urn:microsoft.com/office/officeart/2005/8/layout/vList2"/>
    <dgm:cxn modelId="{05DC9FA4-55C1-435C-BCE1-6DBA36C11170}" type="presOf" srcId="{0D657F22-C90C-45DE-B6A4-99F2655D6257}" destId="{2D7DDDA8-380C-491B-AC64-952FD4FFF88E}" srcOrd="0" destOrd="0" presId="urn:microsoft.com/office/officeart/2005/8/layout/vList2"/>
    <dgm:cxn modelId="{B1B823D3-F295-4E07-ABCF-178D057CA9FE}" type="presOf" srcId="{BA1F9E51-8D48-4AE7-A4E9-8279749210FB}" destId="{B67C93AD-8D62-4950-9D06-14467ABDB1B3}" srcOrd="0" destOrd="0" presId="urn:microsoft.com/office/officeart/2005/8/layout/vList2"/>
    <dgm:cxn modelId="{74C640C2-CC64-482F-9208-8640C61BC3BA}" type="presParOf" srcId="{2CA98827-BF41-4E55-854B-2306DDE2EB72}" destId="{2D7DDDA8-380C-491B-AC64-952FD4FFF88E}" srcOrd="0" destOrd="0" presId="urn:microsoft.com/office/officeart/2005/8/layout/vList2"/>
    <dgm:cxn modelId="{9CBC3E27-EBF3-4434-BE6F-DF7CD11CD062}" type="presParOf" srcId="{2CA98827-BF41-4E55-854B-2306DDE2EB72}" destId="{D9619420-AF77-4C95-856D-E330C22142F5}" srcOrd="1" destOrd="0" presId="urn:microsoft.com/office/officeart/2005/8/layout/vList2"/>
    <dgm:cxn modelId="{5CE4A337-5EF3-4380-9F71-F4126F5F922B}" type="presParOf" srcId="{2CA98827-BF41-4E55-854B-2306DDE2EB72}" destId="{B67C93AD-8D62-4950-9D06-14467ABDB1B3}" srcOrd="2" destOrd="0" presId="urn:microsoft.com/office/officeart/2005/8/layout/vList2"/>
    <dgm:cxn modelId="{42B102BB-8625-44C8-9642-B122DA4F4C49}" type="presParOf" srcId="{2CA98827-BF41-4E55-854B-2306DDE2EB72}" destId="{7E016378-EC97-48B4-9554-9976F39E863D}" srcOrd="3" destOrd="0" presId="urn:microsoft.com/office/officeart/2005/8/layout/vList2"/>
    <dgm:cxn modelId="{B422BC89-6067-48DA-996E-C790D84E26C5}" type="presParOf" srcId="{2CA98827-BF41-4E55-854B-2306DDE2EB72}" destId="{672666C4-EA71-4540-AB67-D74253343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3EBA9-DC4F-4E6D-B5AB-F404266DEEF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EE3DB4D-5E4B-4B4B-9F68-C5B494EC966B}">
      <dgm:prSet/>
      <dgm:spPr/>
      <dgm:t>
        <a:bodyPr/>
        <a:lstStyle/>
        <a:p>
          <a:r>
            <a:rPr lang="en-US" b="0" i="0"/>
            <a:t>The </a:t>
          </a:r>
          <a:r>
            <a:rPr lang="en-US" b="0" i="0" u="sng"/>
            <a:t>nodal point</a:t>
          </a:r>
          <a:r>
            <a:rPr lang="en-US" b="0" i="0"/>
            <a:t> of a text is very central as it is the key problem/concept or notion to be analysed. </a:t>
          </a:r>
          <a:endParaRPr lang="en-US"/>
        </a:p>
      </dgm:t>
    </dgm:pt>
    <dgm:pt modelId="{FD8CF340-6C8B-499F-9282-C33ACA0EF562}" type="parTrans" cxnId="{0536BF72-4524-4BBB-8D0E-52B347A0420A}">
      <dgm:prSet/>
      <dgm:spPr/>
      <dgm:t>
        <a:bodyPr/>
        <a:lstStyle/>
        <a:p>
          <a:endParaRPr lang="en-US"/>
        </a:p>
      </dgm:t>
    </dgm:pt>
    <dgm:pt modelId="{703B2668-44BC-45B5-9663-39DDCE9B7AD0}" type="sibTrans" cxnId="{0536BF72-4524-4BBB-8D0E-52B347A0420A}">
      <dgm:prSet/>
      <dgm:spPr/>
      <dgm:t>
        <a:bodyPr/>
        <a:lstStyle/>
        <a:p>
          <a:endParaRPr lang="en-US"/>
        </a:p>
      </dgm:t>
    </dgm:pt>
    <dgm:pt modelId="{B39FC12B-1D58-4841-B47D-9425872C8388}">
      <dgm:prSet/>
      <dgm:spPr/>
      <dgm:t>
        <a:bodyPr/>
        <a:lstStyle/>
        <a:p>
          <a:r>
            <a:rPr lang="en-US"/>
            <a:t>A</a:t>
          </a:r>
          <a:r>
            <a:rPr lang="en-US" b="0" i="0"/>
            <a:t> nodal point of a text or speech could be democracy. Then, you will have to analyse how the discourse concerning democracy is expressed implicitly in the text or speech.</a:t>
          </a:r>
          <a:endParaRPr lang="en-US"/>
        </a:p>
      </dgm:t>
    </dgm:pt>
    <dgm:pt modelId="{2A3049BC-9575-460E-AB97-085FF6EEF8CE}" type="parTrans" cxnId="{BD88E1C0-177A-4543-B0FA-4408DF5EF3B3}">
      <dgm:prSet/>
      <dgm:spPr/>
      <dgm:t>
        <a:bodyPr/>
        <a:lstStyle/>
        <a:p>
          <a:endParaRPr lang="en-US"/>
        </a:p>
      </dgm:t>
    </dgm:pt>
    <dgm:pt modelId="{05E9F02D-2838-4B55-961A-601AB6CB649F}" type="sibTrans" cxnId="{BD88E1C0-177A-4543-B0FA-4408DF5EF3B3}">
      <dgm:prSet/>
      <dgm:spPr/>
      <dgm:t>
        <a:bodyPr/>
        <a:lstStyle/>
        <a:p>
          <a:endParaRPr lang="en-US"/>
        </a:p>
      </dgm:t>
    </dgm:pt>
    <dgm:pt modelId="{5F35FDFC-71EA-42C5-8BDE-599EBB3D4EEB}" type="pres">
      <dgm:prSet presAssocID="{A033EBA9-DC4F-4E6D-B5AB-F404266DEEF0}" presName="Name0" presStyleCnt="0">
        <dgm:presLayoutVars>
          <dgm:dir/>
          <dgm:animLvl val="lvl"/>
          <dgm:resizeHandles val="exact"/>
        </dgm:presLayoutVars>
      </dgm:prSet>
      <dgm:spPr/>
    </dgm:pt>
    <dgm:pt modelId="{20836A0B-7005-42A8-B0A6-BA78B4274CAB}" type="pres">
      <dgm:prSet presAssocID="{B39FC12B-1D58-4841-B47D-9425872C8388}" presName="boxAndChildren" presStyleCnt="0"/>
      <dgm:spPr/>
    </dgm:pt>
    <dgm:pt modelId="{36D07A78-625D-4BE7-888C-1F7B14E3A00D}" type="pres">
      <dgm:prSet presAssocID="{B39FC12B-1D58-4841-B47D-9425872C8388}" presName="parentTextBox" presStyleLbl="node1" presStyleIdx="0" presStyleCnt="2"/>
      <dgm:spPr/>
    </dgm:pt>
    <dgm:pt modelId="{147BA9A8-268D-42C0-827A-41BF6E876CDF}" type="pres">
      <dgm:prSet presAssocID="{703B2668-44BC-45B5-9663-39DDCE9B7AD0}" presName="sp" presStyleCnt="0"/>
      <dgm:spPr/>
    </dgm:pt>
    <dgm:pt modelId="{F8D0395E-D814-4475-BE77-3D4B7B57F6A3}" type="pres">
      <dgm:prSet presAssocID="{EEE3DB4D-5E4B-4B4B-9F68-C5B494EC966B}" presName="arrowAndChildren" presStyleCnt="0"/>
      <dgm:spPr/>
    </dgm:pt>
    <dgm:pt modelId="{8874EFCA-8CFC-4189-8FFA-A614E0773FD1}" type="pres">
      <dgm:prSet presAssocID="{EEE3DB4D-5E4B-4B4B-9F68-C5B494EC966B}" presName="parentTextArrow" presStyleLbl="node1" presStyleIdx="1" presStyleCnt="2"/>
      <dgm:spPr/>
    </dgm:pt>
  </dgm:ptLst>
  <dgm:cxnLst>
    <dgm:cxn modelId="{B32C212A-A332-4E6A-BF69-A9D5343BB972}" type="presOf" srcId="{EEE3DB4D-5E4B-4B4B-9F68-C5B494EC966B}" destId="{8874EFCA-8CFC-4189-8FFA-A614E0773FD1}" srcOrd="0" destOrd="0" presId="urn:microsoft.com/office/officeart/2005/8/layout/process4"/>
    <dgm:cxn modelId="{0536BF72-4524-4BBB-8D0E-52B347A0420A}" srcId="{A033EBA9-DC4F-4E6D-B5AB-F404266DEEF0}" destId="{EEE3DB4D-5E4B-4B4B-9F68-C5B494EC966B}" srcOrd="0" destOrd="0" parTransId="{FD8CF340-6C8B-499F-9282-C33ACA0EF562}" sibTransId="{703B2668-44BC-45B5-9663-39DDCE9B7AD0}"/>
    <dgm:cxn modelId="{F6266A93-3B71-4B49-80B1-CDB5B1D864D5}" type="presOf" srcId="{B39FC12B-1D58-4841-B47D-9425872C8388}" destId="{36D07A78-625D-4BE7-888C-1F7B14E3A00D}" srcOrd="0" destOrd="0" presId="urn:microsoft.com/office/officeart/2005/8/layout/process4"/>
    <dgm:cxn modelId="{D15A4E9D-DDF7-44A9-87F3-B0F907742FDF}" type="presOf" srcId="{A033EBA9-DC4F-4E6D-B5AB-F404266DEEF0}" destId="{5F35FDFC-71EA-42C5-8BDE-599EBB3D4EEB}" srcOrd="0" destOrd="0" presId="urn:microsoft.com/office/officeart/2005/8/layout/process4"/>
    <dgm:cxn modelId="{BD88E1C0-177A-4543-B0FA-4408DF5EF3B3}" srcId="{A033EBA9-DC4F-4E6D-B5AB-F404266DEEF0}" destId="{B39FC12B-1D58-4841-B47D-9425872C8388}" srcOrd="1" destOrd="0" parTransId="{2A3049BC-9575-460E-AB97-085FF6EEF8CE}" sibTransId="{05E9F02D-2838-4B55-961A-601AB6CB649F}"/>
    <dgm:cxn modelId="{355074D1-98CD-4F26-8003-85C44835CE62}" type="presParOf" srcId="{5F35FDFC-71EA-42C5-8BDE-599EBB3D4EEB}" destId="{20836A0B-7005-42A8-B0A6-BA78B4274CAB}" srcOrd="0" destOrd="0" presId="urn:microsoft.com/office/officeart/2005/8/layout/process4"/>
    <dgm:cxn modelId="{2F246FF3-6F1D-4517-8665-1EC2353F023E}" type="presParOf" srcId="{20836A0B-7005-42A8-B0A6-BA78B4274CAB}" destId="{36D07A78-625D-4BE7-888C-1F7B14E3A00D}" srcOrd="0" destOrd="0" presId="urn:microsoft.com/office/officeart/2005/8/layout/process4"/>
    <dgm:cxn modelId="{087ED12A-FE57-4870-BCD2-63A1EE3417A8}" type="presParOf" srcId="{5F35FDFC-71EA-42C5-8BDE-599EBB3D4EEB}" destId="{147BA9A8-268D-42C0-827A-41BF6E876CDF}" srcOrd="1" destOrd="0" presId="urn:microsoft.com/office/officeart/2005/8/layout/process4"/>
    <dgm:cxn modelId="{5793C18A-EF5C-4FB3-89AE-35454F66BCFC}" type="presParOf" srcId="{5F35FDFC-71EA-42C5-8BDE-599EBB3D4EEB}" destId="{F8D0395E-D814-4475-BE77-3D4B7B57F6A3}" srcOrd="2" destOrd="0" presId="urn:microsoft.com/office/officeart/2005/8/layout/process4"/>
    <dgm:cxn modelId="{22984D93-CA7C-47E4-8DCA-CA59DAA69621}" type="presParOf" srcId="{F8D0395E-D814-4475-BE77-3D4B7B57F6A3}" destId="{8874EFCA-8CFC-4189-8FFA-A614E0773F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3FE15-CA7F-4427-BA74-D17ED3E1D49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4DAAB0-CDA0-4744-B498-4856C47F03F4}">
      <dgm:prSet/>
      <dgm:spPr/>
      <dgm:t>
        <a:bodyPr/>
        <a:lstStyle/>
        <a:p>
          <a:r>
            <a:rPr lang="en-US" b="0" i="0"/>
            <a:t>Words have a denotative and a connotative meaning.</a:t>
          </a:r>
          <a:endParaRPr lang="en-US"/>
        </a:p>
      </dgm:t>
    </dgm:pt>
    <dgm:pt modelId="{02F8AFC1-64CE-40AA-96B6-D8BC0339FB3A}" type="parTrans" cxnId="{D66E3227-A577-4180-9CE0-2A02565EBD96}">
      <dgm:prSet/>
      <dgm:spPr/>
      <dgm:t>
        <a:bodyPr/>
        <a:lstStyle/>
        <a:p>
          <a:endParaRPr lang="en-US"/>
        </a:p>
      </dgm:t>
    </dgm:pt>
    <dgm:pt modelId="{8C22FB90-F586-4D58-BCCB-D87AAA168212}" type="sibTrans" cxnId="{D66E3227-A577-4180-9CE0-2A02565EBD96}">
      <dgm:prSet/>
      <dgm:spPr/>
      <dgm:t>
        <a:bodyPr/>
        <a:lstStyle/>
        <a:p>
          <a:endParaRPr lang="en-US"/>
        </a:p>
      </dgm:t>
    </dgm:pt>
    <dgm:pt modelId="{C1D9D0DE-FE4E-4237-BC6C-F9E013DFDB04}">
      <dgm:prSet/>
      <dgm:spPr/>
      <dgm:t>
        <a:bodyPr/>
        <a:lstStyle/>
        <a:p>
          <a:r>
            <a:rPr lang="en-US" b="0" i="0"/>
            <a:t>Denotation refers to the exact meaning of a word and not the feelings or ideas that the word suggests.</a:t>
          </a:r>
          <a:endParaRPr lang="en-US"/>
        </a:p>
      </dgm:t>
    </dgm:pt>
    <dgm:pt modelId="{E3A8EC49-C181-4669-BE57-6058EDCA4FA6}" type="parTrans" cxnId="{C0048C56-1EDB-4E3A-8219-95C7E7CF19F5}">
      <dgm:prSet/>
      <dgm:spPr/>
      <dgm:t>
        <a:bodyPr/>
        <a:lstStyle/>
        <a:p>
          <a:endParaRPr lang="en-US"/>
        </a:p>
      </dgm:t>
    </dgm:pt>
    <dgm:pt modelId="{3879846F-4A00-4079-B1B8-527F2548C79A}" type="sibTrans" cxnId="{C0048C56-1EDB-4E3A-8219-95C7E7CF19F5}">
      <dgm:prSet/>
      <dgm:spPr/>
      <dgm:t>
        <a:bodyPr/>
        <a:lstStyle/>
        <a:p>
          <a:endParaRPr lang="en-US"/>
        </a:p>
      </dgm:t>
    </dgm:pt>
    <dgm:pt modelId="{A30A58B3-C2EE-40A0-80E3-54C4C22B4B6F}">
      <dgm:prSet/>
      <dgm:spPr/>
      <dgm:t>
        <a:bodyPr/>
        <a:lstStyle/>
        <a:p>
          <a:r>
            <a:rPr lang="en-US" b="0" i="0"/>
            <a:t>Connotation refers to the idea or feeling a word invokes in a person.</a:t>
          </a:r>
          <a:endParaRPr lang="en-US"/>
        </a:p>
      </dgm:t>
    </dgm:pt>
    <dgm:pt modelId="{33996A6E-6E67-4D05-AB28-BF52A91D3A1B}" type="parTrans" cxnId="{515A76A6-2DFD-4158-BDDA-F8092A9DD221}">
      <dgm:prSet/>
      <dgm:spPr/>
      <dgm:t>
        <a:bodyPr/>
        <a:lstStyle/>
        <a:p>
          <a:endParaRPr lang="en-US"/>
        </a:p>
      </dgm:t>
    </dgm:pt>
    <dgm:pt modelId="{282869D8-B4B1-4BA2-9E8D-FC59C24C83C1}" type="sibTrans" cxnId="{515A76A6-2DFD-4158-BDDA-F8092A9DD221}">
      <dgm:prSet/>
      <dgm:spPr/>
      <dgm:t>
        <a:bodyPr/>
        <a:lstStyle/>
        <a:p>
          <a:endParaRPr lang="en-US"/>
        </a:p>
      </dgm:t>
    </dgm:pt>
    <dgm:pt modelId="{68204894-661B-45C7-9230-0AAADB503B41}" type="pres">
      <dgm:prSet presAssocID="{2D13FE15-CA7F-4427-BA74-D17ED3E1D497}" presName="linear" presStyleCnt="0">
        <dgm:presLayoutVars>
          <dgm:animLvl val="lvl"/>
          <dgm:resizeHandles val="exact"/>
        </dgm:presLayoutVars>
      </dgm:prSet>
      <dgm:spPr/>
    </dgm:pt>
    <dgm:pt modelId="{5AF62AE0-ECD3-4573-BA09-328AA7284D4F}" type="pres">
      <dgm:prSet presAssocID="{BA4DAAB0-CDA0-4744-B498-4856C47F03F4}" presName="parentText" presStyleLbl="node1" presStyleIdx="0" presStyleCnt="3">
        <dgm:presLayoutVars>
          <dgm:chMax val="0"/>
          <dgm:bulletEnabled val="1"/>
        </dgm:presLayoutVars>
      </dgm:prSet>
      <dgm:spPr/>
    </dgm:pt>
    <dgm:pt modelId="{1886D669-538C-45A4-B196-96F826572840}" type="pres">
      <dgm:prSet presAssocID="{8C22FB90-F586-4D58-BCCB-D87AAA168212}" presName="spacer" presStyleCnt="0"/>
      <dgm:spPr/>
    </dgm:pt>
    <dgm:pt modelId="{5BAD4345-74F6-4522-8BAF-D69576B71582}" type="pres">
      <dgm:prSet presAssocID="{C1D9D0DE-FE4E-4237-BC6C-F9E013DFDB04}" presName="parentText" presStyleLbl="node1" presStyleIdx="1" presStyleCnt="3">
        <dgm:presLayoutVars>
          <dgm:chMax val="0"/>
          <dgm:bulletEnabled val="1"/>
        </dgm:presLayoutVars>
      </dgm:prSet>
      <dgm:spPr/>
    </dgm:pt>
    <dgm:pt modelId="{3CF9DB6C-2826-432B-B35D-B1D8384F323D}" type="pres">
      <dgm:prSet presAssocID="{3879846F-4A00-4079-B1B8-527F2548C79A}" presName="spacer" presStyleCnt="0"/>
      <dgm:spPr/>
    </dgm:pt>
    <dgm:pt modelId="{BD35E3C3-61DB-44BA-949B-931A693B6E22}" type="pres">
      <dgm:prSet presAssocID="{A30A58B3-C2EE-40A0-80E3-54C4C22B4B6F}" presName="parentText" presStyleLbl="node1" presStyleIdx="2" presStyleCnt="3">
        <dgm:presLayoutVars>
          <dgm:chMax val="0"/>
          <dgm:bulletEnabled val="1"/>
        </dgm:presLayoutVars>
      </dgm:prSet>
      <dgm:spPr/>
    </dgm:pt>
  </dgm:ptLst>
  <dgm:cxnLst>
    <dgm:cxn modelId="{D66E3227-A577-4180-9CE0-2A02565EBD96}" srcId="{2D13FE15-CA7F-4427-BA74-D17ED3E1D497}" destId="{BA4DAAB0-CDA0-4744-B498-4856C47F03F4}" srcOrd="0" destOrd="0" parTransId="{02F8AFC1-64CE-40AA-96B6-D8BC0339FB3A}" sibTransId="{8C22FB90-F586-4D58-BCCB-D87AAA168212}"/>
    <dgm:cxn modelId="{BEA7C32D-C249-45E1-AAE6-85D0AC4779CB}" type="presOf" srcId="{2D13FE15-CA7F-4427-BA74-D17ED3E1D497}" destId="{68204894-661B-45C7-9230-0AAADB503B41}" srcOrd="0" destOrd="0" presId="urn:microsoft.com/office/officeart/2005/8/layout/vList2"/>
    <dgm:cxn modelId="{C0048C56-1EDB-4E3A-8219-95C7E7CF19F5}" srcId="{2D13FE15-CA7F-4427-BA74-D17ED3E1D497}" destId="{C1D9D0DE-FE4E-4237-BC6C-F9E013DFDB04}" srcOrd="1" destOrd="0" parTransId="{E3A8EC49-C181-4669-BE57-6058EDCA4FA6}" sibTransId="{3879846F-4A00-4079-B1B8-527F2548C79A}"/>
    <dgm:cxn modelId="{5A0AED82-D482-4459-B720-9392BC45D8EC}" type="presOf" srcId="{C1D9D0DE-FE4E-4237-BC6C-F9E013DFDB04}" destId="{5BAD4345-74F6-4522-8BAF-D69576B71582}" srcOrd="0" destOrd="0" presId="urn:microsoft.com/office/officeart/2005/8/layout/vList2"/>
    <dgm:cxn modelId="{515A76A6-2DFD-4158-BDDA-F8092A9DD221}" srcId="{2D13FE15-CA7F-4427-BA74-D17ED3E1D497}" destId="{A30A58B3-C2EE-40A0-80E3-54C4C22B4B6F}" srcOrd="2" destOrd="0" parTransId="{33996A6E-6E67-4D05-AB28-BF52A91D3A1B}" sibTransId="{282869D8-B4B1-4BA2-9E8D-FC59C24C83C1}"/>
    <dgm:cxn modelId="{81AC5BBB-42A9-41C2-BA4F-60B86441B054}" type="presOf" srcId="{A30A58B3-C2EE-40A0-80E3-54C4C22B4B6F}" destId="{BD35E3C3-61DB-44BA-949B-931A693B6E22}" srcOrd="0" destOrd="0" presId="urn:microsoft.com/office/officeart/2005/8/layout/vList2"/>
    <dgm:cxn modelId="{376361CB-A472-4C34-AB28-091CBB66C6BD}" type="presOf" srcId="{BA4DAAB0-CDA0-4744-B498-4856C47F03F4}" destId="{5AF62AE0-ECD3-4573-BA09-328AA7284D4F}" srcOrd="0" destOrd="0" presId="urn:microsoft.com/office/officeart/2005/8/layout/vList2"/>
    <dgm:cxn modelId="{00C42F37-60C7-4513-AB02-BEE00EF1C3A8}" type="presParOf" srcId="{68204894-661B-45C7-9230-0AAADB503B41}" destId="{5AF62AE0-ECD3-4573-BA09-328AA7284D4F}" srcOrd="0" destOrd="0" presId="urn:microsoft.com/office/officeart/2005/8/layout/vList2"/>
    <dgm:cxn modelId="{F236C1F5-A84B-4EC1-9D3F-07F7E0881EA0}" type="presParOf" srcId="{68204894-661B-45C7-9230-0AAADB503B41}" destId="{1886D669-538C-45A4-B196-96F826572840}" srcOrd="1" destOrd="0" presId="urn:microsoft.com/office/officeart/2005/8/layout/vList2"/>
    <dgm:cxn modelId="{2311A13F-D4F0-4663-B279-4B26FB6AF6DA}" type="presParOf" srcId="{68204894-661B-45C7-9230-0AAADB503B41}" destId="{5BAD4345-74F6-4522-8BAF-D69576B71582}" srcOrd="2" destOrd="0" presId="urn:microsoft.com/office/officeart/2005/8/layout/vList2"/>
    <dgm:cxn modelId="{281F23C0-B1C7-4533-820D-61802C52AA17}" type="presParOf" srcId="{68204894-661B-45C7-9230-0AAADB503B41}" destId="{3CF9DB6C-2826-432B-B35D-B1D8384F323D}" srcOrd="3" destOrd="0" presId="urn:microsoft.com/office/officeart/2005/8/layout/vList2"/>
    <dgm:cxn modelId="{3E97FCE5-E184-4259-9596-B5889E734DA0}" type="presParOf" srcId="{68204894-661B-45C7-9230-0AAADB503B41}" destId="{BD35E3C3-61DB-44BA-949B-931A693B6E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7F03A-92D3-40D6-8F87-58A92E1A1C83}"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2A067DD9-96EE-4A30-A5C1-DF8194AA4DDC}">
      <dgm:prSet/>
      <dgm:spPr/>
      <dgm:t>
        <a:bodyPr/>
        <a:lstStyle/>
        <a:p>
          <a:r>
            <a:rPr lang="da-DK">
              <a:hlinkClick xmlns:r="http://schemas.openxmlformats.org/officeDocument/2006/relationships" r:id="rId1"/>
            </a:rPr>
            <a:t>https://theenglishhandbook.systime.dk/?id=147#c1332</a:t>
          </a:r>
          <a:r>
            <a:rPr lang="da-DK"/>
            <a:t>  (Toulmin’s model of argumentation)</a:t>
          </a:r>
          <a:endParaRPr lang="en-US"/>
        </a:p>
      </dgm:t>
    </dgm:pt>
    <dgm:pt modelId="{ED76F0A7-F723-4039-B23E-8980B9DB0FDD}" type="parTrans" cxnId="{0BA6304D-B689-4ACE-93E3-6877DE9DBE4E}">
      <dgm:prSet/>
      <dgm:spPr/>
      <dgm:t>
        <a:bodyPr/>
        <a:lstStyle/>
        <a:p>
          <a:endParaRPr lang="en-US"/>
        </a:p>
      </dgm:t>
    </dgm:pt>
    <dgm:pt modelId="{845CF09E-1C67-4EC7-80B1-FF1E56CDC2A4}" type="sibTrans" cxnId="{0BA6304D-B689-4ACE-93E3-6877DE9DBE4E}">
      <dgm:prSet phldrT="01" phldr="0"/>
      <dgm:spPr/>
      <dgm:t>
        <a:bodyPr/>
        <a:lstStyle/>
        <a:p>
          <a:r>
            <a:rPr lang="en-US"/>
            <a:t>01</a:t>
          </a:r>
        </a:p>
      </dgm:t>
    </dgm:pt>
    <dgm:pt modelId="{34781786-47D4-41AD-9D2E-6994A33AB113}">
      <dgm:prSet/>
      <dgm:spPr/>
      <dgm:t>
        <a:bodyPr/>
        <a:lstStyle/>
        <a:p>
          <a:r>
            <a:rPr lang="da-DK">
              <a:hlinkClick xmlns:r="http://schemas.openxmlformats.org/officeDocument/2006/relationships" r:id="rId2"/>
            </a:rPr>
            <a:t>https://theenglishhandbook.systime.dk/?id=168#c449</a:t>
          </a:r>
          <a:r>
            <a:rPr lang="da-DK"/>
            <a:t> (Types of arguments)</a:t>
          </a:r>
          <a:endParaRPr lang="en-US"/>
        </a:p>
      </dgm:t>
    </dgm:pt>
    <dgm:pt modelId="{3BC2A596-6BFA-44C2-8B3E-851034B324E2}" type="parTrans" cxnId="{5FDA1432-AB39-49CD-AC64-E7650A300BDD}">
      <dgm:prSet/>
      <dgm:spPr/>
      <dgm:t>
        <a:bodyPr/>
        <a:lstStyle/>
        <a:p>
          <a:endParaRPr lang="en-US"/>
        </a:p>
      </dgm:t>
    </dgm:pt>
    <dgm:pt modelId="{BF9DE4AC-673A-46A2-B464-CACB50593628}" type="sibTrans" cxnId="{5FDA1432-AB39-49CD-AC64-E7650A300BDD}">
      <dgm:prSet phldrT="02" phldr="0"/>
      <dgm:spPr/>
      <dgm:t>
        <a:bodyPr/>
        <a:lstStyle/>
        <a:p>
          <a:r>
            <a:rPr lang="en-US"/>
            <a:t>02</a:t>
          </a:r>
        </a:p>
      </dgm:t>
    </dgm:pt>
    <dgm:pt modelId="{5FA5111E-D50A-44B8-915C-4F051B13A945}">
      <dgm:prSet/>
      <dgm:spPr/>
      <dgm:t>
        <a:bodyPr/>
        <a:lstStyle/>
        <a:p>
          <a:r>
            <a:rPr lang="da-DK">
              <a:hlinkClick xmlns:r="http://schemas.openxmlformats.org/officeDocument/2006/relationships" r:id="rId3"/>
            </a:rPr>
            <a:t>https://app.minlaering.dk/bog/42/kapitel/66567/sektion/66568</a:t>
          </a:r>
          <a:r>
            <a:rPr lang="da-DK"/>
            <a:t> Bias</a:t>
          </a:r>
          <a:endParaRPr lang="en-US"/>
        </a:p>
      </dgm:t>
    </dgm:pt>
    <dgm:pt modelId="{F0713969-D8A6-4DDE-9F63-4E9276495976}" type="parTrans" cxnId="{9FA39240-D3F2-4DD6-9B92-539207680175}">
      <dgm:prSet/>
      <dgm:spPr/>
      <dgm:t>
        <a:bodyPr/>
        <a:lstStyle/>
        <a:p>
          <a:endParaRPr lang="en-US"/>
        </a:p>
      </dgm:t>
    </dgm:pt>
    <dgm:pt modelId="{99ED006F-384F-49B1-9E09-CF59CB2526A5}" type="sibTrans" cxnId="{9FA39240-D3F2-4DD6-9B92-539207680175}">
      <dgm:prSet phldrT="03" phldr="0"/>
      <dgm:spPr/>
      <dgm:t>
        <a:bodyPr/>
        <a:lstStyle/>
        <a:p>
          <a:r>
            <a:rPr lang="en-US"/>
            <a:t>03</a:t>
          </a:r>
        </a:p>
      </dgm:t>
    </dgm:pt>
    <dgm:pt modelId="{55D0A94F-D37B-48A6-8536-FC1F81EBB1C4}" type="pres">
      <dgm:prSet presAssocID="{ED27F03A-92D3-40D6-8F87-58A92E1A1C83}" presName="Name0" presStyleCnt="0">
        <dgm:presLayoutVars>
          <dgm:animLvl val="lvl"/>
          <dgm:resizeHandles val="exact"/>
        </dgm:presLayoutVars>
      </dgm:prSet>
      <dgm:spPr/>
    </dgm:pt>
    <dgm:pt modelId="{D3C4B477-A42E-4BCB-9A25-8E9159702064}" type="pres">
      <dgm:prSet presAssocID="{2A067DD9-96EE-4A30-A5C1-DF8194AA4DDC}" presName="compositeNode" presStyleCnt="0">
        <dgm:presLayoutVars>
          <dgm:bulletEnabled val="1"/>
        </dgm:presLayoutVars>
      </dgm:prSet>
      <dgm:spPr/>
    </dgm:pt>
    <dgm:pt modelId="{1C7D73BE-13B3-44C5-BD16-C89DE0BE2B28}" type="pres">
      <dgm:prSet presAssocID="{2A067DD9-96EE-4A30-A5C1-DF8194AA4DDC}" presName="bgRect" presStyleLbl="alignNode1" presStyleIdx="0" presStyleCnt="3"/>
      <dgm:spPr/>
    </dgm:pt>
    <dgm:pt modelId="{60A62411-E7AB-4028-9922-EF7C7CF0B0DE}" type="pres">
      <dgm:prSet presAssocID="{845CF09E-1C67-4EC7-80B1-FF1E56CDC2A4}" presName="sibTransNodeRect" presStyleLbl="alignNode1" presStyleIdx="0" presStyleCnt="3">
        <dgm:presLayoutVars>
          <dgm:chMax val="0"/>
          <dgm:bulletEnabled val="1"/>
        </dgm:presLayoutVars>
      </dgm:prSet>
      <dgm:spPr/>
    </dgm:pt>
    <dgm:pt modelId="{651320D4-50BD-42C6-8364-3A319ECC206D}" type="pres">
      <dgm:prSet presAssocID="{2A067DD9-96EE-4A30-A5C1-DF8194AA4DDC}" presName="nodeRect" presStyleLbl="alignNode1" presStyleIdx="0" presStyleCnt="3">
        <dgm:presLayoutVars>
          <dgm:bulletEnabled val="1"/>
        </dgm:presLayoutVars>
      </dgm:prSet>
      <dgm:spPr/>
    </dgm:pt>
    <dgm:pt modelId="{BE277781-B715-435F-92FF-0214C3D9D139}" type="pres">
      <dgm:prSet presAssocID="{845CF09E-1C67-4EC7-80B1-FF1E56CDC2A4}" presName="sibTrans" presStyleCnt="0"/>
      <dgm:spPr/>
    </dgm:pt>
    <dgm:pt modelId="{D241B820-E18D-4F12-AB4A-E88DC6BB0AF1}" type="pres">
      <dgm:prSet presAssocID="{34781786-47D4-41AD-9D2E-6994A33AB113}" presName="compositeNode" presStyleCnt="0">
        <dgm:presLayoutVars>
          <dgm:bulletEnabled val="1"/>
        </dgm:presLayoutVars>
      </dgm:prSet>
      <dgm:spPr/>
    </dgm:pt>
    <dgm:pt modelId="{5847C563-F655-4017-BB15-0C3294C17B25}" type="pres">
      <dgm:prSet presAssocID="{34781786-47D4-41AD-9D2E-6994A33AB113}" presName="bgRect" presStyleLbl="alignNode1" presStyleIdx="1" presStyleCnt="3"/>
      <dgm:spPr/>
    </dgm:pt>
    <dgm:pt modelId="{A44ABA56-E008-48C4-8CE1-2DCB78122657}" type="pres">
      <dgm:prSet presAssocID="{BF9DE4AC-673A-46A2-B464-CACB50593628}" presName="sibTransNodeRect" presStyleLbl="alignNode1" presStyleIdx="1" presStyleCnt="3">
        <dgm:presLayoutVars>
          <dgm:chMax val="0"/>
          <dgm:bulletEnabled val="1"/>
        </dgm:presLayoutVars>
      </dgm:prSet>
      <dgm:spPr/>
    </dgm:pt>
    <dgm:pt modelId="{ADE77F65-8A8D-4A04-AC75-3FFDA231B23C}" type="pres">
      <dgm:prSet presAssocID="{34781786-47D4-41AD-9D2E-6994A33AB113}" presName="nodeRect" presStyleLbl="alignNode1" presStyleIdx="1" presStyleCnt="3">
        <dgm:presLayoutVars>
          <dgm:bulletEnabled val="1"/>
        </dgm:presLayoutVars>
      </dgm:prSet>
      <dgm:spPr/>
    </dgm:pt>
    <dgm:pt modelId="{97314233-4350-4634-90B9-2F426650210B}" type="pres">
      <dgm:prSet presAssocID="{BF9DE4AC-673A-46A2-B464-CACB50593628}" presName="sibTrans" presStyleCnt="0"/>
      <dgm:spPr/>
    </dgm:pt>
    <dgm:pt modelId="{002691F3-A607-4440-9D20-5DCBD2CDCC4C}" type="pres">
      <dgm:prSet presAssocID="{5FA5111E-D50A-44B8-915C-4F051B13A945}" presName="compositeNode" presStyleCnt="0">
        <dgm:presLayoutVars>
          <dgm:bulletEnabled val="1"/>
        </dgm:presLayoutVars>
      </dgm:prSet>
      <dgm:spPr/>
    </dgm:pt>
    <dgm:pt modelId="{EF50D29E-B10A-4567-AC71-182098A5CEBD}" type="pres">
      <dgm:prSet presAssocID="{5FA5111E-D50A-44B8-915C-4F051B13A945}" presName="bgRect" presStyleLbl="alignNode1" presStyleIdx="2" presStyleCnt="3"/>
      <dgm:spPr/>
    </dgm:pt>
    <dgm:pt modelId="{AB30399A-B242-4E1E-9E06-D9C8E8FB4D8C}" type="pres">
      <dgm:prSet presAssocID="{99ED006F-384F-49B1-9E09-CF59CB2526A5}" presName="sibTransNodeRect" presStyleLbl="alignNode1" presStyleIdx="2" presStyleCnt="3">
        <dgm:presLayoutVars>
          <dgm:chMax val="0"/>
          <dgm:bulletEnabled val="1"/>
        </dgm:presLayoutVars>
      </dgm:prSet>
      <dgm:spPr/>
    </dgm:pt>
    <dgm:pt modelId="{F3E08875-A38A-41D2-A587-4414B0158875}" type="pres">
      <dgm:prSet presAssocID="{5FA5111E-D50A-44B8-915C-4F051B13A945}" presName="nodeRect" presStyleLbl="alignNode1" presStyleIdx="2" presStyleCnt="3">
        <dgm:presLayoutVars>
          <dgm:bulletEnabled val="1"/>
        </dgm:presLayoutVars>
      </dgm:prSet>
      <dgm:spPr/>
    </dgm:pt>
  </dgm:ptLst>
  <dgm:cxnLst>
    <dgm:cxn modelId="{75790D20-60F4-447B-877A-922A4AB31A42}" type="presOf" srcId="{5FA5111E-D50A-44B8-915C-4F051B13A945}" destId="{EF50D29E-B10A-4567-AC71-182098A5CEBD}" srcOrd="0" destOrd="0" presId="urn:microsoft.com/office/officeart/2016/7/layout/LinearBlockProcessNumbered"/>
    <dgm:cxn modelId="{B6851E22-876C-4FBC-AFEE-D1A47E2D108E}" type="presOf" srcId="{5FA5111E-D50A-44B8-915C-4F051B13A945}" destId="{F3E08875-A38A-41D2-A587-4414B0158875}" srcOrd="1" destOrd="0" presId="urn:microsoft.com/office/officeart/2016/7/layout/LinearBlockProcessNumbered"/>
    <dgm:cxn modelId="{5FDA1432-AB39-49CD-AC64-E7650A300BDD}" srcId="{ED27F03A-92D3-40D6-8F87-58A92E1A1C83}" destId="{34781786-47D4-41AD-9D2E-6994A33AB113}" srcOrd="1" destOrd="0" parTransId="{3BC2A596-6BFA-44C2-8B3E-851034B324E2}" sibTransId="{BF9DE4AC-673A-46A2-B464-CACB50593628}"/>
    <dgm:cxn modelId="{8252273E-0E27-4BE6-8AAC-E3014CE0697E}" type="presOf" srcId="{34781786-47D4-41AD-9D2E-6994A33AB113}" destId="{5847C563-F655-4017-BB15-0C3294C17B25}" srcOrd="0" destOrd="0" presId="urn:microsoft.com/office/officeart/2016/7/layout/LinearBlockProcessNumbered"/>
    <dgm:cxn modelId="{9FA39240-D3F2-4DD6-9B92-539207680175}" srcId="{ED27F03A-92D3-40D6-8F87-58A92E1A1C83}" destId="{5FA5111E-D50A-44B8-915C-4F051B13A945}" srcOrd="2" destOrd="0" parTransId="{F0713969-D8A6-4DDE-9F63-4E9276495976}" sibTransId="{99ED006F-384F-49B1-9E09-CF59CB2526A5}"/>
    <dgm:cxn modelId="{0BA6304D-B689-4ACE-93E3-6877DE9DBE4E}" srcId="{ED27F03A-92D3-40D6-8F87-58A92E1A1C83}" destId="{2A067DD9-96EE-4A30-A5C1-DF8194AA4DDC}" srcOrd="0" destOrd="0" parTransId="{ED76F0A7-F723-4039-B23E-8980B9DB0FDD}" sibTransId="{845CF09E-1C67-4EC7-80B1-FF1E56CDC2A4}"/>
    <dgm:cxn modelId="{EC32EB6F-D8FF-4373-BAF6-D146E848FB7F}" type="presOf" srcId="{ED27F03A-92D3-40D6-8F87-58A92E1A1C83}" destId="{55D0A94F-D37B-48A6-8536-FC1F81EBB1C4}" srcOrd="0" destOrd="0" presId="urn:microsoft.com/office/officeart/2016/7/layout/LinearBlockProcessNumbered"/>
    <dgm:cxn modelId="{A90EFA86-BAD0-4D66-B59C-C4222348B136}" type="presOf" srcId="{2A067DD9-96EE-4A30-A5C1-DF8194AA4DDC}" destId="{1C7D73BE-13B3-44C5-BD16-C89DE0BE2B28}" srcOrd="0" destOrd="0" presId="urn:microsoft.com/office/officeart/2016/7/layout/LinearBlockProcessNumbered"/>
    <dgm:cxn modelId="{508782AE-8603-4163-B765-6BF933A82B48}" type="presOf" srcId="{BF9DE4AC-673A-46A2-B464-CACB50593628}" destId="{A44ABA56-E008-48C4-8CE1-2DCB78122657}" srcOrd="0" destOrd="0" presId="urn:microsoft.com/office/officeart/2016/7/layout/LinearBlockProcessNumbered"/>
    <dgm:cxn modelId="{E99AFDCE-B534-4264-8006-77CC8799630B}" type="presOf" srcId="{2A067DD9-96EE-4A30-A5C1-DF8194AA4DDC}" destId="{651320D4-50BD-42C6-8364-3A319ECC206D}" srcOrd="1" destOrd="0" presId="urn:microsoft.com/office/officeart/2016/7/layout/LinearBlockProcessNumbered"/>
    <dgm:cxn modelId="{73B24ADB-6825-4548-BD80-27EEBA322455}" type="presOf" srcId="{99ED006F-384F-49B1-9E09-CF59CB2526A5}" destId="{AB30399A-B242-4E1E-9E06-D9C8E8FB4D8C}" srcOrd="0" destOrd="0" presId="urn:microsoft.com/office/officeart/2016/7/layout/LinearBlockProcessNumbered"/>
    <dgm:cxn modelId="{7DF419DD-CC4A-4395-95ED-1C45A9372E79}" type="presOf" srcId="{845CF09E-1C67-4EC7-80B1-FF1E56CDC2A4}" destId="{60A62411-E7AB-4028-9922-EF7C7CF0B0DE}" srcOrd="0" destOrd="0" presId="urn:microsoft.com/office/officeart/2016/7/layout/LinearBlockProcessNumbered"/>
    <dgm:cxn modelId="{AF4C61FB-CE17-46DA-8E9B-4C15F2B58396}" type="presOf" srcId="{34781786-47D4-41AD-9D2E-6994A33AB113}" destId="{ADE77F65-8A8D-4A04-AC75-3FFDA231B23C}" srcOrd="1" destOrd="0" presId="urn:microsoft.com/office/officeart/2016/7/layout/LinearBlockProcessNumbered"/>
    <dgm:cxn modelId="{86A965C2-EB61-4A48-BA10-363AF283F6F5}" type="presParOf" srcId="{55D0A94F-D37B-48A6-8536-FC1F81EBB1C4}" destId="{D3C4B477-A42E-4BCB-9A25-8E9159702064}" srcOrd="0" destOrd="0" presId="urn:microsoft.com/office/officeart/2016/7/layout/LinearBlockProcessNumbered"/>
    <dgm:cxn modelId="{C2DF41B7-4AE6-41BD-9249-A84E152C6EAF}" type="presParOf" srcId="{D3C4B477-A42E-4BCB-9A25-8E9159702064}" destId="{1C7D73BE-13B3-44C5-BD16-C89DE0BE2B28}" srcOrd="0" destOrd="0" presId="urn:microsoft.com/office/officeart/2016/7/layout/LinearBlockProcessNumbered"/>
    <dgm:cxn modelId="{DDFCD265-E9E1-4852-B426-8616F0B7EEB6}" type="presParOf" srcId="{D3C4B477-A42E-4BCB-9A25-8E9159702064}" destId="{60A62411-E7AB-4028-9922-EF7C7CF0B0DE}" srcOrd="1" destOrd="0" presId="urn:microsoft.com/office/officeart/2016/7/layout/LinearBlockProcessNumbered"/>
    <dgm:cxn modelId="{A70143A8-2FA6-455D-B797-12E462705B3A}" type="presParOf" srcId="{D3C4B477-A42E-4BCB-9A25-8E9159702064}" destId="{651320D4-50BD-42C6-8364-3A319ECC206D}" srcOrd="2" destOrd="0" presId="urn:microsoft.com/office/officeart/2016/7/layout/LinearBlockProcessNumbered"/>
    <dgm:cxn modelId="{E09E6D18-EA5D-4239-8998-376EE7883182}" type="presParOf" srcId="{55D0A94F-D37B-48A6-8536-FC1F81EBB1C4}" destId="{BE277781-B715-435F-92FF-0214C3D9D139}" srcOrd="1" destOrd="0" presId="urn:microsoft.com/office/officeart/2016/7/layout/LinearBlockProcessNumbered"/>
    <dgm:cxn modelId="{CA89B09F-1660-4F44-8883-0DEB45BBDC0E}" type="presParOf" srcId="{55D0A94F-D37B-48A6-8536-FC1F81EBB1C4}" destId="{D241B820-E18D-4F12-AB4A-E88DC6BB0AF1}" srcOrd="2" destOrd="0" presId="urn:microsoft.com/office/officeart/2016/7/layout/LinearBlockProcessNumbered"/>
    <dgm:cxn modelId="{6C26B647-3A17-40BC-BD1F-A97D08C43E04}" type="presParOf" srcId="{D241B820-E18D-4F12-AB4A-E88DC6BB0AF1}" destId="{5847C563-F655-4017-BB15-0C3294C17B25}" srcOrd="0" destOrd="0" presId="urn:microsoft.com/office/officeart/2016/7/layout/LinearBlockProcessNumbered"/>
    <dgm:cxn modelId="{B626BB33-E1C1-413C-9094-3229E689423B}" type="presParOf" srcId="{D241B820-E18D-4F12-AB4A-E88DC6BB0AF1}" destId="{A44ABA56-E008-48C4-8CE1-2DCB78122657}" srcOrd="1" destOrd="0" presId="urn:microsoft.com/office/officeart/2016/7/layout/LinearBlockProcessNumbered"/>
    <dgm:cxn modelId="{A3E6428E-0EAB-40F8-8C91-99D7E0BC87E7}" type="presParOf" srcId="{D241B820-E18D-4F12-AB4A-E88DC6BB0AF1}" destId="{ADE77F65-8A8D-4A04-AC75-3FFDA231B23C}" srcOrd="2" destOrd="0" presId="urn:microsoft.com/office/officeart/2016/7/layout/LinearBlockProcessNumbered"/>
    <dgm:cxn modelId="{AFFBB5F5-DE60-4A56-8C72-B5E6497EE819}" type="presParOf" srcId="{55D0A94F-D37B-48A6-8536-FC1F81EBB1C4}" destId="{97314233-4350-4634-90B9-2F426650210B}" srcOrd="3" destOrd="0" presId="urn:microsoft.com/office/officeart/2016/7/layout/LinearBlockProcessNumbered"/>
    <dgm:cxn modelId="{7F7DBAA2-FDB2-4641-A867-A328DFFAD476}" type="presParOf" srcId="{55D0A94F-D37B-48A6-8536-FC1F81EBB1C4}" destId="{002691F3-A607-4440-9D20-5DCBD2CDCC4C}" srcOrd="4" destOrd="0" presId="urn:microsoft.com/office/officeart/2016/7/layout/LinearBlockProcessNumbered"/>
    <dgm:cxn modelId="{9CBF0699-DDA0-4511-811D-862E5582FD2E}" type="presParOf" srcId="{002691F3-A607-4440-9D20-5DCBD2CDCC4C}" destId="{EF50D29E-B10A-4567-AC71-182098A5CEBD}" srcOrd="0" destOrd="0" presId="urn:microsoft.com/office/officeart/2016/7/layout/LinearBlockProcessNumbered"/>
    <dgm:cxn modelId="{BE52D9E6-4437-4D3E-95A9-D165E8E5F3D5}" type="presParOf" srcId="{002691F3-A607-4440-9D20-5DCBD2CDCC4C}" destId="{AB30399A-B242-4E1E-9E06-D9C8E8FB4D8C}" srcOrd="1" destOrd="0" presId="urn:microsoft.com/office/officeart/2016/7/layout/LinearBlockProcessNumbered"/>
    <dgm:cxn modelId="{1199E18E-7F30-48D2-8AFE-CC56BFF2A74B}" type="presParOf" srcId="{002691F3-A607-4440-9D20-5DCBD2CDCC4C}" destId="{F3E08875-A38A-41D2-A587-4414B01588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90AE0-CA8B-4A82-A350-49FBF41FDD47}"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B10EF9FC-AA24-43B6-AB2D-F03242B80BD0}">
      <dgm:prSet/>
      <dgm:spPr/>
      <dgm:t>
        <a:bodyPr/>
        <a:lstStyle/>
        <a:p>
          <a:r>
            <a:rPr lang="en-US" b="0" i="0"/>
            <a:t>What is the writer's intention?</a:t>
          </a:r>
          <a:endParaRPr lang="en-US"/>
        </a:p>
      </dgm:t>
    </dgm:pt>
    <dgm:pt modelId="{D8B5BD13-F8AE-45DF-98E2-773411994596}" type="parTrans" cxnId="{52459359-C6B0-41D4-AFAE-9DDADF99D84A}">
      <dgm:prSet/>
      <dgm:spPr/>
      <dgm:t>
        <a:bodyPr/>
        <a:lstStyle/>
        <a:p>
          <a:endParaRPr lang="en-US"/>
        </a:p>
      </dgm:t>
    </dgm:pt>
    <dgm:pt modelId="{904933B0-15FA-4FDE-ABCC-1A7D5A5436F4}" type="sibTrans" cxnId="{52459359-C6B0-41D4-AFAE-9DDADF99D84A}">
      <dgm:prSet/>
      <dgm:spPr/>
      <dgm:t>
        <a:bodyPr/>
        <a:lstStyle/>
        <a:p>
          <a:endParaRPr lang="en-US"/>
        </a:p>
      </dgm:t>
    </dgm:pt>
    <dgm:pt modelId="{01D0E100-E92B-4317-9CC3-E06AAAFD5CA1}">
      <dgm:prSet/>
      <dgm:spPr/>
      <dgm:t>
        <a:bodyPr/>
        <a:lstStyle/>
        <a:p>
          <a:r>
            <a:rPr lang="en-US" b="0" i="0"/>
            <a:t>Does he want to inform, persuade or entertain?</a:t>
          </a:r>
          <a:endParaRPr lang="en-US"/>
        </a:p>
      </dgm:t>
    </dgm:pt>
    <dgm:pt modelId="{DC2853E4-FBAF-4582-8563-44D001EB42E3}" type="parTrans" cxnId="{BECF7CA9-725B-4E79-98CA-EE3AEA30247D}">
      <dgm:prSet/>
      <dgm:spPr/>
      <dgm:t>
        <a:bodyPr/>
        <a:lstStyle/>
        <a:p>
          <a:endParaRPr lang="en-US"/>
        </a:p>
      </dgm:t>
    </dgm:pt>
    <dgm:pt modelId="{F6545334-C43A-46E8-AF11-12C1887A9F1B}" type="sibTrans" cxnId="{BECF7CA9-725B-4E79-98CA-EE3AEA30247D}">
      <dgm:prSet/>
      <dgm:spPr/>
      <dgm:t>
        <a:bodyPr/>
        <a:lstStyle/>
        <a:p>
          <a:endParaRPr lang="en-US"/>
        </a:p>
      </dgm:t>
    </dgm:pt>
    <dgm:pt modelId="{15975FDB-1444-404F-90D5-285AE9CA46B4}" type="pres">
      <dgm:prSet presAssocID="{07190AE0-CA8B-4A82-A350-49FBF41FDD47}" presName="diagram" presStyleCnt="0">
        <dgm:presLayoutVars>
          <dgm:chPref val="1"/>
          <dgm:dir/>
          <dgm:animOne val="branch"/>
          <dgm:animLvl val="lvl"/>
          <dgm:resizeHandles/>
        </dgm:presLayoutVars>
      </dgm:prSet>
      <dgm:spPr/>
    </dgm:pt>
    <dgm:pt modelId="{50EDF5AC-2BCA-426C-A5B7-EF5AAEBDE451}" type="pres">
      <dgm:prSet presAssocID="{B10EF9FC-AA24-43B6-AB2D-F03242B80BD0}" presName="root" presStyleCnt="0"/>
      <dgm:spPr/>
    </dgm:pt>
    <dgm:pt modelId="{6D6CFAFE-07DE-4DCF-9DAE-9525FF2FB98D}" type="pres">
      <dgm:prSet presAssocID="{B10EF9FC-AA24-43B6-AB2D-F03242B80BD0}" presName="rootComposite" presStyleCnt="0"/>
      <dgm:spPr/>
    </dgm:pt>
    <dgm:pt modelId="{E5E7386F-5A46-44F1-91F3-8A020BCD9DE0}" type="pres">
      <dgm:prSet presAssocID="{B10EF9FC-AA24-43B6-AB2D-F03242B80BD0}" presName="rootText" presStyleLbl="node1" presStyleIdx="0" presStyleCnt="2"/>
      <dgm:spPr/>
    </dgm:pt>
    <dgm:pt modelId="{9A0FCA15-321D-4B06-84A1-74BC05ECC7DE}" type="pres">
      <dgm:prSet presAssocID="{B10EF9FC-AA24-43B6-AB2D-F03242B80BD0}" presName="rootConnector" presStyleLbl="node1" presStyleIdx="0" presStyleCnt="2"/>
      <dgm:spPr/>
    </dgm:pt>
    <dgm:pt modelId="{349594EF-08F5-4D33-A5DB-35D61DF96950}" type="pres">
      <dgm:prSet presAssocID="{B10EF9FC-AA24-43B6-AB2D-F03242B80BD0}" presName="childShape" presStyleCnt="0"/>
      <dgm:spPr/>
    </dgm:pt>
    <dgm:pt modelId="{DA594A2B-F601-48D8-A5FD-3A2A56416214}" type="pres">
      <dgm:prSet presAssocID="{01D0E100-E92B-4317-9CC3-E06AAAFD5CA1}" presName="root" presStyleCnt="0"/>
      <dgm:spPr/>
    </dgm:pt>
    <dgm:pt modelId="{3751A7D6-B84C-49F8-85A5-BCCBF1E22750}" type="pres">
      <dgm:prSet presAssocID="{01D0E100-E92B-4317-9CC3-E06AAAFD5CA1}" presName="rootComposite" presStyleCnt="0"/>
      <dgm:spPr/>
    </dgm:pt>
    <dgm:pt modelId="{C16FE5F8-BE01-493C-9C64-D67ADFC74BFA}" type="pres">
      <dgm:prSet presAssocID="{01D0E100-E92B-4317-9CC3-E06AAAFD5CA1}" presName="rootText" presStyleLbl="node1" presStyleIdx="1" presStyleCnt="2"/>
      <dgm:spPr/>
    </dgm:pt>
    <dgm:pt modelId="{09BBE647-7F9C-471F-AB3E-9AD145B8711E}" type="pres">
      <dgm:prSet presAssocID="{01D0E100-E92B-4317-9CC3-E06AAAFD5CA1}" presName="rootConnector" presStyleLbl="node1" presStyleIdx="1" presStyleCnt="2"/>
      <dgm:spPr/>
    </dgm:pt>
    <dgm:pt modelId="{58BFDCAD-7843-48B2-8BEB-31D375936F2A}" type="pres">
      <dgm:prSet presAssocID="{01D0E100-E92B-4317-9CC3-E06AAAFD5CA1}" presName="childShape" presStyleCnt="0"/>
      <dgm:spPr/>
    </dgm:pt>
  </dgm:ptLst>
  <dgm:cxnLst>
    <dgm:cxn modelId="{F91DE535-EBD5-4B1A-92C0-E0D72DD25472}" type="presOf" srcId="{01D0E100-E92B-4317-9CC3-E06AAAFD5CA1}" destId="{09BBE647-7F9C-471F-AB3E-9AD145B8711E}" srcOrd="1" destOrd="0" presId="urn:microsoft.com/office/officeart/2005/8/layout/hierarchy3"/>
    <dgm:cxn modelId="{18F47064-F7A0-4A38-ABB2-41753DB70650}" type="presOf" srcId="{B10EF9FC-AA24-43B6-AB2D-F03242B80BD0}" destId="{9A0FCA15-321D-4B06-84A1-74BC05ECC7DE}" srcOrd="1" destOrd="0" presId="urn:microsoft.com/office/officeart/2005/8/layout/hierarchy3"/>
    <dgm:cxn modelId="{6CB8D355-4EFF-43F5-B7D6-9C95BD5DAA7A}" type="presOf" srcId="{07190AE0-CA8B-4A82-A350-49FBF41FDD47}" destId="{15975FDB-1444-404F-90D5-285AE9CA46B4}" srcOrd="0" destOrd="0" presId="urn:microsoft.com/office/officeart/2005/8/layout/hierarchy3"/>
    <dgm:cxn modelId="{52459359-C6B0-41D4-AFAE-9DDADF99D84A}" srcId="{07190AE0-CA8B-4A82-A350-49FBF41FDD47}" destId="{B10EF9FC-AA24-43B6-AB2D-F03242B80BD0}" srcOrd="0" destOrd="0" parTransId="{D8B5BD13-F8AE-45DF-98E2-773411994596}" sibTransId="{904933B0-15FA-4FDE-ABCC-1A7D5A5436F4}"/>
    <dgm:cxn modelId="{8C754A86-B3C2-4B36-A33B-15B18BB64C8F}" type="presOf" srcId="{B10EF9FC-AA24-43B6-AB2D-F03242B80BD0}" destId="{E5E7386F-5A46-44F1-91F3-8A020BCD9DE0}" srcOrd="0" destOrd="0" presId="urn:microsoft.com/office/officeart/2005/8/layout/hierarchy3"/>
    <dgm:cxn modelId="{BECF7CA9-725B-4E79-98CA-EE3AEA30247D}" srcId="{07190AE0-CA8B-4A82-A350-49FBF41FDD47}" destId="{01D0E100-E92B-4317-9CC3-E06AAAFD5CA1}" srcOrd="1" destOrd="0" parTransId="{DC2853E4-FBAF-4582-8563-44D001EB42E3}" sibTransId="{F6545334-C43A-46E8-AF11-12C1887A9F1B}"/>
    <dgm:cxn modelId="{C12945F5-90D7-47D8-8AAA-926AF32FEB98}" type="presOf" srcId="{01D0E100-E92B-4317-9CC3-E06AAAFD5CA1}" destId="{C16FE5F8-BE01-493C-9C64-D67ADFC74BFA}" srcOrd="0" destOrd="0" presId="urn:microsoft.com/office/officeart/2005/8/layout/hierarchy3"/>
    <dgm:cxn modelId="{FA8234D5-DDE6-4D46-A579-71E1339C10F7}" type="presParOf" srcId="{15975FDB-1444-404F-90D5-285AE9CA46B4}" destId="{50EDF5AC-2BCA-426C-A5B7-EF5AAEBDE451}" srcOrd="0" destOrd="0" presId="urn:microsoft.com/office/officeart/2005/8/layout/hierarchy3"/>
    <dgm:cxn modelId="{014BFFDF-42C5-4B60-B8E4-E31E1AB9C023}" type="presParOf" srcId="{50EDF5AC-2BCA-426C-A5B7-EF5AAEBDE451}" destId="{6D6CFAFE-07DE-4DCF-9DAE-9525FF2FB98D}" srcOrd="0" destOrd="0" presId="urn:microsoft.com/office/officeart/2005/8/layout/hierarchy3"/>
    <dgm:cxn modelId="{38131A4E-AF55-4E5D-B22E-7F31694E8AE4}" type="presParOf" srcId="{6D6CFAFE-07DE-4DCF-9DAE-9525FF2FB98D}" destId="{E5E7386F-5A46-44F1-91F3-8A020BCD9DE0}" srcOrd="0" destOrd="0" presId="urn:microsoft.com/office/officeart/2005/8/layout/hierarchy3"/>
    <dgm:cxn modelId="{45FC2C66-69EB-44F5-B27E-15DCE975EC2B}" type="presParOf" srcId="{6D6CFAFE-07DE-4DCF-9DAE-9525FF2FB98D}" destId="{9A0FCA15-321D-4B06-84A1-74BC05ECC7DE}" srcOrd="1" destOrd="0" presId="urn:microsoft.com/office/officeart/2005/8/layout/hierarchy3"/>
    <dgm:cxn modelId="{C0B3C73E-B03C-4A06-AE31-253ABB82FD4E}" type="presParOf" srcId="{50EDF5AC-2BCA-426C-A5B7-EF5AAEBDE451}" destId="{349594EF-08F5-4D33-A5DB-35D61DF96950}" srcOrd="1" destOrd="0" presId="urn:microsoft.com/office/officeart/2005/8/layout/hierarchy3"/>
    <dgm:cxn modelId="{060942FB-FD88-453C-93E7-712480F6DBA7}" type="presParOf" srcId="{15975FDB-1444-404F-90D5-285AE9CA46B4}" destId="{DA594A2B-F601-48D8-A5FD-3A2A56416214}" srcOrd="1" destOrd="0" presId="urn:microsoft.com/office/officeart/2005/8/layout/hierarchy3"/>
    <dgm:cxn modelId="{5B856FF0-0FE4-41A6-8D21-00B52D004EF4}" type="presParOf" srcId="{DA594A2B-F601-48D8-A5FD-3A2A56416214}" destId="{3751A7D6-B84C-49F8-85A5-BCCBF1E22750}" srcOrd="0" destOrd="0" presId="urn:microsoft.com/office/officeart/2005/8/layout/hierarchy3"/>
    <dgm:cxn modelId="{A50A4872-E36D-429A-A649-CC32DACD8662}" type="presParOf" srcId="{3751A7D6-B84C-49F8-85A5-BCCBF1E22750}" destId="{C16FE5F8-BE01-493C-9C64-D67ADFC74BFA}" srcOrd="0" destOrd="0" presId="urn:microsoft.com/office/officeart/2005/8/layout/hierarchy3"/>
    <dgm:cxn modelId="{BDF91AEC-FA6D-40F1-BEBD-94A2607D2760}" type="presParOf" srcId="{3751A7D6-B84C-49F8-85A5-BCCBF1E22750}" destId="{09BBE647-7F9C-471F-AB3E-9AD145B8711E}" srcOrd="1" destOrd="0" presId="urn:microsoft.com/office/officeart/2005/8/layout/hierarchy3"/>
    <dgm:cxn modelId="{A03658EC-E383-432A-9489-7DD5222C3C3D}" type="presParOf" srcId="{DA594A2B-F601-48D8-A5FD-3A2A56416214}" destId="{58BFDCAD-7843-48B2-8BEB-31D375936F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DDA8-380C-491B-AC64-952FD4FFF88E}">
      <dsp:nvSpPr>
        <dsp:cNvPr id="0" name=""/>
        <dsp:cNvSpPr/>
      </dsp:nvSpPr>
      <dsp:spPr>
        <a:xfrm>
          <a:off x="0" y="73659"/>
          <a:ext cx="6479357"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deliberative speech</a:t>
          </a:r>
          <a:r>
            <a:rPr lang="en-US" sz="1800" kern="1200"/>
            <a:t> (the political speech) where the purpose of the speech is to consider political/economical questions and discuss/present future actions. It focuses on convincing the audience to either take action or not take action based on the arguments put forward.</a:t>
          </a:r>
        </a:p>
      </dsp:txBody>
      <dsp:txXfrm>
        <a:off x="76077" y="149736"/>
        <a:ext cx="6327203" cy="1406285"/>
      </dsp:txXfrm>
    </dsp:sp>
    <dsp:sp modelId="{B67C93AD-8D62-4950-9D06-14467ABDB1B3}">
      <dsp:nvSpPr>
        <dsp:cNvPr id="0" name=""/>
        <dsp:cNvSpPr/>
      </dsp:nvSpPr>
      <dsp:spPr>
        <a:xfrm>
          <a:off x="0" y="1683939"/>
          <a:ext cx="6479357" cy="155843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judicial speech</a:t>
          </a:r>
          <a:r>
            <a:rPr lang="en-US" sz="1800" kern="1200"/>
            <a:t> primarily takes place in a courtroom. The focus is on previous actions and its purpose is to decide whether the accused is innocent or guilty. </a:t>
          </a:r>
        </a:p>
      </dsp:txBody>
      <dsp:txXfrm>
        <a:off x="76077" y="1760016"/>
        <a:ext cx="6327203" cy="1406285"/>
      </dsp:txXfrm>
    </dsp:sp>
    <dsp:sp modelId="{672666C4-EA71-4540-AB67-D74253343A25}">
      <dsp:nvSpPr>
        <dsp:cNvPr id="0" name=""/>
        <dsp:cNvSpPr/>
      </dsp:nvSpPr>
      <dsp:spPr>
        <a:xfrm>
          <a:off x="0" y="3294218"/>
          <a:ext cx="6479357" cy="155843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epideictic speech</a:t>
          </a:r>
          <a:r>
            <a:rPr lang="en-US" sz="1800" kern="1200"/>
            <a:t> (the ceremonial speech) is often held on specific occasions such as birthdays, weddings, at certain ceremonies etc. </a:t>
          </a:r>
        </a:p>
      </dsp:txBody>
      <dsp:txXfrm>
        <a:off x="76077" y="3370295"/>
        <a:ext cx="6327203" cy="140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7A78-625D-4BE7-888C-1F7B14E3A00D}">
      <dsp:nvSpPr>
        <dsp:cNvPr id="0" name=""/>
        <dsp:cNvSpPr/>
      </dsp:nvSpPr>
      <dsp:spPr>
        <a:xfrm>
          <a:off x="0" y="2973293"/>
          <a:ext cx="6479357" cy="1950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a:t>
          </a:r>
          <a:r>
            <a:rPr lang="en-US" sz="2500" b="0" i="0" kern="1200"/>
            <a:t> nodal point of a text or speech could be democracy. Then, you will have to analyse how the discourse concerning democracy is expressed implicitly in the text or speech.</a:t>
          </a:r>
          <a:endParaRPr lang="en-US" sz="2500" kern="1200"/>
        </a:p>
      </dsp:txBody>
      <dsp:txXfrm>
        <a:off x="0" y="2973293"/>
        <a:ext cx="6479357" cy="1950802"/>
      </dsp:txXfrm>
    </dsp:sp>
    <dsp:sp modelId="{8874EFCA-8CFC-4189-8FFA-A614E0773FD1}">
      <dsp:nvSpPr>
        <dsp:cNvPr id="0" name=""/>
        <dsp:cNvSpPr/>
      </dsp:nvSpPr>
      <dsp:spPr>
        <a:xfrm rot="10800000">
          <a:off x="0" y="2221"/>
          <a:ext cx="6479357" cy="3000334"/>
        </a:xfrm>
        <a:prstGeom prst="upArrowCallou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The </a:t>
          </a:r>
          <a:r>
            <a:rPr lang="en-US" sz="2500" b="0" i="0" u="sng" kern="1200"/>
            <a:t>nodal point</a:t>
          </a:r>
          <a:r>
            <a:rPr lang="en-US" sz="2500" b="0" i="0" kern="1200"/>
            <a:t> of a text is very central as it is the key problem/concept or notion to be analysed. </a:t>
          </a:r>
          <a:endParaRPr lang="en-US" sz="2500" kern="1200"/>
        </a:p>
      </dsp:txBody>
      <dsp:txXfrm rot="10800000">
        <a:off x="0" y="2221"/>
        <a:ext cx="6479357" cy="1949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2AE0-ECD3-4573-BA09-328AA7284D4F}">
      <dsp:nvSpPr>
        <dsp:cNvPr id="0" name=""/>
        <dsp:cNvSpPr/>
      </dsp:nvSpPr>
      <dsp:spPr>
        <a:xfrm>
          <a:off x="0" y="85224"/>
          <a:ext cx="6479357" cy="1531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Words have a denotative and a connotative meaning.</a:t>
          </a:r>
          <a:endParaRPr lang="en-US" sz="2800" kern="1200"/>
        </a:p>
      </dsp:txBody>
      <dsp:txXfrm>
        <a:off x="74763" y="159987"/>
        <a:ext cx="6329831" cy="1382003"/>
      </dsp:txXfrm>
    </dsp:sp>
    <dsp:sp modelId="{5BAD4345-74F6-4522-8BAF-D69576B71582}">
      <dsp:nvSpPr>
        <dsp:cNvPr id="0" name=""/>
        <dsp:cNvSpPr/>
      </dsp:nvSpPr>
      <dsp:spPr>
        <a:xfrm>
          <a:off x="0" y="1697394"/>
          <a:ext cx="6479357" cy="153152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Denotation refers to the exact meaning of a word and not the feelings or ideas that the word suggests.</a:t>
          </a:r>
          <a:endParaRPr lang="en-US" sz="2800" kern="1200"/>
        </a:p>
      </dsp:txBody>
      <dsp:txXfrm>
        <a:off x="74763" y="1772157"/>
        <a:ext cx="6329831" cy="1382003"/>
      </dsp:txXfrm>
    </dsp:sp>
    <dsp:sp modelId="{BD35E3C3-61DB-44BA-949B-931A693B6E22}">
      <dsp:nvSpPr>
        <dsp:cNvPr id="0" name=""/>
        <dsp:cNvSpPr/>
      </dsp:nvSpPr>
      <dsp:spPr>
        <a:xfrm>
          <a:off x="0" y="3309563"/>
          <a:ext cx="6479357" cy="153152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Connotation refers to the idea or feeling a word invokes in a person.</a:t>
          </a:r>
          <a:endParaRPr lang="en-US" sz="2800" kern="1200"/>
        </a:p>
      </dsp:txBody>
      <dsp:txXfrm>
        <a:off x="74763" y="3384326"/>
        <a:ext cx="6329831" cy="1382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73BE-13B3-44C5-BD16-C89DE0BE2B28}">
      <dsp:nvSpPr>
        <dsp:cNvPr id="0" name=""/>
        <dsp:cNvSpPr/>
      </dsp:nvSpPr>
      <dsp:spPr>
        <a:xfrm>
          <a:off x="850" y="0"/>
          <a:ext cx="3445958" cy="37388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1"/>
            </a:rPr>
            <a:t>https://theenglishhandbook.systime.dk/?id=147#c1332</a:t>
          </a:r>
          <a:r>
            <a:rPr lang="da-DK" sz="1100" kern="1200"/>
            <a:t>  (Toulmin’s model of argumentation)</a:t>
          </a:r>
          <a:endParaRPr lang="en-US" sz="1100" kern="1200"/>
        </a:p>
      </dsp:txBody>
      <dsp:txXfrm>
        <a:off x="850" y="1495547"/>
        <a:ext cx="3445958" cy="2243320"/>
      </dsp:txXfrm>
    </dsp:sp>
    <dsp:sp modelId="{60A62411-E7AB-4028-9922-EF7C7CF0B0DE}">
      <dsp:nvSpPr>
        <dsp:cNvPr id="0" name=""/>
        <dsp:cNvSpPr/>
      </dsp:nvSpPr>
      <dsp:spPr>
        <a:xfrm>
          <a:off x="85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0" y="0"/>
        <a:ext cx="3445958" cy="1495547"/>
      </dsp:txXfrm>
    </dsp:sp>
    <dsp:sp modelId="{5847C563-F655-4017-BB15-0C3294C17B25}">
      <dsp:nvSpPr>
        <dsp:cNvPr id="0" name=""/>
        <dsp:cNvSpPr/>
      </dsp:nvSpPr>
      <dsp:spPr>
        <a:xfrm>
          <a:off x="3722485" y="0"/>
          <a:ext cx="3445958" cy="37388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2"/>
            </a:rPr>
            <a:t>https://theenglishhandbook.systime.dk/?id=168#c449</a:t>
          </a:r>
          <a:r>
            <a:rPr lang="da-DK" sz="1100" kern="1200"/>
            <a:t> (Types of arguments)</a:t>
          </a:r>
          <a:endParaRPr lang="en-US" sz="1100" kern="1200"/>
        </a:p>
      </dsp:txBody>
      <dsp:txXfrm>
        <a:off x="3722485" y="1495547"/>
        <a:ext cx="3445958" cy="2243320"/>
      </dsp:txXfrm>
    </dsp:sp>
    <dsp:sp modelId="{A44ABA56-E008-48C4-8CE1-2DCB78122657}">
      <dsp:nvSpPr>
        <dsp:cNvPr id="0" name=""/>
        <dsp:cNvSpPr/>
      </dsp:nvSpPr>
      <dsp:spPr>
        <a:xfrm>
          <a:off x="3722485"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2485" y="0"/>
        <a:ext cx="3445958" cy="1495547"/>
      </dsp:txXfrm>
    </dsp:sp>
    <dsp:sp modelId="{EF50D29E-B10A-4567-AC71-182098A5CEBD}">
      <dsp:nvSpPr>
        <dsp:cNvPr id="0" name=""/>
        <dsp:cNvSpPr/>
      </dsp:nvSpPr>
      <dsp:spPr>
        <a:xfrm>
          <a:off x="7444120" y="0"/>
          <a:ext cx="3445958" cy="37388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3"/>
            </a:rPr>
            <a:t>https://app.minlaering.dk/bog/42/kapitel/66567/sektion/66568</a:t>
          </a:r>
          <a:r>
            <a:rPr lang="da-DK" sz="1100" kern="1200"/>
            <a:t> Bias</a:t>
          </a:r>
          <a:endParaRPr lang="en-US" sz="1100" kern="1200"/>
        </a:p>
      </dsp:txBody>
      <dsp:txXfrm>
        <a:off x="7444120" y="1495547"/>
        <a:ext cx="3445958" cy="2243320"/>
      </dsp:txXfrm>
    </dsp:sp>
    <dsp:sp modelId="{AB30399A-B242-4E1E-9E06-D9C8E8FB4D8C}">
      <dsp:nvSpPr>
        <dsp:cNvPr id="0" name=""/>
        <dsp:cNvSpPr/>
      </dsp:nvSpPr>
      <dsp:spPr>
        <a:xfrm>
          <a:off x="744412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4120" y="0"/>
        <a:ext cx="3445958" cy="1495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7386F-5A46-44F1-91F3-8A020BCD9DE0}">
      <dsp:nvSpPr>
        <dsp:cNvPr id="0" name=""/>
        <dsp:cNvSpPr/>
      </dsp:nvSpPr>
      <dsp:spPr>
        <a:xfrm>
          <a:off x="1329" y="659626"/>
          <a:ext cx="4839231" cy="2419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What is the writer's intention?</a:t>
          </a:r>
          <a:endParaRPr lang="en-US" sz="4800" kern="1200"/>
        </a:p>
      </dsp:txBody>
      <dsp:txXfrm>
        <a:off x="72197" y="730494"/>
        <a:ext cx="4697495" cy="2277879"/>
      </dsp:txXfrm>
    </dsp:sp>
    <dsp:sp modelId="{C16FE5F8-BE01-493C-9C64-D67ADFC74BFA}">
      <dsp:nvSpPr>
        <dsp:cNvPr id="0" name=""/>
        <dsp:cNvSpPr/>
      </dsp:nvSpPr>
      <dsp:spPr>
        <a:xfrm>
          <a:off x="6050368" y="659626"/>
          <a:ext cx="4839231" cy="2419615"/>
        </a:xfrm>
        <a:prstGeom prst="roundRect">
          <a:avLst>
            <a:gd name="adj" fmla="val 10000"/>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Does he want to inform, persuade or entertain?</a:t>
          </a:r>
          <a:endParaRPr lang="en-US" sz="4800" kern="1200"/>
        </a:p>
      </dsp:txBody>
      <dsp:txXfrm>
        <a:off x="6121236" y="730494"/>
        <a:ext cx="4697495" cy="2277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1/8/2026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6202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1/8/2026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85724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1/8/2026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31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1/8/2026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8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1/8/2026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1/8/2026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8196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1/8/2026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7299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1/8/2026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6000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1/8/2026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7141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1/8/2026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08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1/8/2026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59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1/8/2026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12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heenglishhandbook.systime.dk/?id=167#c4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kriftligeksameniengelskhhx.systime.dk/?id=157"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eenglishhandbook.systime.dk/?id=163#c643" TargetMode="External"/><Relationship Id="rId2" Type="http://schemas.openxmlformats.org/officeDocument/2006/relationships/hyperlink" Target="https://theenglishhandbook.systime.dk/?id=163" TargetMode="External"/><Relationship Id="rId1" Type="http://schemas.openxmlformats.org/officeDocument/2006/relationships/slideLayout" Target="../slideLayouts/slideLayout2.xml"/><Relationship Id="rId4" Type="http://schemas.openxmlformats.org/officeDocument/2006/relationships/hyperlink" Target="https://theenglishhandbook.systime.dk/?id=163#c641"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heenglishhandbook.systime.dk/?id=167#c413" TargetMode="External"/><Relationship Id="rId2" Type="http://schemas.openxmlformats.org/officeDocument/2006/relationships/hyperlink" Target="https://theenglishhandbook.systime.dk/?id=147#c13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eenglishhandbook.systime.dk/?id=167#c4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83A6B576-ED1F-3E15-597C-3A39CA0F0506}"/>
              </a:ext>
            </a:extLst>
          </p:cNvPr>
          <p:cNvPicPr>
            <a:picLocks noChangeAspect="1"/>
          </p:cNvPicPr>
          <p:nvPr/>
        </p:nvPicPr>
        <p:blipFill>
          <a:blip r:embed="rId2"/>
          <a:srcRect t="7382" b="5069"/>
          <a:stretch/>
        </p:blipFill>
        <p:spPr>
          <a:xfrm>
            <a:off x="1" y="10"/>
            <a:ext cx="12192000" cy="6857990"/>
          </a:xfrm>
          <a:prstGeom prst="rect">
            <a:avLst/>
          </a:prstGeom>
        </p:spPr>
      </p:pic>
      <p:sp useBgFill="1">
        <p:nvSpPr>
          <p:cNvPr id="16"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5603D7-7769-FC39-A47B-FA84D897E1FF}"/>
              </a:ext>
            </a:extLst>
          </p:cNvPr>
          <p:cNvSpPr>
            <a:spLocks noGrp="1"/>
          </p:cNvSpPr>
          <p:nvPr>
            <p:ph type="ctrTitle"/>
          </p:nvPr>
        </p:nvSpPr>
        <p:spPr>
          <a:xfrm>
            <a:off x="7730487" y="1562101"/>
            <a:ext cx="3551402" cy="2738530"/>
          </a:xfrm>
        </p:spPr>
        <p:txBody>
          <a:bodyPr anchor="t">
            <a:normAutofit/>
          </a:bodyPr>
          <a:lstStyle/>
          <a:p>
            <a:r>
              <a:rPr lang="da-DK" sz="4800" dirty="0" err="1"/>
              <a:t>Analytical</a:t>
            </a:r>
            <a:r>
              <a:rPr lang="da-DK" sz="4800" dirty="0"/>
              <a:t> essay non-fiction</a:t>
            </a:r>
          </a:p>
        </p:txBody>
      </p:sp>
      <p:sp>
        <p:nvSpPr>
          <p:cNvPr id="3" name="Undertitel 2">
            <a:extLst>
              <a:ext uri="{FF2B5EF4-FFF2-40B4-BE49-F238E27FC236}">
                <a16:creationId xmlns:a16="http://schemas.microsoft.com/office/drawing/2014/main" id="{3AC2F08B-5AE1-62A0-6CDA-EB5F532738FE}"/>
              </a:ext>
            </a:extLst>
          </p:cNvPr>
          <p:cNvSpPr>
            <a:spLocks noGrp="1"/>
          </p:cNvSpPr>
          <p:nvPr>
            <p:ph type="subTitle" idx="1"/>
          </p:nvPr>
        </p:nvSpPr>
        <p:spPr>
          <a:xfrm>
            <a:off x="7730487" y="4358566"/>
            <a:ext cx="3579790" cy="875824"/>
          </a:xfrm>
        </p:spPr>
        <p:txBody>
          <a:bodyPr>
            <a:normAutofit/>
          </a:bodyPr>
          <a:lstStyle/>
          <a:p>
            <a:endParaRPr lang="da-DK"/>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6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87FF34-DD16-60A0-D7A7-9BA8CAB32C97}"/>
              </a:ext>
            </a:extLst>
          </p:cNvPr>
          <p:cNvSpPr>
            <a:spLocks noGrp="1"/>
          </p:cNvSpPr>
          <p:nvPr>
            <p:ph type="title"/>
          </p:nvPr>
        </p:nvSpPr>
        <p:spPr>
          <a:xfrm>
            <a:off x="640080" y="1371600"/>
            <a:ext cx="3677920" cy="3919267"/>
          </a:xfrm>
        </p:spPr>
        <p:txBody>
          <a:bodyPr anchor="t">
            <a:normAutofit/>
          </a:bodyPr>
          <a:lstStyle/>
          <a:p>
            <a:r>
              <a:rPr lang="da-DK"/>
              <a:t>Nodal</a:t>
            </a:r>
            <a:r>
              <a:rPr lang="da-DK" dirty="0"/>
              <a:t> point</a:t>
            </a:r>
          </a:p>
        </p:txBody>
      </p:sp>
      <p:cxnSp>
        <p:nvCxnSpPr>
          <p:cNvPr id="13" name="Straight Connector 12">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Pladsholder til indhold 4">
            <a:extLst>
              <a:ext uri="{FF2B5EF4-FFF2-40B4-BE49-F238E27FC236}">
                <a16:creationId xmlns:a16="http://schemas.microsoft.com/office/drawing/2014/main" id="{EB57217E-8535-BBA4-049C-49DAEB4B586B}"/>
              </a:ext>
            </a:extLst>
          </p:cNvPr>
          <p:cNvGraphicFramePr>
            <a:graphicFrameLocks noGrp="1"/>
          </p:cNvGraphicFramePr>
          <p:nvPr>
            <p:ph idx="1"/>
            <p:extLst>
              <p:ext uri="{D42A27DB-BD31-4B8C-83A1-F6EECF244321}">
                <p14:modId xmlns:p14="http://schemas.microsoft.com/office/powerpoint/2010/main" val="947515811"/>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20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4" descr="3D-sfærer, der er forbundet med en rød linje">
            <a:extLst>
              <a:ext uri="{FF2B5EF4-FFF2-40B4-BE49-F238E27FC236}">
                <a16:creationId xmlns:a16="http://schemas.microsoft.com/office/drawing/2014/main" id="{8481FABF-C7A6-F904-D8CD-977D73F28A67}"/>
              </a:ext>
            </a:extLst>
          </p:cNvPr>
          <p:cNvPicPr>
            <a:picLocks noChangeAspect="1"/>
          </p:cNvPicPr>
          <p:nvPr/>
        </p:nvPicPr>
        <p:blipFill>
          <a:blip r:embed="rId2"/>
          <a:srcRect l="26443" r="20557"/>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6B842561-DB4B-E6FA-D660-4BD32F2A7FB3}"/>
              </a:ext>
            </a:extLst>
          </p:cNvPr>
          <p:cNvSpPr>
            <a:spLocks noGrp="1"/>
          </p:cNvSpPr>
          <p:nvPr>
            <p:ph type="title"/>
          </p:nvPr>
        </p:nvSpPr>
        <p:spPr>
          <a:xfrm>
            <a:off x="640080" y="1371600"/>
            <a:ext cx="5852160" cy="1097280"/>
          </a:xfrm>
        </p:spPr>
        <p:txBody>
          <a:bodyPr anchor="t">
            <a:normAutofit/>
          </a:bodyPr>
          <a:lstStyle/>
          <a:p>
            <a:r>
              <a:rPr lang="da-DK" dirty="0"/>
              <a:t>Chain </a:t>
            </a:r>
            <a:r>
              <a:rPr lang="da-DK"/>
              <a:t>of equivalence</a:t>
            </a:r>
            <a:endParaRPr lang="da-DK" dirty="0"/>
          </a:p>
        </p:txBody>
      </p:sp>
      <p:sp>
        <p:nvSpPr>
          <p:cNvPr id="3" name="Pladsholder til indhold 2">
            <a:extLst>
              <a:ext uri="{FF2B5EF4-FFF2-40B4-BE49-F238E27FC236}">
                <a16:creationId xmlns:a16="http://schemas.microsoft.com/office/drawing/2014/main" id="{8B536C58-6067-4072-90AD-6D35914A7A97}"/>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Words connected to the nodal point are called the </a:t>
            </a:r>
            <a:r>
              <a:rPr lang="en-US" b="0" i="1">
                <a:effectLst/>
                <a:latin typeface="Noto Sans" panose="020B0502040504020204" pitchFamily="34" charset="0"/>
              </a:rPr>
              <a:t>chain of equivalence</a:t>
            </a:r>
            <a:r>
              <a:rPr lang="en-US" b="0" i="0">
                <a:effectLst/>
                <a:latin typeface="Noto Sans" panose="020B0502040504020204" pitchFamily="34" charset="0"/>
              </a:rPr>
              <a:t>. </a:t>
            </a:r>
          </a:p>
          <a:p>
            <a:r>
              <a:rPr lang="en-US" b="0" i="0">
                <a:effectLst/>
                <a:latin typeface="Noto Sans" panose="020B0502040504020204" pitchFamily="34" charset="0"/>
              </a:rPr>
              <a:t>It is through the chain of equivalence that value is added to the nodal point. Therefore, the choice of words is very important. </a:t>
            </a:r>
          </a:p>
          <a:p>
            <a:r>
              <a:rPr lang="en-US" b="0" i="0">
                <a:effectLst/>
                <a:latin typeface="Noto Sans" panose="020B0502040504020204" pitchFamily="34" charset="0"/>
              </a:rPr>
              <a:t>The value of a word is </a:t>
            </a:r>
            <a:r>
              <a:rPr lang="en-US" b="0" i="0" u="sng">
                <a:effectLst/>
                <a:latin typeface="Noto Sans" panose="020B0502040504020204" pitchFamily="34" charset="0"/>
              </a:rPr>
              <a:t>rarely</a:t>
            </a:r>
            <a:r>
              <a:rPr lang="en-US" b="0" i="0">
                <a:effectLst/>
                <a:latin typeface="Noto Sans" panose="020B0502040504020204" pitchFamily="34" charset="0"/>
              </a:rPr>
              <a:t> neutral, so it is important for the sender to choose the right words to add the proper meaning and value to the nodal point</a:t>
            </a:r>
            <a:endParaRPr lang="da-DK" dirty="0"/>
          </a:p>
        </p:txBody>
      </p:sp>
    </p:spTree>
    <p:extLst>
      <p:ext uri="{BB962C8B-B14F-4D97-AF65-F5344CB8AC3E}">
        <p14:creationId xmlns:p14="http://schemas.microsoft.com/office/powerpoint/2010/main" val="356751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0CF2B1-DE62-7ADB-1F8A-F6F7370517E7}"/>
              </a:ext>
            </a:extLst>
          </p:cNvPr>
          <p:cNvSpPr>
            <a:spLocks noGrp="1"/>
          </p:cNvSpPr>
          <p:nvPr>
            <p:ph type="title"/>
          </p:nvPr>
        </p:nvSpPr>
        <p:spPr>
          <a:xfrm>
            <a:off x="640080" y="1371600"/>
            <a:ext cx="3677920" cy="3919267"/>
          </a:xfrm>
        </p:spPr>
        <p:txBody>
          <a:bodyPr anchor="t">
            <a:normAutofit/>
          </a:bodyPr>
          <a:lstStyle/>
          <a:p>
            <a:r>
              <a:rPr lang="da-DK" dirty="0"/>
              <a:t>Denotation and </a:t>
            </a:r>
            <a:r>
              <a:rPr lang="da-DK"/>
              <a:t>connotation</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41D297E9-51EB-A150-AEEF-DED269006F92}"/>
              </a:ext>
            </a:extLst>
          </p:cNvPr>
          <p:cNvGraphicFramePr>
            <a:graphicFrameLocks noGrp="1"/>
          </p:cNvGraphicFramePr>
          <p:nvPr>
            <p:ph idx="1"/>
            <p:extLst>
              <p:ext uri="{D42A27DB-BD31-4B8C-83A1-F6EECF244321}">
                <p14:modId xmlns:p14="http://schemas.microsoft.com/office/powerpoint/2010/main" val="217780004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6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CCF57-CD43-668D-36BC-11F38CBF78C9}"/>
              </a:ext>
            </a:extLst>
          </p:cNvPr>
          <p:cNvSpPr>
            <a:spLocks noGrp="1"/>
          </p:cNvSpPr>
          <p:nvPr>
            <p:ph type="title"/>
          </p:nvPr>
        </p:nvSpPr>
        <p:spPr/>
        <p:txBody>
          <a:bodyPr/>
          <a:lstStyle/>
          <a:p>
            <a:endParaRPr lang="da-DK" dirty="0"/>
          </a:p>
        </p:txBody>
      </p:sp>
      <p:pic>
        <p:nvPicPr>
          <p:cNvPr id="4098" name="Picture 2">
            <a:extLst>
              <a:ext uri="{FF2B5EF4-FFF2-40B4-BE49-F238E27FC236}">
                <a16:creationId xmlns:a16="http://schemas.microsoft.com/office/drawing/2014/main" id="{EA35F67F-E5F3-9AC8-7AF3-8AD80723F7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740" y="2633663"/>
            <a:ext cx="5917883"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7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101010 datalinjer til uendeligt tal">
            <a:extLst>
              <a:ext uri="{FF2B5EF4-FFF2-40B4-BE49-F238E27FC236}">
                <a16:creationId xmlns:a16="http://schemas.microsoft.com/office/drawing/2014/main" id="{F29E6DD2-C63D-0FB3-82D8-2F3993F3ADAC}"/>
              </a:ext>
            </a:extLst>
          </p:cNvPr>
          <p:cNvPicPr>
            <a:picLocks noChangeAspect="1"/>
          </p:cNvPicPr>
          <p:nvPr/>
        </p:nvPicPr>
        <p:blipFill>
          <a:blip r:embed="rId2"/>
          <a:srcRect l="28874" r="25370" b="1"/>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FB9D4A52-D8A5-4E3D-18EC-073DC3D2060F}"/>
              </a:ext>
            </a:extLst>
          </p:cNvPr>
          <p:cNvSpPr>
            <a:spLocks noGrp="1"/>
          </p:cNvSpPr>
          <p:nvPr>
            <p:ph type="title"/>
          </p:nvPr>
        </p:nvSpPr>
        <p:spPr>
          <a:xfrm>
            <a:off x="640080" y="1371600"/>
            <a:ext cx="5852160" cy="1097280"/>
          </a:xfrm>
        </p:spPr>
        <p:txBody>
          <a:bodyPr anchor="t">
            <a:normAutofit/>
          </a:bodyPr>
          <a:lstStyle/>
          <a:p>
            <a:r>
              <a:rPr lang="da-DK" dirty="0"/>
              <a:t>Chain of difference</a:t>
            </a:r>
          </a:p>
        </p:txBody>
      </p:sp>
      <p:sp>
        <p:nvSpPr>
          <p:cNvPr id="3" name="Pladsholder til indhold 2">
            <a:extLst>
              <a:ext uri="{FF2B5EF4-FFF2-40B4-BE49-F238E27FC236}">
                <a16:creationId xmlns:a16="http://schemas.microsoft.com/office/drawing/2014/main" id="{A8C7D21E-4705-9093-BF91-60D025C3681C}"/>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Some texts may set up nodal points in opposition to each other. Then you talk about a </a:t>
            </a:r>
            <a:r>
              <a:rPr lang="en-US" b="0" i="0" u="sng">
                <a:effectLst/>
                <a:latin typeface="Noto Sans" panose="020B0502040504020204" pitchFamily="34" charset="0"/>
              </a:rPr>
              <a:t>chain of difference</a:t>
            </a:r>
            <a:r>
              <a:rPr lang="en-US" b="0" i="0">
                <a:effectLst/>
                <a:latin typeface="Noto Sans" panose="020B0502040504020204" pitchFamily="34" charset="0"/>
              </a:rPr>
              <a:t>. A chain of difference is defined by two opposed chains of equivalence.</a:t>
            </a:r>
            <a:endParaRPr lang="da-DK" dirty="0"/>
          </a:p>
        </p:txBody>
      </p:sp>
    </p:spTree>
    <p:extLst>
      <p:ext uri="{BB962C8B-B14F-4D97-AF65-F5344CB8AC3E}">
        <p14:creationId xmlns:p14="http://schemas.microsoft.com/office/powerpoint/2010/main" val="248620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rte kæder">
            <a:extLst>
              <a:ext uri="{FF2B5EF4-FFF2-40B4-BE49-F238E27FC236}">
                <a16:creationId xmlns:a16="http://schemas.microsoft.com/office/drawing/2014/main" id="{796ABE7B-5D00-388D-8C0E-A6DEB39A1C62}"/>
              </a:ext>
            </a:extLst>
          </p:cNvPr>
          <p:cNvPicPr>
            <a:picLocks noChangeAspect="1"/>
          </p:cNvPicPr>
          <p:nvPr/>
        </p:nvPicPr>
        <p:blipFill>
          <a:blip r:embed="rId2"/>
          <a:srcRect l="20352" r="26875" b="-2"/>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B8520E-8EF2-6E14-7D27-7E150428FDDC}"/>
              </a:ext>
            </a:extLst>
          </p:cNvPr>
          <p:cNvSpPr>
            <a:spLocks noGrp="1"/>
          </p:cNvSpPr>
          <p:nvPr>
            <p:ph type="title"/>
          </p:nvPr>
        </p:nvSpPr>
        <p:spPr>
          <a:xfrm>
            <a:off x="5496821" y="1371600"/>
            <a:ext cx="6034187" cy="1097280"/>
          </a:xfrm>
        </p:spPr>
        <p:txBody>
          <a:bodyPr>
            <a:normAutofit/>
          </a:bodyPr>
          <a:lstStyle/>
          <a:p>
            <a:r>
              <a:rPr lang="da-DK" dirty="0"/>
              <a:t>Chain of difference</a:t>
            </a:r>
          </a:p>
        </p:txBody>
      </p:sp>
      <p:sp>
        <p:nvSpPr>
          <p:cNvPr id="3" name="Pladsholder til indhold 2">
            <a:extLst>
              <a:ext uri="{FF2B5EF4-FFF2-40B4-BE49-F238E27FC236}">
                <a16:creationId xmlns:a16="http://schemas.microsoft.com/office/drawing/2014/main" id="{B3A40EF4-E690-21C2-E05A-F2F6DA3C3FD9}"/>
              </a:ext>
            </a:extLst>
          </p:cNvPr>
          <p:cNvSpPr>
            <a:spLocks noGrp="1"/>
          </p:cNvSpPr>
          <p:nvPr>
            <p:ph idx="1"/>
          </p:nvPr>
        </p:nvSpPr>
        <p:spPr>
          <a:xfrm>
            <a:off x="5496821" y="2633236"/>
            <a:ext cx="6034187" cy="3664687"/>
          </a:xfrm>
        </p:spPr>
        <p:txBody>
          <a:bodyPr>
            <a:normAutofit/>
          </a:bodyPr>
          <a:lstStyle/>
          <a:p>
            <a:r>
              <a:rPr lang="en-US" b="0" i="0">
                <a:effectLst/>
                <a:latin typeface="Noto Sans" panose="020B0502040504020204" pitchFamily="34" charset="0"/>
              </a:rPr>
              <a:t>In the immigration debate one chain of equivalence could use words such as </a:t>
            </a:r>
            <a:r>
              <a:rPr lang="en-US" b="0" i="1">
                <a:effectLst/>
                <a:latin typeface="Noto Sans" panose="020B0502040504020204" pitchFamily="34" charset="0"/>
              </a:rPr>
              <a:t>positive resource</a:t>
            </a:r>
            <a:r>
              <a:rPr lang="en-US" b="0" i="0">
                <a:effectLst/>
                <a:latin typeface="Noto Sans" panose="020B0502040504020204" pitchFamily="34" charset="0"/>
              </a:rPr>
              <a:t>, </a:t>
            </a:r>
            <a:r>
              <a:rPr lang="en-US" b="0" i="1">
                <a:effectLst/>
                <a:latin typeface="Noto Sans" panose="020B0502040504020204" pitchFamily="34" charset="0"/>
              </a:rPr>
              <a:t>added cultural dimension</a:t>
            </a:r>
            <a:r>
              <a:rPr lang="en-US" b="0" i="0">
                <a:effectLst/>
                <a:latin typeface="Noto Sans" panose="020B0502040504020204" pitchFamily="34" charset="0"/>
              </a:rPr>
              <a:t> where the other chain of equivalence would use words such as </a:t>
            </a:r>
            <a:r>
              <a:rPr lang="en-US" b="0" i="1">
                <a:effectLst/>
                <a:latin typeface="Noto Sans" panose="020B0502040504020204" pitchFamily="34" charset="0"/>
              </a:rPr>
              <a:t>burden</a:t>
            </a:r>
            <a:r>
              <a:rPr lang="en-US" b="0" i="0">
                <a:effectLst/>
                <a:latin typeface="Noto Sans" panose="020B0502040504020204" pitchFamily="34" charset="0"/>
              </a:rPr>
              <a:t>, </a:t>
            </a:r>
            <a:r>
              <a:rPr lang="en-US" b="0" i="1">
                <a:effectLst/>
                <a:latin typeface="Noto Sans" panose="020B0502040504020204" pitchFamily="34" charset="0"/>
              </a:rPr>
              <a:t>criminals</a:t>
            </a:r>
            <a:r>
              <a:rPr lang="en-US" b="0" i="0">
                <a:effectLst/>
                <a:latin typeface="Noto Sans" panose="020B0502040504020204" pitchFamily="34" charset="0"/>
              </a:rPr>
              <a:t>, </a:t>
            </a:r>
            <a:r>
              <a:rPr lang="en-US" b="0" i="1">
                <a:effectLst/>
                <a:latin typeface="Noto Sans" panose="020B0502040504020204" pitchFamily="34" charset="0"/>
              </a:rPr>
              <a:t>lazy</a:t>
            </a:r>
            <a:r>
              <a:rPr lang="en-US" b="0" i="0">
                <a:effectLst/>
                <a:latin typeface="Noto Sans" panose="020B0502040504020204" pitchFamily="34" charset="0"/>
              </a:rPr>
              <a:t>. In this way, the text establishes opposite nodal points where one has positive words and the other negative words. In such a case, you talk about a chain of difference.</a:t>
            </a:r>
            <a:endParaRPr lang="da-DK" dirty="0"/>
          </a:p>
        </p:txBody>
      </p:sp>
    </p:spTree>
    <p:extLst>
      <p:ext uri="{BB962C8B-B14F-4D97-AF65-F5344CB8AC3E}">
        <p14:creationId xmlns:p14="http://schemas.microsoft.com/office/powerpoint/2010/main" val="159197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F7FB0-0F50-0C83-84D7-9670C027FB6D}"/>
              </a:ext>
            </a:extLst>
          </p:cNvPr>
          <p:cNvSpPr>
            <a:spLocks noGrp="1"/>
          </p:cNvSpPr>
          <p:nvPr>
            <p:ph type="title"/>
          </p:nvPr>
        </p:nvSpPr>
        <p:spPr/>
        <p:txBody>
          <a:bodyPr/>
          <a:lstStyle/>
          <a:p>
            <a:r>
              <a:rPr lang="da-DK" dirty="0" err="1"/>
              <a:t>Political</a:t>
            </a:r>
            <a:r>
              <a:rPr lang="da-DK" dirty="0"/>
              <a:t> </a:t>
            </a:r>
            <a:r>
              <a:rPr lang="da-DK" dirty="0" err="1"/>
              <a:t>discourse</a:t>
            </a:r>
            <a:r>
              <a:rPr lang="da-DK" dirty="0"/>
              <a:t> </a:t>
            </a:r>
            <a:r>
              <a:rPr lang="da-DK" dirty="0" err="1"/>
              <a:t>concerning</a:t>
            </a:r>
            <a:r>
              <a:rPr lang="da-DK" dirty="0"/>
              <a:t> immigrants </a:t>
            </a:r>
          </a:p>
        </p:txBody>
      </p:sp>
      <p:sp>
        <p:nvSpPr>
          <p:cNvPr id="3" name="Pladsholder til indhold 2">
            <a:extLst>
              <a:ext uri="{FF2B5EF4-FFF2-40B4-BE49-F238E27FC236}">
                <a16:creationId xmlns:a16="http://schemas.microsoft.com/office/drawing/2014/main" id="{B99D3FA9-B2B7-1D28-4FBC-69AE559EB220}"/>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In 2017, Kristina </a:t>
            </a:r>
            <a:r>
              <a:rPr lang="en-US" b="0" i="0" dirty="0" err="1">
                <a:solidFill>
                  <a:srgbClr val="333333"/>
                </a:solidFill>
                <a:effectLst/>
                <a:latin typeface="Noto Sans" panose="020B0502040504020204" pitchFamily="34" charset="0"/>
              </a:rPr>
              <a:t>Bakkær</a:t>
            </a:r>
            <a:r>
              <a:rPr lang="en-US" b="0" i="0" dirty="0">
                <a:solidFill>
                  <a:srgbClr val="333333"/>
                </a:solidFill>
                <a:effectLst/>
                <a:latin typeface="Noto Sans" panose="020B0502040504020204" pitchFamily="34" charset="0"/>
              </a:rPr>
              <a:t> Simonsen, a PhD student at The University of Aarhus, published her PhD study of the political discourse concerning immigrants. Her study includes findings from 19 Western European countries. Her conclusion is that the discourse used by politicians influences the immigrants in the country in question. In countries such as Denmark where the dominating political discourse is negative, immigrants and </a:t>
            </a:r>
            <a:r>
              <a:rPr lang="en-US" b="0" i="0" u="sng" dirty="0">
                <a:solidFill>
                  <a:srgbClr val="333333"/>
                </a:solidFill>
                <a:effectLst/>
                <a:latin typeface="Noto Sans" panose="020B0502040504020204" pitchFamily="34" charset="0"/>
              </a:rPr>
              <a:t>descendants</a:t>
            </a:r>
            <a:r>
              <a:rPr lang="en-US" b="0" i="0" dirty="0">
                <a:solidFill>
                  <a:srgbClr val="333333"/>
                </a:solidFill>
                <a:effectLst/>
                <a:latin typeface="Noto Sans" panose="020B0502040504020204" pitchFamily="34" charset="0"/>
              </a:rPr>
              <a:t> of immigrants have a lower level of political trust and confidence in democracy. Through the negative discourse, immigrants and descendants of immigrants feel </a:t>
            </a:r>
            <a:r>
              <a:rPr lang="en-US" b="0" i="0" u="sng" dirty="0">
                <a:solidFill>
                  <a:srgbClr val="333333"/>
                </a:solidFill>
                <a:effectLst/>
                <a:latin typeface="Noto Sans" panose="020B0502040504020204" pitchFamily="34" charset="0"/>
              </a:rPr>
              <a:t>alienated</a:t>
            </a:r>
            <a:r>
              <a:rPr lang="en-US" b="0" i="0" dirty="0">
                <a:solidFill>
                  <a:srgbClr val="333333"/>
                </a:solidFill>
                <a:effectLst/>
                <a:latin typeface="Noto Sans" panose="020B0502040504020204" pitchFamily="34" charset="0"/>
              </a:rPr>
              <a:t> and excluded from society.</a:t>
            </a:r>
            <a:endParaRPr lang="da-DK" dirty="0"/>
          </a:p>
        </p:txBody>
      </p:sp>
    </p:spTree>
    <p:extLst>
      <p:ext uri="{BB962C8B-B14F-4D97-AF65-F5344CB8AC3E}">
        <p14:creationId xmlns:p14="http://schemas.microsoft.com/office/powerpoint/2010/main" val="374878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37144B-A9E8-8717-5ABA-E17B0A95472E}"/>
              </a:ext>
            </a:extLst>
          </p:cNvPr>
          <p:cNvSpPr>
            <a:spLocks noGrp="1"/>
          </p:cNvSpPr>
          <p:nvPr>
            <p:ph type="title"/>
          </p:nvPr>
        </p:nvSpPr>
        <p:spPr>
          <a:xfrm>
            <a:off x="914400" y="914400"/>
            <a:ext cx="7862777" cy="3174519"/>
          </a:xfrm>
        </p:spPr>
        <p:txBody>
          <a:bodyPr vert="horz" lIns="91440" tIns="45720" rIns="91440" bIns="45720" rtlCol="0" anchor="t">
            <a:normAutofit/>
          </a:bodyPr>
          <a:lstStyle/>
          <a:p>
            <a:r>
              <a:rPr lang="en-US" sz="5400"/>
              <a:t>Your exercise</a:t>
            </a:r>
          </a:p>
        </p:txBody>
      </p:sp>
      <p:sp>
        <p:nvSpPr>
          <p:cNvPr id="3" name="Pladsholder til indhold 2">
            <a:extLst>
              <a:ext uri="{FF2B5EF4-FFF2-40B4-BE49-F238E27FC236}">
                <a16:creationId xmlns:a16="http://schemas.microsoft.com/office/drawing/2014/main" id="{E5A5577C-A628-8D5A-7E93-7A29302BF1FF}"/>
              </a:ext>
            </a:extLst>
          </p:cNvPr>
          <p:cNvSpPr>
            <a:spLocks noGrp="1"/>
          </p:cNvSpPr>
          <p:nvPr>
            <p:ph idx="1"/>
          </p:nvPr>
        </p:nvSpPr>
        <p:spPr>
          <a:xfrm>
            <a:off x="7779029" y="5248504"/>
            <a:ext cx="4040374" cy="950275"/>
          </a:xfrm>
        </p:spPr>
        <p:txBody>
          <a:bodyPr vert="horz" lIns="91440" tIns="45720" rIns="91440" bIns="45720" rtlCol="0" anchor="t">
            <a:normAutofit/>
          </a:bodyPr>
          <a:lstStyle/>
          <a:p>
            <a:pPr marL="0" indent="0">
              <a:buNone/>
            </a:pPr>
            <a:r>
              <a:rPr lang="en-US" sz="1500" b="1" cap="all" spc="300" dirty="0">
                <a:hlinkClick r:id="rId2"/>
              </a:rPr>
              <a:t>https://theenglishhandbook.systime.dk/?id=167#c407</a:t>
            </a:r>
            <a:r>
              <a:rPr lang="en-US" sz="1500" b="1" cap="all" spc="300" dirty="0"/>
              <a:t> </a:t>
            </a:r>
          </a:p>
        </p:txBody>
      </p:sp>
      <p:cxnSp>
        <p:nvCxnSpPr>
          <p:cNvPr id="12" name="Straight Connector 11">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215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2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5903B0-1948-1735-F0FB-FFFBE120C051}"/>
              </a:ext>
            </a:extLst>
          </p:cNvPr>
          <p:cNvSpPr>
            <a:spLocks noGrp="1"/>
          </p:cNvSpPr>
          <p:nvPr>
            <p:ph type="title"/>
          </p:nvPr>
        </p:nvSpPr>
        <p:spPr>
          <a:xfrm>
            <a:off x="640079" y="1371601"/>
            <a:ext cx="10890929" cy="1097280"/>
          </a:xfrm>
        </p:spPr>
        <p:txBody>
          <a:bodyPr anchor="t">
            <a:normAutofit/>
          </a:bodyPr>
          <a:lstStyle/>
          <a:p>
            <a:r>
              <a:rPr lang="da-DK"/>
              <a:t>Your exercise</a:t>
            </a:r>
            <a:endParaRPr lang="da-DK" dirty="0"/>
          </a:p>
        </p:txBody>
      </p:sp>
      <p:sp>
        <p:nvSpPr>
          <p:cNvPr id="13" name="Pladsholder til indhold 2">
            <a:extLst>
              <a:ext uri="{FF2B5EF4-FFF2-40B4-BE49-F238E27FC236}">
                <a16:creationId xmlns:a16="http://schemas.microsoft.com/office/drawing/2014/main" id="{880A65CA-84AB-CBA5-4D58-0EE91F73C4CF}"/>
              </a:ext>
            </a:extLst>
          </p:cNvPr>
          <p:cNvSpPr>
            <a:spLocks noGrp="1"/>
          </p:cNvSpPr>
          <p:nvPr>
            <p:ph idx="1"/>
          </p:nvPr>
        </p:nvSpPr>
        <p:spPr>
          <a:xfrm>
            <a:off x="640079" y="2633472"/>
            <a:ext cx="10890929" cy="3666744"/>
          </a:xfrm>
        </p:spPr>
        <p:txBody>
          <a:bodyPr>
            <a:normAutofit/>
          </a:bodyPr>
          <a:lstStyle/>
          <a:p>
            <a:pPr marL="0" indent="0">
              <a:lnSpc>
                <a:spcPct val="110000"/>
              </a:lnSpc>
              <a:buNone/>
            </a:pPr>
            <a:r>
              <a:rPr lang="da-DK" sz="1400" dirty="0">
                <a:latin typeface="Arial" panose="020B0604020202020204" pitchFamily="34" charset="0"/>
                <a:cs typeface="Arial" panose="020B0604020202020204" pitchFamily="34" charset="0"/>
              </a:rPr>
              <a:t>1. Find a </a:t>
            </a:r>
            <a:r>
              <a:rPr lang="da-DK" sz="1400" dirty="0" err="1">
                <a:latin typeface="Arial" panose="020B0604020202020204" pitchFamily="34" charset="0"/>
                <a:cs typeface="Arial" panose="020B0604020202020204" pitchFamily="34" charset="0"/>
              </a:rPr>
              <a:t>nodal</a:t>
            </a:r>
            <a:r>
              <a:rPr lang="da-DK" sz="1400" dirty="0">
                <a:latin typeface="Arial" panose="020B0604020202020204" pitchFamily="34" charset="0"/>
                <a:cs typeface="Arial" panose="020B0604020202020204" pitchFamily="34" charset="0"/>
              </a:rPr>
              <a:t> point in </a:t>
            </a:r>
            <a:r>
              <a:rPr lang="da-DK" sz="1400" dirty="0" err="1">
                <a:latin typeface="Arial" panose="020B0604020202020204" pitchFamily="34" charset="0"/>
                <a:cs typeface="Arial" panose="020B0604020202020204" pitchFamily="34" charset="0"/>
              </a:rPr>
              <a:t>Zohran</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Mamdani’s</a:t>
            </a:r>
            <a:r>
              <a:rPr lang="da-DK" sz="1400" dirty="0">
                <a:latin typeface="Arial" panose="020B0604020202020204" pitchFamily="34" charset="0"/>
                <a:cs typeface="Arial" panose="020B0604020202020204" pitchFamily="34" charset="0"/>
              </a:rPr>
              <a:t> speech:</a:t>
            </a:r>
            <a:endParaRPr lang="en-US" sz="1400" b="0" i="0" dirty="0">
              <a:effectLst/>
              <a:latin typeface="Arial" panose="020B0604020202020204" pitchFamily="34" charset="0"/>
              <a:cs typeface="Arial" panose="020B0604020202020204" pitchFamily="34" charset="0"/>
            </a:endParaRPr>
          </a:p>
          <a:p>
            <a:pPr marL="0" indent="0">
              <a:lnSpc>
                <a:spcPct val="110000"/>
              </a:lnSpc>
              <a:buNone/>
            </a:pPr>
            <a:r>
              <a:rPr lang="en-US" sz="1400" b="0" i="0" dirty="0">
                <a:effectLst/>
                <a:latin typeface="Arial" panose="020B0604020202020204" pitchFamily="34" charset="0"/>
                <a:cs typeface="Arial" panose="020B0604020202020204" pitchFamily="34" charset="0"/>
              </a:rPr>
              <a:t>2. When you have found the words which, you believe, are part of the chain of equivalence, ask yourself the following questions:</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is the exact meaning of the words in the chain of equivalence?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Which connotations do the words invoke?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effect do the words have?</a:t>
            </a:r>
          </a:p>
          <a:p>
            <a:pPr marL="0" indent="0">
              <a:lnSpc>
                <a:spcPct val="110000"/>
              </a:lnSpc>
              <a:buNone/>
            </a:pPr>
            <a:r>
              <a:rPr lang="en-US" sz="1400" b="0" i="0" dirty="0">
                <a:effectLst/>
                <a:latin typeface="Arial" panose="020B0604020202020204" pitchFamily="34" charset="0"/>
                <a:cs typeface="Arial" panose="020B0604020202020204" pitchFamily="34" charset="0"/>
              </a:rPr>
              <a:t>3. Sum up your findings and draw a conclusion regarding your findings.</a:t>
            </a:r>
          </a:p>
          <a:p>
            <a:pPr marL="0" indent="0">
              <a:lnSpc>
                <a:spcPct val="110000"/>
              </a:lnSpc>
              <a:buNone/>
            </a:pPr>
            <a:r>
              <a:rPr lang="en-US" sz="1400" b="0" i="0" dirty="0">
                <a:effectLst/>
                <a:latin typeface="Arial" panose="020B0604020202020204" pitchFamily="34" charset="0"/>
                <a:cs typeface="Arial" panose="020B0604020202020204" pitchFamily="34" charset="0"/>
              </a:rPr>
              <a:t>4. Did you find any opposing chains of equivalence? When there are two nodal points and two opposing chains of equivalence, you have a chain of difference. Do the same analysis of the chain of difference by asking the same questions and sum up by making a comparison of the two chains of equivalence.</a:t>
            </a:r>
          </a:p>
          <a:p>
            <a:pPr>
              <a:lnSpc>
                <a:spcPct val="110000"/>
              </a:lnSpc>
            </a:pPr>
            <a:endParaRPr lang="da-DK" sz="1300" dirty="0"/>
          </a:p>
          <a:p>
            <a:pPr>
              <a:lnSpc>
                <a:spcPct val="110000"/>
              </a:lnSpc>
            </a:pPr>
            <a:endParaRPr lang="da-DK" sz="1300" dirty="0"/>
          </a:p>
          <a:p>
            <a:pPr>
              <a:lnSpc>
                <a:spcPct val="110000"/>
              </a:lnSpc>
            </a:pPr>
            <a:endParaRPr lang="da-DK" sz="1300" dirty="0"/>
          </a:p>
          <a:p>
            <a:pPr>
              <a:lnSpc>
                <a:spcPct val="110000"/>
              </a:lnSpc>
            </a:pPr>
            <a:endParaRPr lang="da-DK" sz="1300" dirty="0"/>
          </a:p>
        </p:txBody>
      </p:sp>
      <p:cxnSp>
        <p:nvCxnSpPr>
          <p:cNvPr id="14"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Seks knappenåle på flere steder på et landkort">
            <a:extLst>
              <a:ext uri="{FF2B5EF4-FFF2-40B4-BE49-F238E27FC236}">
                <a16:creationId xmlns:a16="http://schemas.microsoft.com/office/drawing/2014/main" id="{38605CE7-317A-A097-38ED-90862DBD8F46}"/>
              </a:ext>
            </a:extLst>
          </p:cNvPr>
          <p:cNvPicPr>
            <a:picLocks noChangeAspect="1"/>
          </p:cNvPicPr>
          <p:nvPr/>
        </p:nvPicPr>
        <p:blipFill>
          <a:blip r:embed="rId2"/>
          <a:srcRect t="3395" b="1233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CD0FBA52-70BB-5693-AD41-A3022913B715}"/>
              </a:ext>
            </a:extLst>
          </p:cNvPr>
          <p:cNvSpPr>
            <a:spLocks noGrp="1"/>
          </p:cNvSpPr>
          <p:nvPr>
            <p:ph type="title"/>
          </p:nvPr>
        </p:nvSpPr>
        <p:spPr>
          <a:xfrm>
            <a:off x="357809" y="159031"/>
            <a:ext cx="7950514" cy="870008"/>
          </a:xfrm>
        </p:spPr>
        <p:txBody>
          <a:bodyPr vert="horz" lIns="91440" tIns="45720" rIns="91440" bIns="45720" rtlCol="0" anchor="ctr">
            <a:normAutofit/>
          </a:bodyPr>
          <a:lstStyle/>
          <a:p>
            <a:r>
              <a:rPr lang="en-US" sz="4800" b="1" kern="1200" dirty="0">
                <a:solidFill>
                  <a:srgbClr val="FFFFFF"/>
                </a:solidFill>
                <a:latin typeface="+mj-lt"/>
                <a:ea typeface="+mj-ea"/>
                <a:cs typeface="+mj-cs"/>
              </a:rPr>
              <a:t>Linguistic features</a:t>
            </a:r>
          </a:p>
        </p:txBody>
      </p:sp>
      <p:sp>
        <p:nvSpPr>
          <p:cNvPr id="3" name="Pladsholder til indhold 2">
            <a:extLst>
              <a:ext uri="{FF2B5EF4-FFF2-40B4-BE49-F238E27FC236}">
                <a16:creationId xmlns:a16="http://schemas.microsoft.com/office/drawing/2014/main" id="{B9613849-B258-A4B3-4203-F87731CB6C25}"/>
              </a:ext>
            </a:extLst>
          </p:cNvPr>
          <p:cNvSpPr>
            <a:spLocks noGrp="1"/>
          </p:cNvSpPr>
          <p:nvPr>
            <p:ph idx="1"/>
          </p:nvPr>
        </p:nvSpPr>
        <p:spPr>
          <a:xfrm>
            <a:off x="8308323" y="159031"/>
            <a:ext cx="3525868" cy="870008"/>
          </a:xfrm>
        </p:spPr>
        <p:txBody>
          <a:bodyPr vert="horz" lIns="91440" tIns="45720" rIns="91440" bIns="45720" rtlCol="0" anchor="ctr">
            <a:normAutofit/>
          </a:bodyPr>
          <a:lstStyle/>
          <a:p>
            <a:pPr marL="0" indent="0" algn="r">
              <a:buNone/>
            </a:pPr>
            <a:r>
              <a:rPr lang="en-US" sz="1200" b="1" cap="all" spc="300" dirty="0">
                <a:solidFill>
                  <a:srgbClr val="FFFFFF"/>
                </a:solidFill>
                <a:hlinkClick r:id="rId3"/>
              </a:rPr>
              <a:t>https://skriftligeksameniengelskhhx.systime.dk/?id=157</a:t>
            </a:r>
            <a:r>
              <a:rPr lang="en-US" sz="1200" b="1" cap="all" spc="300" dirty="0">
                <a:solidFill>
                  <a:srgbClr val="FFFFFF"/>
                </a:solidFill>
              </a:rPr>
              <a:t> (rhetorical devices)</a:t>
            </a:r>
          </a:p>
        </p:txBody>
      </p:sp>
      <p:cxnSp>
        <p:nvCxnSpPr>
          <p:cNvPr id="15" name="Straight Connector 14">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67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E87EE8-6649-0E5A-6C08-20967FC34973}"/>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4100"/>
              <a:t>Introduction</a:t>
            </a:r>
          </a:p>
        </p:txBody>
      </p:sp>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31C43138-2DD1-CDF9-D114-A8AAEF148A91}"/>
              </a:ext>
            </a:extLst>
          </p:cNvPr>
          <p:cNvGraphicFramePr>
            <a:graphicFrameLocks noGrp="1"/>
          </p:cNvGraphicFramePr>
          <p:nvPr>
            <p:ph idx="1"/>
            <p:extLst>
              <p:ext uri="{D42A27DB-BD31-4B8C-83A1-F6EECF244321}">
                <p14:modId xmlns:p14="http://schemas.microsoft.com/office/powerpoint/2010/main" val="3692209756"/>
              </p:ext>
            </p:extLst>
          </p:nvPr>
        </p:nvGraphicFramePr>
        <p:xfrm>
          <a:off x="4229100" y="1333824"/>
          <a:ext cx="7290649" cy="4191036"/>
        </p:xfrm>
        <a:graphic>
          <a:graphicData uri="http://schemas.openxmlformats.org/drawingml/2006/table">
            <a:tbl>
              <a:tblPr>
                <a:noFill/>
              </a:tblPr>
              <a:tblGrid>
                <a:gridCol w="3596027">
                  <a:extLst>
                    <a:ext uri="{9D8B030D-6E8A-4147-A177-3AD203B41FA5}">
                      <a16:colId xmlns:a16="http://schemas.microsoft.com/office/drawing/2014/main" val="1937030342"/>
                    </a:ext>
                  </a:extLst>
                </a:gridCol>
                <a:gridCol w="3694622">
                  <a:extLst>
                    <a:ext uri="{9D8B030D-6E8A-4147-A177-3AD203B41FA5}">
                      <a16:colId xmlns:a16="http://schemas.microsoft.com/office/drawing/2014/main" val="529500379"/>
                    </a:ext>
                  </a:extLst>
                </a:gridCol>
              </a:tblGrid>
              <a:tr h="1969644">
                <a:tc>
                  <a:txBody>
                    <a:bodyPr/>
                    <a:lstStyle/>
                    <a:p>
                      <a:pPr algn="l" fontAlgn="t"/>
                      <a:r>
                        <a:rPr lang="da-DK" sz="1300" b="1">
                          <a:solidFill>
                            <a:schemeClr val="tx1">
                              <a:lumMod val="75000"/>
                              <a:lumOff val="25000"/>
                            </a:schemeClr>
                          </a:solidFill>
                          <a:effectLst/>
                        </a:rPr>
                        <a:t>Introducer emnet bredt.</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Hand in hand with Trump being elected president back in 2016, the term fake news has been thrown around quite frequently on the American political scene. As a result of this, people have started doubting who you can trust and who you cannot. Therefore, it has become increasingly important to cite sources and to be well documented regarding emotional, political and financial topics.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63536281"/>
                  </a:ext>
                </a:extLst>
              </a:tr>
              <a:tr h="2161138">
                <a:tc>
                  <a:txBody>
                    <a:bodyPr/>
                    <a:lstStyle/>
                    <a:p>
                      <a:pPr algn="l" fontAlgn="t"/>
                      <a:r>
                        <a:rPr lang="da-DK" sz="1300" b="1">
                          <a:solidFill>
                            <a:schemeClr val="tx1">
                              <a:lumMod val="75000"/>
                              <a:lumOff val="25000"/>
                            </a:schemeClr>
                          </a:solidFill>
                          <a:effectLst/>
                        </a:rPr>
                        <a:t>Nævn titel og forfatternavn.</a:t>
                      </a:r>
                      <a:br>
                        <a:rPr lang="da-DK" sz="1300" b="1">
                          <a:solidFill>
                            <a:schemeClr val="tx1">
                              <a:lumMod val="75000"/>
                              <a:lumOff val="25000"/>
                            </a:schemeClr>
                          </a:solidFill>
                          <a:effectLst/>
                        </a:rPr>
                      </a:br>
                      <a:r>
                        <a:rPr lang="da-DK" sz="1300" b="1">
                          <a:solidFill>
                            <a:schemeClr val="tx1">
                              <a:lumMod val="75000"/>
                              <a:lumOff val="25000"/>
                            </a:schemeClr>
                          </a:solidFill>
                          <a:effectLst/>
                        </a:rPr>
                        <a:t>Angiv tema og fokus.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This essay will give an example of exactly this, through a rhetorical analysis of the article "</a:t>
                      </a:r>
                      <a:r>
                        <a:rPr lang="en-US" sz="1300" i="1">
                          <a:solidFill>
                            <a:schemeClr val="tx1">
                              <a:lumMod val="75000"/>
                              <a:lumOff val="25000"/>
                            </a:schemeClr>
                          </a:solidFill>
                          <a:effectLst/>
                        </a:rPr>
                        <a:t>The Trump Administration Says Poverty Is Over. They're Lying</a:t>
                      </a:r>
                      <a:r>
                        <a:rPr lang="en-US" sz="1300">
                          <a:solidFill>
                            <a:schemeClr val="tx1">
                              <a:lumMod val="75000"/>
                              <a:lumOff val="25000"/>
                            </a:schemeClr>
                          </a:solidFill>
                          <a:effectLst/>
                        </a:rPr>
                        <a:t>", by Bryce Covert, which will focus firstly, on the language and linguistic features of the article, secondly, the use of modes of appeal by the author, and lastly, the argumentation and use of argumentative features which the author uses to get her message across to the reader.</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5227795"/>
                  </a:ext>
                </a:extLst>
              </a:tr>
            </a:tbl>
          </a:graphicData>
        </a:graphic>
      </p:graphicFrame>
    </p:spTree>
    <p:extLst>
      <p:ext uri="{BB962C8B-B14F-4D97-AF65-F5344CB8AC3E}">
        <p14:creationId xmlns:p14="http://schemas.microsoft.com/office/powerpoint/2010/main" val="305954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6EB61C-662C-E72C-7DFF-5824C99B9E5A}"/>
              </a:ext>
            </a:extLst>
          </p:cNvPr>
          <p:cNvSpPr>
            <a:spLocks noGrp="1"/>
          </p:cNvSpPr>
          <p:nvPr>
            <p:ph type="title"/>
          </p:nvPr>
        </p:nvSpPr>
        <p:spPr>
          <a:xfrm>
            <a:off x="640079" y="1371601"/>
            <a:ext cx="10890929" cy="1097280"/>
          </a:xfrm>
        </p:spPr>
        <p:txBody>
          <a:bodyPr>
            <a:normAutofit/>
          </a:bodyPr>
          <a:lstStyle/>
          <a:p>
            <a:r>
              <a:rPr lang="da-DK" dirty="0" err="1"/>
              <a:t>Argumentative</a:t>
            </a:r>
            <a:r>
              <a:rPr lang="da-DK" dirty="0"/>
              <a:t> features</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684211B-C44C-FB0D-C833-FFAD4959EC6C}"/>
              </a:ext>
            </a:extLst>
          </p:cNvPr>
          <p:cNvGraphicFramePr>
            <a:graphicFrameLocks noGrp="1"/>
          </p:cNvGraphicFramePr>
          <p:nvPr>
            <p:ph idx="1"/>
            <p:extLst>
              <p:ext uri="{D42A27DB-BD31-4B8C-83A1-F6EECF244321}">
                <p14:modId xmlns:p14="http://schemas.microsoft.com/office/powerpoint/2010/main" val="1568508126"/>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3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64F4-EBF0-8134-4019-AA80FFFFFAC2}"/>
              </a:ext>
            </a:extLst>
          </p:cNvPr>
          <p:cNvSpPr>
            <a:spLocks noGrp="1"/>
          </p:cNvSpPr>
          <p:nvPr>
            <p:ph type="title"/>
          </p:nvPr>
        </p:nvSpPr>
        <p:spPr/>
        <p:txBody>
          <a:bodyPr/>
          <a:lstStyle/>
          <a:p>
            <a:r>
              <a:rPr lang="da-DK" dirty="0"/>
              <a:t>Modes of appeal</a:t>
            </a:r>
          </a:p>
        </p:txBody>
      </p:sp>
      <p:sp>
        <p:nvSpPr>
          <p:cNvPr id="3" name="Pladsholder til indhold 2">
            <a:extLst>
              <a:ext uri="{FF2B5EF4-FFF2-40B4-BE49-F238E27FC236}">
                <a16:creationId xmlns:a16="http://schemas.microsoft.com/office/drawing/2014/main" id="{779A7767-F4A1-6932-686B-6CDE0F01FED4}"/>
              </a:ext>
            </a:extLst>
          </p:cNvPr>
          <p:cNvSpPr>
            <a:spLocks noGrp="1"/>
          </p:cNvSpPr>
          <p:nvPr>
            <p:ph idx="1"/>
          </p:nvPr>
        </p:nvSpPr>
        <p:spPr/>
        <p:txBody>
          <a:bodyPr/>
          <a:lstStyle/>
          <a:p>
            <a:r>
              <a:rPr lang="da-DK" dirty="0"/>
              <a:t>Logos, </a:t>
            </a:r>
            <a:r>
              <a:rPr lang="da-DK" dirty="0" err="1"/>
              <a:t>pathos</a:t>
            </a:r>
            <a:r>
              <a:rPr lang="da-DK" dirty="0"/>
              <a:t> and </a:t>
            </a:r>
            <a:r>
              <a:rPr lang="da-DK" dirty="0" err="1"/>
              <a:t>ethos</a:t>
            </a:r>
            <a:r>
              <a:rPr lang="da-DK" dirty="0"/>
              <a:t>.</a:t>
            </a:r>
          </a:p>
        </p:txBody>
      </p:sp>
    </p:spTree>
    <p:extLst>
      <p:ext uri="{BB962C8B-B14F-4D97-AF65-F5344CB8AC3E}">
        <p14:creationId xmlns:p14="http://schemas.microsoft.com/office/powerpoint/2010/main" val="295387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3C0DC7-5E2B-4E40-8B19-CFC9AA884A18}"/>
              </a:ext>
            </a:extLst>
          </p:cNvPr>
          <p:cNvSpPr>
            <a:spLocks noGrp="1"/>
          </p:cNvSpPr>
          <p:nvPr>
            <p:ph type="title"/>
          </p:nvPr>
        </p:nvSpPr>
        <p:spPr>
          <a:xfrm>
            <a:off x="640079" y="1371601"/>
            <a:ext cx="10890929" cy="1097280"/>
          </a:xfrm>
        </p:spPr>
        <p:txBody>
          <a:bodyPr>
            <a:normAutofit/>
          </a:bodyPr>
          <a:lstStyle/>
          <a:p>
            <a:r>
              <a:rPr lang="da-DK" dirty="0"/>
              <a:t>Intention</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7E7343B2-2F53-8D10-6C4D-FB36BDDA9144}"/>
              </a:ext>
            </a:extLst>
          </p:cNvPr>
          <p:cNvGraphicFramePr>
            <a:graphicFrameLocks noGrp="1"/>
          </p:cNvGraphicFramePr>
          <p:nvPr>
            <p:ph idx="1"/>
            <p:extLst>
              <p:ext uri="{D42A27DB-BD31-4B8C-83A1-F6EECF244321}">
                <p14:modId xmlns:p14="http://schemas.microsoft.com/office/powerpoint/2010/main" val="2940693199"/>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0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der er placeret oven på en signaturlinje">
            <a:extLst>
              <a:ext uri="{FF2B5EF4-FFF2-40B4-BE49-F238E27FC236}">
                <a16:creationId xmlns:a16="http://schemas.microsoft.com/office/drawing/2014/main" id="{C25D7E23-F4E7-AE71-45AD-89E5FA9B2DE0}"/>
              </a:ext>
            </a:extLst>
          </p:cNvPr>
          <p:cNvPicPr>
            <a:picLocks noChangeAspect="1"/>
          </p:cNvPicPr>
          <p:nvPr/>
        </p:nvPicPr>
        <p:blipFill>
          <a:blip r:embed="rId2"/>
          <a:srcRect l="51306" r="1411" b="-1"/>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2DB39DF-6A09-F77F-67CF-520F38946A94}"/>
              </a:ext>
            </a:extLst>
          </p:cNvPr>
          <p:cNvSpPr>
            <a:spLocks noGrp="1"/>
          </p:cNvSpPr>
          <p:nvPr>
            <p:ph type="title"/>
          </p:nvPr>
        </p:nvSpPr>
        <p:spPr>
          <a:xfrm>
            <a:off x="5496821" y="1371600"/>
            <a:ext cx="6034187" cy="1097280"/>
          </a:xfrm>
        </p:spPr>
        <p:txBody>
          <a:bodyPr>
            <a:normAutofit/>
          </a:bodyPr>
          <a:lstStyle/>
          <a:p>
            <a:r>
              <a:rPr lang="da-DK" dirty="0" err="1"/>
              <a:t>Conclusion</a:t>
            </a:r>
            <a:endParaRPr lang="da-DK" dirty="0"/>
          </a:p>
        </p:txBody>
      </p:sp>
      <p:sp>
        <p:nvSpPr>
          <p:cNvPr id="3" name="Pladsholder til indhold 2">
            <a:extLst>
              <a:ext uri="{FF2B5EF4-FFF2-40B4-BE49-F238E27FC236}">
                <a16:creationId xmlns:a16="http://schemas.microsoft.com/office/drawing/2014/main" id="{8F417897-E64C-2DE6-5E8D-2939E8375493}"/>
              </a:ext>
            </a:extLst>
          </p:cNvPr>
          <p:cNvSpPr>
            <a:spLocks noGrp="1"/>
          </p:cNvSpPr>
          <p:nvPr>
            <p:ph idx="1"/>
          </p:nvPr>
        </p:nvSpPr>
        <p:spPr>
          <a:xfrm>
            <a:off x="5496821" y="2633236"/>
            <a:ext cx="6034187" cy="3664687"/>
          </a:xfrm>
        </p:spPr>
        <p:txBody>
          <a:bodyPr>
            <a:normAutofit/>
          </a:bodyPr>
          <a:lstStyle/>
          <a:p>
            <a:r>
              <a:rPr lang="da-DK" b="0" i="0">
                <a:effectLst/>
                <a:latin typeface="Noto Sans" panose="020B0502040504020204" pitchFamily="34" charset="0"/>
              </a:rPr>
              <a:t>Din analyses afsluttes med en konklusion, hvor du opsummerer de væsentlige punkter fra dit essay.</a:t>
            </a:r>
            <a:endParaRPr lang="da-DK" dirty="0"/>
          </a:p>
        </p:txBody>
      </p:sp>
    </p:spTree>
    <p:extLst>
      <p:ext uri="{BB962C8B-B14F-4D97-AF65-F5344CB8AC3E}">
        <p14:creationId xmlns:p14="http://schemas.microsoft.com/office/powerpoint/2010/main" val="784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0DD7-08E6-5007-CA3A-B6BDE74130F4}"/>
              </a:ext>
            </a:extLst>
          </p:cNvPr>
          <p:cNvSpPr>
            <a:spLocks noGrp="1"/>
          </p:cNvSpPr>
          <p:nvPr>
            <p:ph type="title"/>
          </p:nvPr>
        </p:nvSpPr>
        <p:spPr/>
        <p:txBody>
          <a:bodyPr/>
          <a:lstStyle/>
          <a:p>
            <a:r>
              <a:rPr lang="da-DK" dirty="0"/>
              <a:t>Please </a:t>
            </a:r>
            <a:r>
              <a:rPr lang="da-DK" dirty="0" err="1"/>
              <a:t>take</a:t>
            </a:r>
            <a:r>
              <a:rPr lang="da-DK" dirty="0"/>
              <a:t> notes in the </a:t>
            </a:r>
            <a:r>
              <a:rPr lang="da-DK" dirty="0" err="1"/>
              <a:t>schedule</a:t>
            </a:r>
            <a:r>
              <a:rPr lang="da-DK" dirty="0"/>
              <a:t> </a:t>
            </a:r>
            <a:r>
              <a:rPr lang="da-DK" dirty="0" err="1"/>
              <a:t>below</a:t>
            </a:r>
            <a:r>
              <a:rPr lang="da-DK" dirty="0"/>
              <a:t>:</a:t>
            </a:r>
          </a:p>
        </p:txBody>
      </p:sp>
      <p:sp>
        <p:nvSpPr>
          <p:cNvPr id="3" name="Pladsholder til indhold 2">
            <a:extLst>
              <a:ext uri="{FF2B5EF4-FFF2-40B4-BE49-F238E27FC236}">
                <a16:creationId xmlns:a16="http://schemas.microsoft.com/office/drawing/2014/main" id="{482F9235-5B51-3AED-7D28-9CCF439C645D}"/>
              </a:ext>
            </a:extLst>
          </p:cNvPr>
          <p:cNvSpPr>
            <a:spLocks noGrp="1"/>
          </p:cNvSpPr>
          <p:nvPr>
            <p:ph idx="1"/>
          </p:nvPr>
        </p:nvSpPr>
        <p:spPr/>
        <p:txBody>
          <a:bodyPr/>
          <a:lstStyle/>
          <a:p>
            <a:r>
              <a:rPr lang="da-DK" dirty="0"/>
              <a:t>https://skriftligeksameniengelskhhx.systime.dk/?id=157</a:t>
            </a:r>
          </a:p>
        </p:txBody>
      </p:sp>
    </p:spTree>
    <p:extLst>
      <p:ext uri="{BB962C8B-B14F-4D97-AF65-F5344CB8AC3E}">
        <p14:creationId xmlns:p14="http://schemas.microsoft.com/office/powerpoint/2010/main" val="16462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B0566-F469-56EF-A8A1-FEAEC2C18CDE}"/>
              </a:ext>
            </a:extLst>
          </p:cNvPr>
          <p:cNvSpPr>
            <a:spLocks noGrp="1"/>
          </p:cNvSpPr>
          <p:nvPr>
            <p:ph type="title"/>
          </p:nvPr>
        </p:nvSpPr>
        <p:spPr/>
        <p:txBody>
          <a:bodyPr>
            <a:normAutofit fontScale="90000"/>
          </a:bodyPr>
          <a:lstStyle/>
          <a:p>
            <a:r>
              <a:rPr lang="da-DK" dirty="0" err="1"/>
              <a:t>Remember</a:t>
            </a:r>
            <a:r>
              <a:rPr lang="da-DK" dirty="0"/>
              <a:t> </a:t>
            </a:r>
            <a:r>
              <a:rPr lang="da-DK" dirty="0" err="1"/>
              <a:t>that</a:t>
            </a:r>
            <a:r>
              <a:rPr lang="da-DK" dirty="0"/>
              <a:t> </a:t>
            </a:r>
            <a:r>
              <a:rPr lang="da-DK" dirty="0" err="1"/>
              <a:t>you</a:t>
            </a:r>
            <a:r>
              <a:rPr lang="da-DK" dirty="0"/>
              <a:t> </a:t>
            </a:r>
            <a:r>
              <a:rPr lang="da-DK" dirty="0" err="1"/>
              <a:t>are</a:t>
            </a:r>
            <a:r>
              <a:rPr lang="da-DK" dirty="0"/>
              <a:t>  </a:t>
            </a:r>
            <a:r>
              <a:rPr lang="da-DK" dirty="0" err="1"/>
              <a:t>supposed</a:t>
            </a:r>
            <a:r>
              <a:rPr lang="da-DK" dirty="0"/>
              <a:t> to </a:t>
            </a:r>
            <a:r>
              <a:rPr lang="da-DK" dirty="0" err="1"/>
              <a:t>write</a:t>
            </a:r>
            <a:r>
              <a:rPr lang="da-DK" dirty="0"/>
              <a:t> a </a:t>
            </a:r>
            <a:r>
              <a:rPr lang="da-DK" dirty="0" err="1"/>
              <a:t>five-paragraph</a:t>
            </a:r>
            <a:r>
              <a:rPr lang="da-DK" dirty="0"/>
              <a:t> essay.</a:t>
            </a:r>
          </a:p>
        </p:txBody>
      </p:sp>
      <p:sp>
        <p:nvSpPr>
          <p:cNvPr id="3" name="Pladsholder til indhold 2">
            <a:extLst>
              <a:ext uri="{FF2B5EF4-FFF2-40B4-BE49-F238E27FC236}">
                <a16:creationId xmlns:a16="http://schemas.microsoft.com/office/drawing/2014/main" id="{704BB4D3-843D-3D18-660C-C48EE6869BD4}"/>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21799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E42AB-48A5-65CE-DEC2-C90720F42C41}"/>
              </a:ext>
            </a:extLst>
          </p:cNvPr>
          <p:cNvSpPr>
            <a:spLocks noGrp="1"/>
          </p:cNvSpPr>
          <p:nvPr>
            <p:ph type="title"/>
          </p:nvPr>
        </p:nvSpPr>
        <p:spPr/>
        <p:txBody>
          <a:bodyPr/>
          <a:lstStyle/>
          <a:p>
            <a:r>
              <a:rPr lang="da-DK" dirty="0" err="1"/>
              <a:t>What</a:t>
            </a:r>
            <a:r>
              <a:rPr lang="da-DK" dirty="0"/>
              <a:t> </a:t>
            </a:r>
            <a:r>
              <a:rPr lang="da-DK" dirty="0" err="1"/>
              <a:t>characterises</a:t>
            </a:r>
            <a:r>
              <a:rPr lang="da-DK" dirty="0"/>
              <a:t> a speech?</a:t>
            </a:r>
          </a:p>
        </p:txBody>
      </p:sp>
      <p:sp>
        <p:nvSpPr>
          <p:cNvPr id="3" name="Pladsholder til indhold 2">
            <a:extLst>
              <a:ext uri="{FF2B5EF4-FFF2-40B4-BE49-F238E27FC236}">
                <a16:creationId xmlns:a16="http://schemas.microsoft.com/office/drawing/2014/main" id="{31A847F5-8914-DBB8-52A5-7E65408F5836}"/>
              </a:ext>
            </a:extLst>
          </p:cNvPr>
          <p:cNvSpPr>
            <a:spLocks noGrp="1"/>
          </p:cNvSpPr>
          <p:nvPr>
            <p:ph idx="1"/>
          </p:nvPr>
        </p:nvSpPr>
        <p:spPr/>
        <p:txBody>
          <a:bodyPr/>
          <a:lstStyle/>
          <a:p>
            <a:r>
              <a:rPr lang="en-US" dirty="0"/>
              <a:t>A speech belongs to </a:t>
            </a:r>
            <a:r>
              <a:rPr lang="en-US" u="sng" dirty="0">
                <a:hlinkClick r:id="rId2"/>
              </a:rPr>
              <a:t>the non-fiction genre</a:t>
            </a:r>
            <a:r>
              <a:rPr lang="en-US" dirty="0"/>
              <a:t> and </a:t>
            </a:r>
            <a:r>
              <a:rPr lang="en-US" u="sng" dirty="0">
                <a:hlinkClick r:id="rId3"/>
              </a:rPr>
              <a:t>persuasive</a:t>
            </a:r>
            <a:r>
              <a:rPr lang="en-US" dirty="0"/>
              <a:t> or </a:t>
            </a:r>
            <a:r>
              <a:rPr lang="en-US" u="sng" dirty="0">
                <a:hlinkClick r:id="rId4"/>
              </a:rPr>
              <a:t>expository</a:t>
            </a:r>
            <a:r>
              <a:rPr lang="en-US" dirty="0"/>
              <a:t> writing.</a:t>
            </a:r>
          </a:p>
          <a:p>
            <a:r>
              <a:rPr lang="en-US" dirty="0"/>
              <a:t>It is an oral presentation, often to a group of people, concerning a certain topic.</a:t>
            </a:r>
          </a:p>
          <a:p>
            <a:endParaRPr lang="da-DK" dirty="0"/>
          </a:p>
        </p:txBody>
      </p:sp>
    </p:spTree>
    <p:extLst>
      <p:ext uri="{BB962C8B-B14F-4D97-AF65-F5344CB8AC3E}">
        <p14:creationId xmlns:p14="http://schemas.microsoft.com/office/powerpoint/2010/main" val="192581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316BE8-494D-BCCA-37F0-D58CDD6871B9}"/>
              </a:ext>
            </a:extLst>
          </p:cNvPr>
          <p:cNvSpPr>
            <a:spLocks noGrp="1"/>
          </p:cNvSpPr>
          <p:nvPr>
            <p:ph type="title"/>
          </p:nvPr>
        </p:nvSpPr>
        <p:spPr>
          <a:xfrm>
            <a:off x="640080" y="1371600"/>
            <a:ext cx="3677920" cy="3919267"/>
          </a:xfrm>
        </p:spPr>
        <p:txBody>
          <a:bodyPr anchor="t">
            <a:normAutofit/>
          </a:bodyPr>
          <a:lstStyle/>
          <a:p>
            <a:r>
              <a:rPr lang="da-DK" dirty="0"/>
              <a:t>Aristoteles’ type of </a:t>
            </a:r>
            <a:r>
              <a:rPr lang="da-DK"/>
              <a:t>speeches</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AF508BCE-7265-899C-FD15-B2F1D349B667}"/>
              </a:ext>
            </a:extLst>
          </p:cNvPr>
          <p:cNvGraphicFramePr>
            <a:graphicFrameLocks noGrp="1"/>
          </p:cNvGraphicFramePr>
          <p:nvPr>
            <p:ph idx="1"/>
            <p:extLst>
              <p:ext uri="{D42A27DB-BD31-4B8C-83A1-F6EECF244321}">
                <p14:modId xmlns:p14="http://schemas.microsoft.com/office/powerpoint/2010/main" val="270092991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57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ACBA3B-016C-0D9C-071A-D56FA6F124CB}"/>
              </a:ext>
            </a:extLst>
          </p:cNvPr>
          <p:cNvSpPr>
            <a:spLocks noGrp="1"/>
          </p:cNvSpPr>
          <p:nvPr>
            <p:ph type="title"/>
          </p:nvPr>
        </p:nvSpPr>
        <p:spPr>
          <a:xfrm>
            <a:off x="640080" y="1371600"/>
            <a:ext cx="5737859" cy="1097280"/>
          </a:xfrm>
        </p:spPr>
        <p:txBody>
          <a:bodyPr>
            <a:normAutofit/>
          </a:bodyPr>
          <a:lstStyle/>
          <a:p>
            <a:pPr>
              <a:lnSpc>
                <a:spcPct val="90000"/>
              </a:lnSpc>
            </a:pPr>
            <a:r>
              <a:rPr lang="da-DK" sz="3400"/>
              <a:t>Communication situation</a:t>
            </a:r>
            <a:br>
              <a:rPr lang="da-DK" sz="3400"/>
            </a:br>
            <a:endParaRPr lang="da-DK" sz="3400"/>
          </a:p>
        </p:txBody>
      </p:sp>
      <p:sp>
        <p:nvSpPr>
          <p:cNvPr id="3" name="Pladsholder til indhold 2">
            <a:extLst>
              <a:ext uri="{FF2B5EF4-FFF2-40B4-BE49-F238E27FC236}">
                <a16:creationId xmlns:a16="http://schemas.microsoft.com/office/drawing/2014/main" id="{6A649B35-8A2B-D71A-B70E-B687ADF53AD4}"/>
              </a:ext>
            </a:extLst>
          </p:cNvPr>
          <p:cNvSpPr>
            <a:spLocks noGrp="1"/>
          </p:cNvSpPr>
          <p:nvPr>
            <p:ph idx="1"/>
          </p:nvPr>
        </p:nvSpPr>
        <p:spPr>
          <a:xfrm>
            <a:off x="640080" y="2633236"/>
            <a:ext cx="5737860" cy="3666980"/>
          </a:xfrm>
        </p:spPr>
        <p:txBody>
          <a:bodyPr>
            <a:normAutofit/>
          </a:bodyPr>
          <a:lstStyle/>
          <a:p>
            <a:r>
              <a:rPr lang="da-DK" dirty="0" err="1"/>
              <a:t>Rhetorical</a:t>
            </a:r>
            <a:r>
              <a:rPr lang="da-DK" dirty="0"/>
              <a:t> pentagram or The </a:t>
            </a:r>
            <a:r>
              <a:rPr lang="da-DK" dirty="0" err="1"/>
              <a:t>Laswell</a:t>
            </a:r>
            <a:r>
              <a:rPr lang="da-DK" dirty="0"/>
              <a:t>/Weaver model.</a:t>
            </a:r>
          </a:p>
          <a:p>
            <a:endParaRPr lang="da-DK" dirty="0"/>
          </a:p>
          <a:p>
            <a:endParaRPr lang="da-DK" dirty="0"/>
          </a:p>
        </p:txBody>
      </p:sp>
      <p:cxnSp>
        <p:nvCxnSpPr>
          <p:cNvPr id="2064" name="Straight Connector 206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Et billede, der indeholder trekant, Symmetri, kunst, linje/række&#10;&#10;Indhold genereret af kunstig intelligens kan være forkert.">
            <a:extLst>
              <a:ext uri="{FF2B5EF4-FFF2-40B4-BE49-F238E27FC236}">
                <a16:creationId xmlns:a16="http://schemas.microsoft.com/office/drawing/2014/main" id="{4A0255D5-F9D4-4C43-DEAA-81FA76E3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89" r="6235" b="2"/>
          <a:stretch/>
        </p:blipFill>
        <p:spPr bwMode="auto">
          <a:xfrm>
            <a:off x="7155179" y="2707722"/>
            <a:ext cx="4375829" cy="359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9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43789-A3B0-CF2E-9C0D-CB64BB495E82}"/>
              </a:ext>
            </a:extLst>
          </p:cNvPr>
          <p:cNvSpPr>
            <a:spLocks noGrp="1"/>
          </p:cNvSpPr>
          <p:nvPr>
            <p:ph type="title"/>
          </p:nvPr>
        </p:nvSpPr>
        <p:spPr/>
        <p:txBody>
          <a:bodyPr/>
          <a:lstStyle/>
          <a:p>
            <a:r>
              <a:rPr lang="da-DK" dirty="0" err="1"/>
              <a:t>language</a:t>
            </a:r>
            <a:endParaRPr lang="da-DK" dirty="0"/>
          </a:p>
        </p:txBody>
      </p:sp>
      <p:sp>
        <p:nvSpPr>
          <p:cNvPr id="3" name="Pladsholder til indhold 2">
            <a:extLst>
              <a:ext uri="{FF2B5EF4-FFF2-40B4-BE49-F238E27FC236}">
                <a16:creationId xmlns:a16="http://schemas.microsoft.com/office/drawing/2014/main" id="{1C9DFEA9-469E-E5EE-AA9F-E6FEA772165A}"/>
              </a:ext>
            </a:extLst>
          </p:cNvPr>
          <p:cNvSpPr>
            <a:spLocks noGrp="1"/>
          </p:cNvSpPr>
          <p:nvPr>
            <p:ph idx="1"/>
          </p:nvPr>
        </p:nvSpPr>
        <p:spPr/>
        <p:txBody>
          <a:bodyPr/>
          <a:lstStyle/>
          <a:p>
            <a:r>
              <a:rPr lang="da-DK" dirty="0">
                <a:hlinkClick r:id="rId2"/>
              </a:rPr>
              <a:t>https://theenglishhandbook.systime.dk/?id=147#c1330</a:t>
            </a:r>
            <a:r>
              <a:rPr lang="da-DK" dirty="0"/>
              <a:t> </a:t>
            </a:r>
          </a:p>
          <a:p>
            <a:endParaRPr lang="da-DK" dirty="0"/>
          </a:p>
          <a:p>
            <a:r>
              <a:rPr lang="da-DK" dirty="0"/>
              <a:t>The </a:t>
            </a:r>
            <a:r>
              <a:rPr lang="da-DK" dirty="0" err="1"/>
              <a:t>connotative</a:t>
            </a:r>
            <a:r>
              <a:rPr lang="da-DK" dirty="0"/>
              <a:t> and denotative </a:t>
            </a:r>
            <a:r>
              <a:rPr lang="da-DK" dirty="0" err="1"/>
              <a:t>meaning</a:t>
            </a:r>
            <a:r>
              <a:rPr lang="da-DK" dirty="0"/>
              <a:t> of a </a:t>
            </a:r>
            <a:r>
              <a:rPr lang="da-DK" dirty="0" err="1"/>
              <a:t>word</a:t>
            </a:r>
            <a:endParaRPr lang="da-DK" dirty="0"/>
          </a:p>
          <a:p>
            <a:r>
              <a:rPr lang="da-DK" dirty="0">
                <a:hlinkClick r:id="rId3"/>
              </a:rPr>
              <a:t>https://theenglishhandbook.systime.dk/?id=167#c413</a:t>
            </a:r>
            <a:r>
              <a:rPr lang="da-DK" dirty="0"/>
              <a:t> </a:t>
            </a:r>
          </a:p>
        </p:txBody>
      </p:sp>
    </p:spTree>
    <p:extLst>
      <p:ext uri="{BB962C8B-B14F-4D97-AF65-F5344CB8AC3E}">
        <p14:creationId xmlns:p14="http://schemas.microsoft.com/office/powerpoint/2010/main" val="14967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FEE5-FB28-5521-6806-BCD2E939E534}"/>
              </a:ext>
            </a:extLst>
          </p:cNvPr>
          <p:cNvSpPr>
            <a:spLocks noGrp="1"/>
          </p:cNvSpPr>
          <p:nvPr>
            <p:ph type="title"/>
          </p:nvPr>
        </p:nvSpPr>
        <p:spPr/>
        <p:txBody>
          <a:bodyPr/>
          <a:lstStyle/>
          <a:p>
            <a:r>
              <a:rPr lang="da-DK" dirty="0" err="1"/>
              <a:t>Pre-exercise</a:t>
            </a:r>
            <a:r>
              <a:rPr lang="da-DK" dirty="0"/>
              <a:t> </a:t>
            </a:r>
            <a:r>
              <a:rPr lang="da-DK" dirty="0" err="1"/>
              <a:t>discourse</a:t>
            </a:r>
            <a:r>
              <a:rPr lang="da-DK" dirty="0"/>
              <a:t> </a:t>
            </a:r>
            <a:r>
              <a:rPr lang="da-DK" dirty="0" err="1"/>
              <a:t>analysis</a:t>
            </a:r>
            <a:r>
              <a:rPr lang="da-DK" dirty="0"/>
              <a:t>.</a:t>
            </a:r>
          </a:p>
        </p:txBody>
      </p:sp>
      <p:sp>
        <p:nvSpPr>
          <p:cNvPr id="3" name="Pladsholder til indhold 2">
            <a:extLst>
              <a:ext uri="{FF2B5EF4-FFF2-40B4-BE49-F238E27FC236}">
                <a16:creationId xmlns:a16="http://schemas.microsoft.com/office/drawing/2014/main" id="{B3CFBCCD-BE35-B6E5-F27A-97B116C0F8F8}"/>
              </a:ext>
            </a:extLst>
          </p:cNvPr>
          <p:cNvSpPr>
            <a:spLocks noGrp="1"/>
          </p:cNvSpPr>
          <p:nvPr>
            <p:ph idx="1"/>
          </p:nvPr>
        </p:nvSpPr>
        <p:spPr/>
        <p:txBody>
          <a:bodyPr/>
          <a:lstStyle/>
          <a:p>
            <a:r>
              <a:rPr lang="da-DK" dirty="0">
                <a:hlinkClick r:id="rId2"/>
              </a:rPr>
              <a:t>https://theenglishhandbook.systime.dk/?id=167#c420</a:t>
            </a:r>
            <a:r>
              <a:rPr lang="da-DK" dirty="0"/>
              <a:t> </a:t>
            </a:r>
          </a:p>
        </p:txBody>
      </p:sp>
    </p:spTree>
    <p:extLst>
      <p:ext uri="{BB962C8B-B14F-4D97-AF65-F5344CB8AC3E}">
        <p14:creationId xmlns:p14="http://schemas.microsoft.com/office/powerpoint/2010/main" val="31917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615FB-146D-A5C1-69B3-83DED5BFB025}"/>
              </a:ext>
            </a:extLst>
          </p:cNvPr>
          <p:cNvSpPr>
            <a:spLocks noGrp="1"/>
          </p:cNvSpPr>
          <p:nvPr>
            <p:ph type="title"/>
          </p:nvPr>
        </p:nvSpPr>
        <p:spPr/>
        <p:txBody>
          <a:bodyPr>
            <a:normAutofit fontScale="90000"/>
          </a:bodyPr>
          <a:lstStyle/>
          <a:p>
            <a:r>
              <a:rPr lang="da-DK" dirty="0" err="1"/>
              <a:t>Discourse</a:t>
            </a:r>
            <a:r>
              <a:rPr lang="da-DK" dirty="0"/>
              <a:t> </a:t>
            </a:r>
            <a:r>
              <a:rPr lang="da-DK" dirty="0" err="1"/>
              <a:t>analysis</a:t>
            </a:r>
            <a:r>
              <a:rPr lang="da-DK" dirty="0"/>
              <a:t> (</a:t>
            </a:r>
            <a:r>
              <a:rPr lang="da-DK" dirty="0" err="1"/>
              <a:t>could</a:t>
            </a:r>
            <a:r>
              <a:rPr lang="da-DK" dirty="0"/>
              <a:t> </a:t>
            </a:r>
            <a:r>
              <a:rPr lang="da-DK" dirty="0" err="1"/>
              <a:t>be</a:t>
            </a:r>
            <a:r>
              <a:rPr lang="da-DK" dirty="0"/>
              <a:t> </a:t>
            </a:r>
            <a:r>
              <a:rPr lang="da-DK" dirty="0" err="1"/>
              <a:t>included</a:t>
            </a:r>
            <a:r>
              <a:rPr lang="da-DK" dirty="0"/>
              <a:t> in relation to </a:t>
            </a:r>
            <a:r>
              <a:rPr lang="da-DK" dirty="0" err="1"/>
              <a:t>language</a:t>
            </a:r>
            <a:r>
              <a:rPr lang="da-DK" dirty="0"/>
              <a:t>)</a:t>
            </a:r>
          </a:p>
        </p:txBody>
      </p:sp>
      <p:sp>
        <p:nvSpPr>
          <p:cNvPr id="3" name="Pladsholder til indhold 2">
            <a:extLst>
              <a:ext uri="{FF2B5EF4-FFF2-40B4-BE49-F238E27FC236}">
                <a16:creationId xmlns:a16="http://schemas.microsoft.com/office/drawing/2014/main" id="{FD2A71BA-7E22-B105-18D4-73890112D165}"/>
              </a:ext>
            </a:extLst>
          </p:cNvPr>
          <p:cNvSpPr>
            <a:spLocks noGrp="1"/>
          </p:cNvSpPr>
          <p:nvPr>
            <p:ph idx="1"/>
          </p:nvPr>
        </p:nvSpPr>
        <p:spPr/>
        <p:txBody>
          <a:bodyPr/>
          <a:lstStyle/>
          <a:p>
            <a:endParaRPr lang="da-DK" dirty="0"/>
          </a:p>
          <a:p>
            <a:r>
              <a:rPr lang="en-US" b="0" i="0" dirty="0">
                <a:solidFill>
                  <a:srgbClr val="333333"/>
                </a:solidFill>
                <a:effectLst/>
                <a:latin typeface="Noto Sans" panose="020B0502040504020204" pitchFamily="34" charset="0"/>
              </a:rPr>
              <a:t>The word </a:t>
            </a:r>
            <a:r>
              <a:rPr lang="en-US" b="0" i="1" dirty="0">
                <a:solidFill>
                  <a:srgbClr val="333333"/>
                </a:solidFill>
                <a:effectLst/>
                <a:latin typeface="Noto Sans" panose="020B0502040504020204" pitchFamily="34" charset="0"/>
              </a:rPr>
              <a:t>discourse</a:t>
            </a:r>
            <a:r>
              <a:rPr lang="en-US" b="0" i="0" dirty="0">
                <a:solidFill>
                  <a:srgbClr val="333333"/>
                </a:solidFill>
                <a:effectLst/>
                <a:latin typeface="Noto Sans" panose="020B0502040504020204" pitchFamily="34" charset="0"/>
              </a:rPr>
              <a:t> comes from the French word </a:t>
            </a:r>
            <a:r>
              <a:rPr lang="en-US" b="0" i="1" dirty="0" err="1">
                <a:solidFill>
                  <a:srgbClr val="333333"/>
                </a:solidFill>
                <a:effectLst/>
                <a:latin typeface="Noto Sans" panose="020B0502040504020204" pitchFamily="34" charset="0"/>
              </a:rPr>
              <a:t>discours</a:t>
            </a:r>
            <a:r>
              <a:rPr lang="en-US" b="0" i="0" dirty="0">
                <a:solidFill>
                  <a:srgbClr val="333333"/>
                </a:solidFill>
                <a:effectLst/>
                <a:latin typeface="Noto Sans" panose="020B0502040504020204" pitchFamily="34" charset="0"/>
              </a:rPr>
              <a:t> which means </a:t>
            </a:r>
            <a:r>
              <a:rPr lang="en-US" b="0" i="1" dirty="0">
                <a:solidFill>
                  <a:srgbClr val="333333"/>
                </a:solidFill>
                <a:effectLst/>
                <a:latin typeface="Noto Sans" panose="020B0502040504020204" pitchFamily="34" charset="0"/>
              </a:rPr>
              <a:t>talk</a:t>
            </a:r>
            <a:r>
              <a:rPr lang="en-US" b="0" i="0" dirty="0">
                <a:solidFill>
                  <a:srgbClr val="333333"/>
                </a:solidFill>
                <a:effectLst/>
                <a:latin typeface="Noto Sans" panose="020B0502040504020204" pitchFamily="34" charset="0"/>
              </a:rPr>
              <a:t> or </a:t>
            </a:r>
            <a:r>
              <a:rPr lang="en-US" b="0" i="1" dirty="0">
                <a:solidFill>
                  <a:srgbClr val="333333"/>
                </a:solidFill>
                <a:effectLst/>
                <a:latin typeface="Noto Sans" panose="020B0502040504020204" pitchFamily="34" charset="0"/>
              </a:rPr>
              <a:t>conversation</a:t>
            </a:r>
            <a:r>
              <a:rPr lang="en-US" b="0" i="0" dirty="0">
                <a:solidFill>
                  <a:srgbClr val="333333"/>
                </a:solidFill>
                <a:effectLst/>
                <a:latin typeface="Noto Sans" panose="020B0502040504020204" pitchFamily="34" charset="0"/>
              </a:rPr>
              <a:t>. </a:t>
            </a:r>
          </a:p>
          <a:p>
            <a:r>
              <a:rPr lang="en-US" b="0" i="0" dirty="0">
                <a:solidFill>
                  <a:srgbClr val="333333"/>
                </a:solidFill>
                <a:effectLst/>
                <a:latin typeface="Noto Sans" panose="020B0502040504020204" pitchFamily="34" charset="0"/>
              </a:rPr>
              <a:t>A discourse is a certain way to talk about a certain topic. Therefore, in a discourse you have a certain perspective on a certain topic which is reflected by your use of words and concepts in the discourse. </a:t>
            </a:r>
          </a:p>
          <a:p>
            <a:r>
              <a:rPr lang="en-US" b="0" i="0" dirty="0">
                <a:solidFill>
                  <a:srgbClr val="333333"/>
                </a:solidFill>
                <a:effectLst/>
                <a:latin typeface="Noto Sans" panose="020B0502040504020204" pitchFamily="34" charset="0"/>
              </a:rPr>
              <a:t>You can, for example, talk about a working-class discourse, a business discourse or a gender discourse.</a:t>
            </a:r>
            <a:endParaRPr lang="da-DK" dirty="0"/>
          </a:p>
        </p:txBody>
      </p:sp>
    </p:spTree>
    <p:extLst>
      <p:ext uri="{BB962C8B-B14F-4D97-AF65-F5344CB8AC3E}">
        <p14:creationId xmlns:p14="http://schemas.microsoft.com/office/powerpoint/2010/main" val="368893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1A222-402A-BA9D-D736-E70C741646EF}"/>
              </a:ext>
            </a:extLst>
          </p:cNvPr>
          <p:cNvSpPr>
            <a:spLocks noGrp="1"/>
          </p:cNvSpPr>
          <p:nvPr>
            <p:ph type="title"/>
          </p:nvPr>
        </p:nvSpPr>
        <p:spPr/>
        <p:txBody>
          <a:bodyPr/>
          <a:lstStyle/>
          <a:p>
            <a:r>
              <a:rPr lang="da-DK" dirty="0"/>
              <a:t>Purpose with </a:t>
            </a:r>
            <a:r>
              <a:rPr lang="da-DK" dirty="0" err="1"/>
              <a:t>discourse</a:t>
            </a:r>
            <a:r>
              <a:rPr lang="da-DK" dirty="0"/>
              <a:t> </a:t>
            </a:r>
            <a:r>
              <a:rPr lang="da-DK" dirty="0" err="1"/>
              <a:t>analysis</a:t>
            </a:r>
            <a:endParaRPr lang="da-DK" dirty="0"/>
          </a:p>
        </p:txBody>
      </p:sp>
      <p:sp>
        <p:nvSpPr>
          <p:cNvPr id="3" name="Pladsholder til indhold 2">
            <a:extLst>
              <a:ext uri="{FF2B5EF4-FFF2-40B4-BE49-F238E27FC236}">
                <a16:creationId xmlns:a16="http://schemas.microsoft.com/office/drawing/2014/main" id="{E59DE104-D6E6-D9C4-D2F2-3F1162A1F944}"/>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The main focus of discourse analysis is, therefore, to </a:t>
            </a:r>
            <a:r>
              <a:rPr lang="en-US" b="0" i="0" dirty="0" err="1">
                <a:solidFill>
                  <a:srgbClr val="333333"/>
                </a:solidFill>
                <a:effectLst/>
                <a:latin typeface="Noto Sans" panose="020B0502040504020204" pitchFamily="34" charset="0"/>
              </a:rPr>
              <a:t>analyse</a:t>
            </a:r>
            <a:r>
              <a:rPr lang="en-US" b="0" i="0" dirty="0">
                <a:solidFill>
                  <a:srgbClr val="333333"/>
                </a:solidFill>
                <a:effectLst/>
                <a:latin typeface="Noto Sans" panose="020B0502040504020204" pitchFamily="34" charset="0"/>
              </a:rPr>
              <a:t> the discourse used in a text.</a:t>
            </a:r>
          </a:p>
          <a:p>
            <a:r>
              <a:rPr lang="en-US" b="0" i="0" dirty="0">
                <a:solidFill>
                  <a:srgbClr val="333333"/>
                </a:solidFill>
                <a:effectLst/>
                <a:latin typeface="Noto Sans" panose="020B0502040504020204" pitchFamily="34" charset="0"/>
              </a:rPr>
              <a:t> This involves looking at the way the text talks about or understands a certain problem, </a:t>
            </a:r>
            <a:r>
              <a:rPr lang="en-US" b="0" i="0" u="sng" dirty="0">
                <a:solidFill>
                  <a:srgbClr val="333333"/>
                </a:solidFill>
                <a:effectLst/>
                <a:latin typeface="Noto Sans" panose="020B0502040504020204" pitchFamily="34" charset="0"/>
              </a:rPr>
              <a:t>notion</a:t>
            </a:r>
            <a:r>
              <a:rPr lang="en-US" b="0" i="0" dirty="0">
                <a:solidFill>
                  <a:srgbClr val="333333"/>
                </a:solidFill>
                <a:effectLst/>
                <a:latin typeface="Noto Sans" panose="020B0502040504020204" pitchFamily="34" charset="0"/>
              </a:rPr>
              <a:t>, concept or phenomenon.</a:t>
            </a:r>
          </a:p>
          <a:p>
            <a:r>
              <a:rPr lang="en-US" b="0" i="0" dirty="0">
                <a:solidFill>
                  <a:srgbClr val="333333"/>
                </a:solidFill>
                <a:effectLst/>
                <a:latin typeface="Noto Sans" panose="020B0502040504020204" pitchFamily="34" charset="0"/>
              </a:rPr>
              <a:t> In other words, discourse analysis will </a:t>
            </a:r>
            <a:r>
              <a:rPr lang="en-US" b="0" i="0" u="sng" dirty="0">
                <a:solidFill>
                  <a:srgbClr val="333333"/>
                </a:solidFill>
                <a:effectLst/>
                <a:latin typeface="Noto Sans" panose="020B0502040504020204" pitchFamily="34" charset="0"/>
              </a:rPr>
              <a:t>reveal</a:t>
            </a:r>
            <a:r>
              <a:rPr lang="en-US" b="0" i="0" dirty="0">
                <a:solidFill>
                  <a:srgbClr val="333333"/>
                </a:solidFill>
                <a:effectLst/>
                <a:latin typeface="Noto Sans" panose="020B0502040504020204" pitchFamily="34" charset="0"/>
              </a:rPr>
              <a:t> hidden motivations behind a text or a speech</a:t>
            </a:r>
            <a:endParaRPr lang="da-DK" dirty="0"/>
          </a:p>
        </p:txBody>
      </p:sp>
    </p:spTree>
    <p:extLst>
      <p:ext uri="{BB962C8B-B14F-4D97-AF65-F5344CB8AC3E}">
        <p14:creationId xmlns:p14="http://schemas.microsoft.com/office/powerpoint/2010/main" val="36567249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158</TotalTime>
  <Words>1235</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Avenir Next LT Pro</vt:lpstr>
      <vt:lpstr>Grandview Display</vt:lpstr>
      <vt:lpstr>Noto Sans</vt:lpstr>
      <vt:lpstr>DashVTI</vt:lpstr>
      <vt:lpstr>Analytical essay non-fiction</vt:lpstr>
      <vt:lpstr>Introduction</vt:lpstr>
      <vt:lpstr>What characterises a speech?</vt:lpstr>
      <vt:lpstr>Aristoteles’ type of speeches</vt:lpstr>
      <vt:lpstr>Communication situation </vt:lpstr>
      <vt:lpstr>language</vt:lpstr>
      <vt:lpstr>Pre-exercise discourse analysis.</vt:lpstr>
      <vt:lpstr>Discourse analysis (could be included in relation to language)</vt:lpstr>
      <vt:lpstr>Purpose with discourse analysis</vt:lpstr>
      <vt:lpstr>Nodal point</vt:lpstr>
      <vt:lpstr>Chain of equivalence</vt:lpstr>
      <vt:lpstr>Denotation and connotation</vt:lpstr>
      <vt:lpstr>PowerPoint-præsentation</vt:lpstr>
      <vt:lpstr>Chain of difference</vt:lpstr>
      <vt:lpstr>Chain of difference</vt:lpstr>
      <vt:lpstr>Political discourse concerning immigrants </vt:lpstr>
      <vt:lpstr>Your exercise</vt:lpstr>
      <vt:lpstr>Your exercise</vt:lpstr>
      <vt:lpstr>Linguistic features</vt:lpstr>
      <vt:lpstr>Argumentative features</vt:lpstr>
      <vt:lpstr>Modes of appeal</vt:lpstr>
      <vt:lpstr>Intention</vt:lpstr>
      <vt:lpstr>Conclusion</vt:lpstr>
      <vt:lpstr>Please take notes in the schedule below:</vt:lpstr>
      <vt:lpstr>Remember that you are  supposed to write a five-paragraph essay.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5</cp:revision>
  <cp:lastPrinted>2025-12-16T19:31:11Z</cp:lastPrinted>
  <dcterms:created xsi:type="dcterms:W3CDTF">2025-02-24T13:34:57Z</dcterms:created>
  <dcterms:modified xsi:type="dcterms:W3CDTF">2026-01-08T08:22:04Z</dcterms:modified>
</cp:coreProperties>
</file>