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4" r:id="rId9"/>
    <p:sldId id="268" r:id="rId10"/>
    <p:sldId id="263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>
        <p:scale>
          <a:sx n="87" d="100"/>
          <a:sy n="87" d="100"/>
        </p:scale>
        <p:origin x="798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5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9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7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5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62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9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38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12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08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05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48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7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opgavesaet/188#_21" TargetMode="External"/><Relationship Id="rId2" Type="http://schemas.openxmlformats.org/officeDocument/2006/relationships/hyperlink" Target="https://app.minlaering.dk/opgavesaet/188#_56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37995/sektion/45367#_264" TargetMode="External"/><Relationship Id="rId2" Type="http://schemas.openxmlformats.org/officeDocument/2006/relationships/hyperlink" Target="https://app.minlaering.dk/bog/1/kapitel/37995/sektion/45367#_6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786/sektion/49137#_15" TargetMode="External"/><Relationship Id="rId2" Type="http://schemas.openxmlformats.org/officeDocument/2006/relationships/hyperlink" Target="https://app.minlaering.dk/bog/1/kapitel/48786/sektion/49137#_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pp.minlaering.dk/bog/1/kapitel/48786/sektion/49137#_75" TargetMode="External"/><Relationship Id="rId5" Type="http://schemas.openxmlformats.org/officeDocument/2006/relationships/hyperlink" Target="https://app.minlaering.dk/bog/1/kapitel/48786/sektion/49137#_70" TargetMode="External"/><Relationship Id="rId4" Type="http://schemas.openxmlformats.org/officeDocument/2006/relationships/hyperlink" Target="https://app.minlaering.dk/bog/1/kapitel/48786/sektion/49137#_2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app.minlaering.dk/bog/1/kapitel/48786/sektion/49137#section-4913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786/sektion/4913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42/kapitel/56687/sektion/56702#_427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42/kapitel/56687/sektion/5670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5A8BEB-FA63-64F9-BCC3-ADA8CB1E3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rmAutofit/>
          </a:bodyPr>
          <a:lstStyle/>
          <a:p>
            <a:r>
              <a:rPr lang="da-DK" dirty="0" err="1"/>
              <a:t>Email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4436142-07F9-72D4-FBA4-3E99D78C1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/>
          </a:bodyPr>
          <a:lstStyle/>
          <a:p>
            <a:endParaRPr lang="da-DK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mplop berwarna">
            <a:extLst>
              <a:ext uri="{FF2B5EF4-FFF2-40B4-BE49-F238E27FC236}">
                <a16:creationId xmlns:a16="http://schemas.microsoft.com/office/drawing/2014/main" id="{27F5E9CD-7318-E3D4-2229-5A74E78D81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76" r="26607" b="-2"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E0B07-C034-011A-310D-85D39258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Grammar</a:t>
            </a:r>
            <a:r>
              <a:rPr lang="da-DK" dirty="0"/>
              <a:t> in the e-mail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782EE7-E429-7090-7BB1-A1DD81F9F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– Et </a:t>
            </a:r>
            <a:r>
              <a:rPr lang="da-DK" sz="1800" b="1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2"/>
              </a:rPr>
              <a:t>adverbium</a:t>
            </a:r>
            <a:r>
              <a:rPr lang="da-DK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der lægger sig til et </a:t>
            </a:r>
            <a:r>
              <a:rPr lang="da-DK" sz="1800" b="1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adjektiv</a:t>
            </a:r>
            <a:endParaRPr lang="da-DK" sz="1800" b="1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r>
              <a:rPr lang="da-DK" u="sng" dirty="0">
                <a:solidFill>
                  <a:srgbClr val="0000FF"/>
                </a:solidFill>
                <a:latin typeface="Calibri" panose="020F0502020204030204" pitchFamily="34" charset="0"/>
              </a:rPr>
              <a:t>Adverbier lægger sig til:</a:t>
            </a: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Verber: </a:t>
            </a:r>
            <a:r>
              <a:rPr lang="en-US" i="1" dirty="0">
                <a:solidFill>
                  <a:srgbClr val="0000FF"/>
                </a:solidFill>
                <a:latin typeface="Calibri" panose="020F0502020204030204" pitchFamily="34" charset="0"/>
              </a:rPr>
              <a:t>He shouted angrily</a:t>
            </a:r>
            <a:endParaRPr lang="da-DK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Adjektiver: The computer is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incredibly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expensive</a:t>
            </a:r>
            <a:endParaRPr lang="da-DK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Adverbier: My computer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warms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up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extremely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quickly</a:t>
            </a:r>
            <a:endParaRPr lang="da-DK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Hele sætninger: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Unfortunately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, the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woman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did not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turn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up for the job interview</a:t>
            </a:r>
          </a:p>
          <a:p>
            <a:endParaRPr lang="da-DK" u="sng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endParaRPr lang="da-DK" u="sng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3580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78317-A633-3290-44EB-8C5C393E0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Do-omskrivning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6B1301-3E20-49CE-85E9-066BFB30D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Omskrivning med </a:t>
            </a:r>
            <a:r>
              <a:rPr lang="da-DK" i="1" dirty="0"/>
              <a:t>do</a:t>
            </a:r>
            <a:r>
              <a:rPr lang="da-DK" dirty="0"/>
              <a:t> bruges til at danne nægtende sætninger med </a:t>
            </a:r>
            <a:r>
              <a:rPr lang="da-DK" i="1" dirty="0"/>
              <a:t>not</a:t>
            </a:r>
            <a:r>
              <a:rPr lang="da-DK" dirty="0"/>
              <a:t>, og i </a:t>
            </a:r>
            <a:r>
              <a:rPr lang="da-DK" dirty="0">
                <a:hlinkClick r:id="rId2"/>
              </a:rPr>
              <a:t>spørgende hovedsætninger</a:t>
            </a:r>
            <a:r>
              <a:rPr lang="da-DK" dirty="0"/>
              <a:t> samt ved "</a:t>
            </a:r>
            <a:r>
              <a:rPr lang="da-DK" i="1" dirty="0"/>
              <a:t>emfatisk do</a:t>
            </a:r>
            <a:r>
              <a:rPr lang="da-DK" dirty="0"/>
              <a:t>" til understregning af </a:t>
            </a:r>
            <a:r>
              <a:rPr lang="da-DK" dirty="0">
                <a:hlinkClick r:id="rId3"/>
              </a:rPr>
              <a:t>hovedverbet</a:t>
            </a:r>
            <a:r>
              <a:rPr lang="da-DK" dirty="0"/>
              <a:t>:</a:t>
            </a:r>
          </a:p>
          <a:p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r>
              <a:rPr lang="da-DK" i="1" dirty="0" err="1"/>
              <a:t>They</a:t>
            </a:r>
            <a:r>
              <a:rPr lang="da-DK" i="1" dirty="0"/>
              <a:t> </a:t>
            </a:r>
            <a:r>
              <a:rPr lang="da-DK" b="1" i="1" dirty="0"/>
              <a:t>did</a:t>
            </a:r>
            <a:r>
              <a:rPr lang="da-DK" i="1" dirty="0"/>
              <a:t> </a:t>
            </a:r>
            <a:r>
              <a:rPr lang="da-DK" b="1" i="1" dirty="0"/>
              <a:t>not</a:t>
            </a:r>
            <a:r>
              <a:rPr lang="da-DK" i="1" dirty="0"/>
              <a:t> give up.</a:t>
            </a:r>
            <a:r>
              <a:rPr lang="da-DK" dirty="0"/>
              <a:t> (nægtende sætning, hvor </a:t>
            </a:r>
            <a:r>
              <a:rPr lang="da-DK" i="1" dirty="0"/>
              <a:t>not</a:t>
            </a:r>
            <a:r>
              <a:rPr lang="da-DK" dirty="0"/>
              <a:t> indgår)</a:t>
            </a:r>
          </a:p>
          <a:p>
            <a:r>
              <a:rPr lang="da-DK" dirty="0" err="1"/>
              <a:t>Does</a:t>
            </a:r>
            <a:r>
              <a:rPr lang="da-DK" dirty="0"/>
              <a:t> he have </a:t>
            </a:r>
            <a:r>
              <a:rPr lang="da-DK" dirty="0" err="1"/>
              <a:t>what</a:t>
            </a:r>
            <a:r>
              <a:rPr lang="da-DK" dirty="0"/>
              <a:t> it </a:t>
            </a:r>
            <a:r>
              <a:rPr lang="da-DK" dirty="0" err="1"/>
              <a:t>takes</a:t>
            </a:r>
            <a:r>
              <a:rPr lang="da-DK" dirty="0"/>
              <a:t> (spørgende)</a:t>
            </a:r>
          </a:p>
          <a:p>
            <a:r>
              <a:rPr lang="da-DK" dirty="0"/>
              <a:t>I do </a:t>
            </a:r>
            <a:r>
              <a:rPr lang="da-DK" dirty="0" err="1"/>
              <a:t>appreciate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effort</a:t>
            </a:r>
            <a:r>
              <a:rPr lang="da-DK" dirty="0"/>
              <a:t> (understregende emfatisk)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u="sng" dirty="0">
                <a:solidFill>
                  <a:srgbClr val="0000FF"/>
                </a:solidFill>
                <a:latin typeface="Calibri" panose="020F0502020204030204" pitchFamily="34" charset="0"/>
              </a:rPr>
              <a:t>https://app.minlaering.dk/bog/1/kapitel/37995/sektion/45367</a:t>
            </a:r>
          </a:p>
          <a:p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62994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34F6BD-E999-8F58-7777-FD26297A0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Et possessivt </a:t>
            </a:r>
            <a:r>
              <a:rPr lang="da-DK" dirty="0" err="1"/>
              <a:t>pronomin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EE57554-A8DF-6CB1-CDA4-74F928038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r>
              <a:rPr lang="da-DK" dirty="0"/>
              <a:t>Possessive pronominer er </a:t>
            </a:r>
            <a:r>
              <a:rPr lang="da-DK" dirty="0">
                <a:hlinkClick r:id="rId2"/>
              </a:rPr>
              <a:t>pronominer</a:t>
            </a:r>
            <a:r>
              <a:rPr lang="da-DK" dirty="0"/>
              <a:t>, der betegner et ejendoms- eller tilhørsforhold, og som bøjes i person, tal og køn. Formen afhænger af, hvor det possessive pronomen er placeret. Enten står de foran et </a:t>
            </a:r>
            <a:r>
              <a:rPr lang="da-DK" dirty="0">
                <a:hlinkClick r:id="rId3"/>
              </a:rPr>
              <a:t>substantiv</a:t>
            </a:r>
            <a:r>
              <a:rPr lang="da-DK" dirty="0"/>
              <a:t> og udfylder et </a:t>
            </a:r>
            <a:r>
              <a:rPr lang="da-DK" dirty="0">
                <a:hlinkClick r:id="rId4"/>
              </a:rPr>
              <a:t>adjektivs</a:t>
            </a:r>
            <a:r>
              <a:rPr lang="da-DK" dirty="0"/>
              <a:t> funktion - dvs. de står </a:t>
            </a:r>
            <a:r>
              <a:rPr lang="da-DK" dirty="0">
                <a:hlinkClick r:id="rId5"/>
              </a:rPr>
              <a:t>adjektivisk</a:t>
            </a:r>
            <a:r>
              <a:rPr lang="da-DK" dirty="0"/>
              <a:t>. Ellers står de alene – i stedet for et </a:t>
            </a:r>
            <a:r>
              <a:rPr lang="da-DK" dirty="0">
                <a:hlinkClick r:id="rId3"/>
              </a:rPr>
              <a:t>substantiv</a:t>
            </a:r>
            <a:r>
              <a:rPr lang="da-DK" dirty="0"/>
              <a:t> – dvs. de står </a:t>
            </a:r>
            <a:r>
              <a:rPr lang="da-DK" dirty="0">
                <a:hlinkClick r:id="rId6"/>
              </a:rPr>
              <a:t>substantivisk</a:t>
            </a:r>
            <a:r>
              <a:rPr lang="da-DK" dirty="0"/>
              <a:t>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3499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7C385-4418-B166-DC0B-15AE7F274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Possessivt </a:t>
            </a:r>
            <a:r>
              <a:rPr lang="da-DK" dirty="0" err="1"/>
              <a:t>pronomin</a:t>
            </a:r>
            <a:endParaRPr lang="da-DK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9D89FCE-0523-3CD9-A843-BA386228C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da-DK" dirty="0">
              <a:hlinkClick r:id="rId2"/>
            </a:endParaRPr>
          </a:p>
          <a:p>
            <a:endParaRPr lang="da-DK" dirty="0">
              <a:hlinkClick r:id="rId2"/>
            </a:endParaRPr>
          </a:p>
          <a:p>
            <a:endParaRPr lang="da-DK" dirty="0">
              <a:hlinkClick r:id="rId2"/>
            </a:endParaRPr>
          </a:p>
          <a:p>
            <a:endParaRPr lang="da-DK" dirty="0">
              <a:hlinkClick r:id="rId2"/>
            </a:endParaRPr>
          </a:p>
          <a:p>
            <a:endParaRPr lang="da-DK" dirty="0">
              <a:hlinkClick r:id="rId2"/>
            </a:endParaRPr>
          </a:p>
          <a:p>
            <a:endParaRPr lang="da-DK" dirty="0">
              <a:hlinkClick r:id="rId2"/>
            </a:endParaRPr>
          </a:p>
          <a:p>
            <a:endParaRPr lang="da-DK" dirty="0"/>
          </a:p>
          <a:p>
            <a:endParaRPr lang="da-DK" dirty="0"/>
          </a:p>
          <a:p>
            <a:r>
              <a:rPr lang="da-DK" dirty="0"/>
              <a:t> 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01BBA88C-F653-DC90-9DC8-4FCC69A19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058883"/>
            <a:ext cx="7162800" cy="376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51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DAA4E-F568-3E4C-1465-E2DF4F2F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045171-B74D-3378-AE87-4E0FC9CD7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>
                <a:hlinkClick r:id="rId2"/>
              </a:rPr>
              <a:t>https://app.minlaering.dk/bog/1/kapitel/48786/sektion/49137</a:t>
            </a:r>
            <a:r>
              <a:rPr lang="da-DK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230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D2B67-79BA-BD98-994C-9D058CAF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structure</a:t>
            </a:r>
            <a:r>
              <a:rPr lang="da-DK" dirty="0"/>
              <a:t> of an </a:t>
            </a:r>
            <a:r>
              <a:rPr lang="da-DK" dirty="0" err="1"/>
              <a:t>email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C6A52CB-F72D-3B57-A50E-F2F736DEB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1. </a:t>
            </a:r>
            <a:r>
              <a:rPr lang="en-US" dirty="0"/>
              <a:t>Header</a:t>
            </a:r>
            <a:br>
              <a:rPr lang="en-US" dirty="0"/>
            </a:br>
            <a:r>
              <a:rPr lang="en-US" b="1" dirty="0"/>
              <a:t>2.</a:t>
            </a:r>
            <a:r>
              <a:rPr lang="en-US" dirty="0"/>
              <a:t> Opening greeting</a:t>
            </a:r>
            <a:br>
              <a:rPr lang="en-US" dirty="0"/>
            </a:br>
            <a:r>
              <a:rPr lang="en-US" b="1" dirty="0"/>
              <a:t>3.</a:t>
            </a:r>
            <a:r>
              <a:rPr lang="en-US" dirty="0"/>
              <a:t> Body text</a:t>
            </a:r>
            <a:br>
              <a:rPr lang="en-US" dirty="0"/>
            </a:br>
            <a:r>
              <a:rPr lang="en-US" b="1" dirty="0"/>
              <a:t>4.</a:t>
            </a:r>
            <a:r>
              <a:rPr lang="en-US" dirty="0"/>
              <a:t> Closing greeting</a:t>
            </a:r>
            <a:br>
              <a:rPr lang="en-US" dirty="0"/>
            </a:br>
            <a:r>
              <a:rPr lang="en-US" b="1" dirty="0"/>
              <a:t>5.</a:t>
            </a:r>
            <a:r>
              <a:rPr lang="en-US" dirty="0"/>
              <a:t> Contact information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78397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BB5690-BC67-FCC6-A99C-0E68429E6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da-DK"/>
              <a:t>The Header</a:t>
            </a:r>
          </a:p>
        </p:txBody>
      </p:sp>
      <p:pic>
        <p:nvPicPr>
          <p:cNvPr id="12" name="Picture 11" descr="Writing an appointment on a paper agenda">
            <a:extLst>
              <a:ext uri="{FF2B5EF4-FFF2-40B4-BE49-F238E27FC236}">
                <a16:creationId xmlns:a16="http://schemas.microsoft.com/office/drawing/2014/main" id="{0B7D40D2-DCCA-8950-5E29-1E3D334AA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237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8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E74CB3-7707-E4DB-4559-BDED7A060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r>
              <a:rPr lang="en-US"/>
              <a:t>To: [Receiver's email]</a:t>
            </a:r>
            <a:br>
              <a:rPr lang="en-US"/>
            </a:br>
            <a:r>
              <a:rPr lang="en-US"/>
              <a:t>From: [Sender's email]</a:t>
            </a:r>
            <a:br>
              <a:rPr lang="en-US"/>
            </a:br>
            <a:r>
              <a:rPr lang="en-US"/>
              <a:t>Date: [Date]</a:t>
            </a:r>
            <a:br>
              <a:rPr lang="en-US"/>
            </a:br>
            <a:r>
              <a:rPr lang="en-US"/>
              <a:t>Subject: [Topic]</a:t>
            </a:r>
            <a:endParaRPr lang="da-DK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0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AB2C6D-ECE0-068D-C2D0-3B45B0B0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Dates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81D851-1389-4837-315A-75163E5D6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546224"/>
            <a:ext cx="5977938" cy="334274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 British English, the date is written as Day-Month-Year (14 March 2019 or 24 October 2019).</a:t>
            </a:r>
          </a:p>
          <a:p>
            <a:r>
              <a:rPr lang="en-US" dirty="0">
                <a:solidFill>
                  <a:srgbClr val="FFFFFF"/>
                </a:solidFill>
              </a:rPr>
              <a:t>In American English, the date is written as Month-Day-Year (January 21, 2016).</a:t>
            </a:r>
          </a:p>
          <a:p>
            <a:endParaRPr lang="da-DK" dirty="0">
              <a:solidFill>
                <a:srgbClr val="FFFFFF"/>
              </a:solidFill>
            </a:endParaRPr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298C2B43-70F4-FF94-1D14-643B7D8F88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7" r="44794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53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ED15B-9944-7933-BF39-497274F5B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64957"/>
          </a:xfrm>
        </p:spPr>
        <p:txBody>
          <a:bodyPr/>
          <a:lstStyle/>
          <a:p>
            <a:r>
              <a:rPr lang="da-DK" dirty="0" err="1"/>
              <a:t>Opening</a:t>
            </a:r>
            <a:r>
              <a:rPr lang="da-DK" dirty="0"/>
              <a:t> </a:t>
            </a:r>
            <a:r>
              <a:rPr lang="da-DK" dirty="0" err="1"/>
              <a:t>greeting</a:t>
            </a:r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114FC832-E8FD-D0CF-5FEB-0AB68315E5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903581"/>
              </p:ext>
            </p:extLst>
          </p:nvPr>
        </p:nvGraphicFramePr>
        <p:xfrm>
          <a:off x="1096963" y="1051560"/>
          <a:ext cx="100584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325103513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32296661"/>
                    </a:ext>
                  </a:extLst>
                </a:gridCol>
              </a:tblGrid>
              <a:tr h="345362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2970"/>
                  </a:ext>
                </a:extLst>
              </a:tr>
              <a:tr h="1640469">
                <a:tc>
                  <a:txBody>
                    <a:bodyPr/>
                    <a:lstStyle/>
                    <a:p>
                      <a:r>
                        <a:rPr lang="en-US" dirty="0"/>
                        <a:t>You know the receiver's name/sex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Dear</a:t>
                      </a:r>
                    </a:p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 (surname), → Man, regardless of marital status</a:t>
                      </a:r>
                    </a:p>
                    <a:p>
                      <a:r>
                        <a:rPr lang="en-US" dirty="0" err="1"/>
                        <a:t>Ms</a:t>
                      </a:r>
                      <a:r>
                        <a:rPr lang="en-US" dirty="0"/>
                        <a:t> (surname), → Woman, both married and unmarried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428875"/>
                  </a:ext>
                </a:extLst>
              </a:tr>
              <a:tr h="2417533">
                <a:tc>
                  <a:txBody>
                    <a:bodyPr/>
                    <a:lstStyle/>
                    <a:p>
                      <a:r>
                        <a:rPr lang="en-US" dirty="0"/>
                        <a:t>You know the receiver's name/sex/civil status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Dear</a:t>
                      </a:r>
                    </a:p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 (surname), → Man, regardless of marital status</a:t>
                      </a:r>
                    </a:p>
                    <a:p>
                      <a:r>
                        <a:rPr lang="en-US" dirty="0" err="1"/>
                        <a:t>Mrs</a:t>
                      </a:r>
                      <a:r>
                        <a:rPr lang="en-US" dirty="0"/>
                        <a:t> (surname), → Woman, married</a:t>
                      </a:r>
                    </a:p>
                    <a:p>
                      <a:r>
                        <a:rPr lang="en-US" dirty="0"/>
                        <a:t>Miss (surname), → Woman, unmarried</a:t>
                      </a:r>
                    </a:p>
                    <a:p>
                      <a:r>
                        <a:rPr lang="en-US" dirty="0" err="1"/>
                        <a:t>Ms</a:t>
                      </a:r>
                      <a:r>
                        <a:rPr lang="en-US" dirty="0"/>
                        <a:t> (surname), → Woman, both married and unmarried. Used if the receiver's civil status should not be expressed in the email.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553178"/>
                  </a:ext>
                </a:extLst>
              </a:tr>
              <a:tr h="863405">
                <a:tc>
                  <a:txBody>
                    <a:bodyPr/>
                    <a:lstStyle/>
                    <a:p>
                      <a:r>
                        <a:rPr lang="en-US" dirty="0"/>
                        <a:t>You do not know the receiver's name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Dear Sirs,/Sir,/Madam,/Sir or Madam,</a:t>
                      </a:r>
                    </a:p>
                    <a:p>
                      <a:r>
                        <a:rPr lang="en-US" dirty="0"/>
                        <a:t>To whom it may concern,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476540"/>
                  </a:ext>
                </a:extLst>
              </a:tr>
              <a:tr h="345362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076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75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BCA08-32FC-296E-05BB-DCA1BC265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Body </a:t>
            </a:r>
            <a:r>
              <a:rPr lang="da-DK" dirty="0" err="1"/>
              <a:t>text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E80C449-76E3-D221-544C-29F28EE66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Body text</a:t>
            </a:r>
          </a:p>
          <a:p>
            <a:r>
              <a:rPr lang="en-US" dirty="0"/>
              <a:t>If this is this the first email you send to the receiver, it would be a good idea to start the body text of your email by </a:t>
            </a:r>
            <a:r>
              <a:rPr lang="en-US" b="1" dirty="0"/>
              <a:t>introducing yourself and stating your business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/>
              <a:t>You should also remember to include all </a:t>
            </a:r>
            <a:r>
              <a:rPr lang="en-US" b="1" dirty="0"/>
              <a:t>details</a:t>
            </a:r>
            <a:r>
              <a:rPr lang="en-US" dirty="0"/>
              <a:t> in your body text and inquire about the </a:t>
            </a:r>
            <a:r>
              <a:rPr lang="en-US" b="1" dirty="0"/>
              <a:t>information</a:t>
            </a:r>
            <a:r>
              <a:rPr lang="en-US" dirty="0"/>
              <a:t> you want the receiver to give you.</a:t>
            </a:r>
            <a:br>
              <a:rPr lang="en-US" dirty="0"/>
            </a:br>
            <a:endParaRPr lang="en-US" dirty="0"/>
          </a:p>
          <a:p>
            <a:r>
              <a:rPr lang="en-US" dirty="0"/>
              <a:t>Avoid using </a:t>
            </a:r>
            <a:r>
              <a:rPr lang="en-US" b="1" dirty="0">
                <a:hlinkClick r:id="rId2"/>
              </a:rPr>
              <a:t>abbreviations</a:t>
            </a:r>
            <a:r>
              <a:rPr lang="en-US" dirty="0"/>
              <a:t> unless you are sure that your receiver is familiar with their meaning.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 an exam situation, you should be aware that there might be specific requirements for the content of your email.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3221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CABA2B-DA8D-DCCC-7923-35E10744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Closing</a:t>
            </a:r>
            <a:r>
              <a:rPr lang="da-DK" dirty="0"/>
              <a:t> </a:t>
            </a:r>
            <a:r>
              <a:rPr lang="da-DK" dirty="0" err="1"/>
              <a:t>greeting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0D45D0-F886-970B-6ABB-FA60EF458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Closing greeting</a:t>
            </a:r>
          </a:p>
          <a:p>
            <a:r>
              <a:rPr lang="en-US" dirty="0"/>
              <a:t>Always end your email with a polite greeting, especially if you do not have a close relationship with the receiver.</a:t>
            </a:r>
          </a:p>
          <a:p>
            <a:r>
              <a:rPr lang="en-US" dirty="0"/>
              <a:t>Remember a comma after the closing greeting.</a:t>
            </a:r>
          </a:p>
          <a:p>
            <a:r>
              <a:rPr lang="en-US" b="1" dirty="0"/>
              <a:t>Examples of closing greetings:</a:t>
            </a:r>
            <a:endParaRPr lang="en-US" dirty="0"/>
          </a:p>
          <a:p>
            <a:r>
              <a:rPr lang="en-US" dirty="0"/>
              <a:t>Yours sincerely, Yours faithfully, Best regards, Regards,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9982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C1CE04-7C26-8D01-5F01-0CD557227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516835"/>
            <a:ext cx="5977937" cy="1666501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Assignment</a:t>
            </a:r>
          </a:p>
        </p:txBody>
      </p:sp>
      <p:pic>
        <p:nvPicPr>
          <p:cNvPr id="5" name="Picture 4" descr="Pen placed on top of a signature line">
            <a:extLst>
              <a:ext uri="{FF2B5EF4-FFF2-40B4-BE49-F238E27FC236}">
                <a16:creationId xmlns:a16="http://schemas.microsoft.com/office/drawing/2014/main" id="{19DF4C85-D239-8406-0D70-F4B87C8E14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58" r="2763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CDD71C4-4743-9989-B89A-79A68DA53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4" y="2546224"/>
            <a:ext cx="5977938" cy="3342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 err="1">
                <a:solidFill>
                  <a:srgbClr val="FFFFFF"/>
                </a:solidFill>
              </a:rPr>
              <a:t>You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work</a:t>
            </a:r>
            <a:r>
              <a:rPr lang="da-DK" dirty="0">
                <a:solidFill>
                  <a:srgbClr val="FFFFFF"/>
                </a:solidFill>
              </a:rPr>
              <a:t> as a </a:t>
            </a:r>
            <a:r>
              <a:rPr lang="da-DK" dirty="0" err="1">
                <a:solidFill>
                  <a:srgbClr val="FFFFFF"/>
                </a:solidFill>
              </a:rPr>
              <a:t>personal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assistant</a:t>
            </a:r>
            <a:r>
              <a:rPr lang="da-DK" dirty="0">
                <a:solidFill>
                  <a:srgbClr val="FFFFFF"/>
                </a:solidFill>
              </a:rPr>
              <a:t> for the American </a:t>
            </a:r>
            <a:r>
              <a:rPr lang="da-DK" dirty="0" err="1">
                <a:solidFill>
                  <a:srgbClr val="FFFFFF"/>
                </a:solidFill>
              </a:rPr>
              <a:t>ambassador</a:t>
            </a:r>
            <a:r>
              <a:rPr lang="da-DK" dirty="0">
                <a:solidFill>
                  <a:srgbClr val="FFFFFF"/>
                </a:solidFill>
              </a:rPr>
              <a:t> in Denmark and </a:t>
            </a:r>
            <a:r>
              <a:rPr lang="da-DK" dirty="0" err="1">
                <a:solidFill>
                  <a:srgbClr val="FFFFFF"/>
                </a:solidFill>
              </a:rPr>
              <a:t>you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write</a:t>
            </a:r>
            <a:r>
              <a:rPr lang="da-DK" dirty="0">
                <a:solidFill>
                  <a:srgbClr val="FFFFFF"/>
                </a:solidFill>
              </a:rPr>
              <a:t> to </a:t>
            </a:r>
            <a:r>
              <a:rPr lang="da-DK" dirty="0" err="1">
                <a:solidFill>
                  <a:srgbClr val="FFFFFF"/>
                </a:solidFill>
              </a:rPr>
              <a:t>me</a:t>
            </a:r>
            <a:r>
              <a:rPr lang="da-DK" dirty="0">
                <a:solidFill>
                  <a:srgbClr val="FFFFFF"/>
                </a:solidFill>
              </a:rPr>
              <a:t> Maria Seis Flyvholm and ask </a:t>
            </a:r>
            <a:r>
              <a:rPr lang="da-DK" dirty="0" err="1">
                <a:solidFill>
                  <a:srgbClr val="FFFFFF"/>
                </a:solidFill>
              </a:rPr>
              <a:t>me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whether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U/Nord</a:t>
            </a:r>
            <a:r>
              <a:rPr lang="da-DK" dirty="0">
                <a:solidFill>
                  <a:srgbClr val="FFFFFF"/>
                </a:solidFill>
              </a:rPr>
              <a:t> Lyngby </a:t>
            </a:r>
            <a:r>
              <a:rPr lang="da-DK" dirty="0" err="1">
                <a:solidFill>
                  <a:srgbClr val="FFFFFF"/>
                </a:solidFill>
              </a:rPr>
              <a:t>would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be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interested</a:t>
            </a:r>
            <a:r>
              <a:rPr lang="da-DK" dirty="0">
                <a:solidFill>
                  <a:srgbClr val="FFFFFF"/>
                </a:solidFill>
              </a:rPr>
              <a:t> in a </a:t>
            </a:r>
            <a:r>
              <a:rPr lang="da-DK" dirty="0" err="1">
                <a:solidFill>
                  <a:srgbClr val="FFFFFF"/>
                </a:solidFill>
              </a:rPr>
              <a:t>lecture</a:t>
            </a:r>
            <a:r>
              <a:rPr lang="da-DK" dirty="0">
                <a:solidFill>
                  <a:srgbClr val="FFFFFF"/>
                </a:solidFill>
              </a:rPr>
              <a:t> from the </a:t>
            </a:r>
            <a:r>
              <a:rPr lang="da-DK" dirty="0" err="1">
                <a:solidFill>
                  <a:srgbClr val="FFFFFF"/>
                </a:solidFill>
              </a:rPr>
              <a:t>ambassador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about</a:t>
            </a:r>
            <a:r>
              <a:rPr lang="da-DK" dirty="0">
                <a:solidFill>
                  <a:srgbClr val="FFFFFF"/>
                </a:solidFill>
              </a:rPr>
              <a:t> American society.</a:t>
            </a:r>
          </a:p>
          <a:p>
            <a:pPr marL="0" indent="0">
              <a:buNone/>
            </a:pPr>
            <a:endParaRPr lang="da-DK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rgbClr val="FFFFFF"/>
                </a:solidFill>
              </a:rPr>
              <a:t>Try to </a:t>
            </a:r>
            <a:r>
              <a:rPr lang="da-DK" dirty="0" err="1">
                <a:solidFill>
                  <a:srgbClr val="FFFFFF"/>
                </a:solidFill>
              </a:rPr>
              <a:t>write</a:t>
            </a:r>
            <a:r>
              <a:rPr lang="da-DK" dirty="0">
                <a:solidFill>
                  <a:srgbClr val="FFFFFF"/>
                </a:solidFill>
              </a:rPr>
              <a:t> the header to </a:t>
            </a:r>
            <a:r>
              <a:rPr lang="da-DK" dirty="0" err="1">
                <a:solidFill>
                  <a:srgbClr val="FFFFFF"/>
                </a:solidFill>
              </a:rPr>
              <a:t>this</a:t>
            </a:r>
            <a:r>
              <a:rPr lang="da-DK" dirty="0">
                <a:solidFill>
                  <a:srgbClr val="FFFFFF"/>
                </a:solidFill>
              </a:rPr>
              <a:t> </a:t>
            </a:r>
            <a:r>
              <a:rPr lang="da-DK" dirty="0" err="1">
                <a:solidFill>
                  <a:srgbClr val="FFFFFF"/>
                </a:solidFill>
              </a:rPr>
              <a:t>email</a:t>
            </a:r>
            <a:r>
              <a:rPr lang="da-DK" dirty="0">
                <a:solidFill>
                  <a:srgbClr val="FFFFFF"/>
                </a:solidFill>
              </a:rPr>
              <a:t> and the </a:t>
            </a:r>
            <a:r>
              <a:rPr lang="da-DK" dirty="0" err="1">
                <a:solidFill>
                  <a:srgbClr val="FFFFFF"/>
                </a:solidFill>
              </a:rPr>
              <a:t>opening</a:t>
            </a:r>
            <a:r>
              <a:rPr lang="da-DK" dirty="0">
                <a:solidFill>
                  <a:srgbClr val="FFFFFF"/>
                </a:solidFill>
              </a:rPr>
              <a:t> as </a:t>
            </a:r>
            <a:r>
              <a:rPr lang="da-DK" dirty="0" err="1">
                <a:solidFill>
                  <a:srgbClr val="FFFFFF"/>
                </a:solidFill>
              </a:rPr>
              <a:t>well</a:t>
            </a:r>
            <a:r>
              <a:rPr lang="da-DK" dirty="0">
                <a:solidFill>
                  <a:srgbClr val="FFFFFF"/>
                </a:solidFill>
              </a:rPr>
              <a:t> as the </a:t>
            </a:r>
            <a:r>
              <a:rPr lang="da-DK" dirty="0" err="1">
                <a:solidFill>
                  <a:srgbClr val="FFFFFF"/>
                </a:solidFill>
              </a:rPr>
              <a:t>closing</a:t>
            </a:r>
            <a:r>
              <a:rPr lang="da-DK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7649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E055B1-7B33-9F73-941D-B7E01531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More information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DADF4A9-E4F9-E823-D194-A1456C2A0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https://app.minlaering.dk/bog/42/kapitel/56687/sektion/56702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44346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LeftStep">
      <a:dk1>
        <a:srgbClr val="000000"/>
      </a:dk1>
      <a:lt1>
        <a:srgbClr val="FFFFFF"/>
      </a:lt1>
      <a:dk2>
        <a:srgbClr val="413224"/>
      </a:dk2>
      <a:lt2>
        <a:srgbClr val="E8E4E2"/>
      </a:lt2>
      <a:accent1>
        <a:srgbClr val="72AACA"/>
      </a:accent1>
      <a:accent2>
        <a:srgbClr val="61AEAA"/>
      </a:accent2>
      <a:accent3>
        <a:srgbClr val="71B092"/>
      </a:accent3>
      <a:accent4>
        <a:srgbClr val="64B46D"/>
      </a:accent4>
      <a:accent5>
        <a:srgbClr val="83AD71"/>
      </a:accent5>
      <a:accent6>
        <a:srgbClr val="95AA5E"/>
      </a:accent6>
      <a:hlink>
        <a:srgbClr val="A7775B"/>
      </a:hlink>
      <a:folHlink>
        <a:srgbClr val="7F7F7F"/>
      </a:folHlink>
    </a:clrScheme>
    <a:fontScheme name="Retrospect">
      <a:majorFont>
        <a:latin typeface="Univers Condense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Univers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673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Univers</vt:lpstr>
      <vt:lpstr>Univers Condensed</vt:lpstr>
      <vt:lpstr>RetrospectVTI</vt:lpstr>
      <vt:lpstr>Email</vt:lpstr>
      <vt:lpstr>The structure of an email</vt:lpstr>
      <vt:lpstr>The Header</vt:lpstr>
      <vt:lpstr>Dates</vt:lpstr>
      <vt:lpstr>Opening greeting</vt:lpstr>
      <vt:lpstr>Body text</vt:lpstr>
      <vt:lpstr>Closing greeting</vt:lpstr>
      <vt:lpstr>Assignment</vt:lpstr>
      <vt:lpstr>More information</vt:lpstr>
      <vt:lpstr>Grammar in the e-mail</vt:lpstr>
      <vt:lpstr>Do-omskrivning</vt:lpstr>
      <vt:lpstr>Et possessivt pronomin</vt:lpstr>
      <vt:lpstr>Possessivt pronomin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</dc:title>
  <dc:creator>Maria Seis Flyvholm (MASF - Underviser - U/NORD)</dc:creator>
  <cp:lastModifiedBy>Maria Seis Flyvholm (MASF - Underviser - U/NORD)</cp:lastModifiedBy>
  <cp:revision>3</cp:revision>
  <dcterms:created xsi:type="dcterms:W3CDTF">2023-10-02T09:36:20Z</dcterms:created>
  <dcterms:modified xsi:type="dcterms:W3CDTF">2023-10-02T10:21:12Z</dcterms:modified>
</cp:coreProperties>
</file>