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7" r:id="rId4"/>
    <p:sldId id="260" r:id="rId5"/>
    <p:sldId id="261" r:id="rId6"/>
    <p:sldId id="262" r:id="rId7"/>
    <p:sldId id="263" r:id="rId8"/>
    <p:sldId id="264" r:id="rId9"/>
    <p:sldId id="274" r:id="rId10"/>
    <p:sldId id="275" r:id="rId11"/>
    <p:sldId id="276" r:id="rId12"/>
    <p:sldId id="259" r:id="rId13"/>
    <p:sldId id="267" r:id="rId14"/>
    <p:sldId id="278" r:id="rId15"/>
    <p:sldId id="270" r:id="rId16"/>
    <p:sldId id="271" r:id="rId17"/>
    <p:sldId id="272" r:id="rId18"/>
    <p:sldId id="273" r:id="rId19"/>
    <p:sldId id="279" r:id="rId20"/>
    <p:sldId id="280" r:id="rId21"/>
    <p:sldId id="281" r:id="rId22"/>
    <p:sldId id="282" r:id="rId23"/>
    <p:sldId id="283" r:id="rId24"/>
    <p:sldId id="268" r:id="rId25"/>
    <p:sldId id="269" r:id="rId26"/>
  </p:sldIdLst>
  <p:sldSz cx="12192000" cy="6858000"/>
  <p:notesSz cx="7010400" cy="92964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EC20E35-A176-4012-BC5E-935CFFF8708E}" styleName="Mellemlayout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96" autoAdjust="0"/>
    <p:restoredTop sz="94660"/>
  </p:normalViewPr>
  <p:slideViewPr>
    <p:cSldViewPr snapToGrid="0">
      <p:cViewPr varScale="1">
        <p:scale>
          <a:sx n="56" d="100"/>
          <a:sy n="56" d="100"/>
        </p:scale>
        <p:origin x="80" y="3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2" Type="http://schemas.openxmlformats.org/officeDocument/2006/relationships/hyperlink" Target="https://minlaering.dk/1-engram/grammatik/10-kongruens-verbalkongruens" TargetMode="External"/><Relationship Id="rId1" Type="http://schemas.openxmlformats.org/officeDocument/2006/relationships/hyperlink" Target="https://app.minlaering.dk/bog/1/kapitel/37995/sektion/40827" TargetMode="External"/></Relationships>
</file>

<file path=ppt/diagrams/_rels/data2.xml.rels><?xml version="1.0" encoding="UTF-8" standalone="yes"?>
<Relationships xmlns="http://schemas.openxmlformats.org/package/2006/relationships"><Relationship Id="rId1" Type="http://schemas.openxmlformats.org/officeDocument/2006/relationships/hyperlink" Target="https://app.minlaering.dk/bog/1/kapitel/37995/sektion/40827" TargetMode="External"/></Relationships>
</file>

<file path=ppt/diagrams/_rels/data3.xml.rels><?xml version="1.0" encoding="UTF-8" standalone="yes"?>
<Relationships xmlns="http://schemas.openxmlformats.org/package/2006/relationships"><Relationship Id="rId1" Type="http://schemas.openxmlformats.org/officeDocument/2006/relationships/hyperlink" Target="https://app.minlaering.dk/bog/1/kapitel/37995/sektion/40827" TargetMode="External"/></Relationships>
</file>

<file path=ppt/diagrams/_rels/data4.xml.rels><?xml version="1.0" encoding="UTF-8" standalone="yes"?>
<Relationships xmlns="http://schemas.openxmlformats.org/package/2006/relationships"><Relationship Id="rId1" Type="http://schemas.openxmlformats.org/officeDocument/2006/relationships/hyperlink" Target="https://app.minlaering.dk/bog/1/kapitel/37995/sektion/40827" TargetMode="External"/></Relationships>
</file>

<file path=ppt/diagrams/_rels/data5.xml.rels><?xml version="1.0" encoding="UTF-8" standalone="yes"?>
<Relationships xmlns="http://schemas.openxmlformats.org/package/2006/relationships"><Relationship Id="rId2" Type="http://schemas.openxmlformats.org/officeDocument/2006/relationships/hyperlink" Target="https://app.minlaering.dk/bog/1/kapitel/37995/sektion/40827#section-42233" TargetMode="External"/><Relationship Id="rId1" Type="http://schemas.openxmlformats.org/officeDocument/2006/relationships/hyperlink" Target="https://app.minlaering.dk/bog/1/kapitel/37995/sektion/40827" TargetMode="External"/></Relationships>
</file>

<file path=ppt/diagrams/_rels/drawing1.xml.rels><?xml version="1.0" encoding="UTF-8" standalone="yes"?>
<Relationships xmlns="http://schemas.openxmlformats.org/package/2006/relationships"><Relationship Id="rId2" Type="http://schemas.openxmlformats.org/officeDocument/2006/relationships/hyperlink" Target="https://minlaering.dk/1-engram/grammatik/10-kongruens-verbalkongruens" TargetMode="External"/><Relationship Id="rId1" Type="http://schemas.openxmlformats.org/officeDocument/2006/relationships/hyperlink" Target="https://app.minlaering.dk/bog/1/kapitel/37995/sektion/40827" TargetMode="External"/></Relationships>
</file>

<file path=ppt/diagrams/_rels/drawing2.xml.rels><?xml version="1.0" encoding="UTF-8" standalone="yes"?>
<Relationships xmlns="http://schemas.openxmlformats.org/package/2006/relationships"><Relationship Id="rId1" Type="http://schemas.openxmlformats.org/officeDocument/2006/relationships/hyperlink" Target="https://app.minlaering.dk/bog/1/kapitel/37995/sektion/40827" TargetMode="External"/></Relationships>
</file>

<file path=ppt/diagrams/_rels/drawing3.xml.rels><?xml version="1.0" encoding="UTF-8" standalone="yes"?>
<Relationships xmlns="http://schemas.openxmlformats.org/package/2006/relationships"><Relationship Id="rId1" Type="http://schemas.openxmlformats.org/officeDocument/2006/relationships/hyperlink" Target="https://app.minlaering.dk/bog/1/kapitel/37995/sektion/40827" TargetMode="External"/></Relationships>
</file>

<file path=ppt/diagrams/_rels/drawing4.xml.rels><?xml version="1.0" encoding="UTF-8" standalone="yes"?>
<Relationships xmlns="http://schemas.openxmlformats.org/package/2006/relationships"><Relationship Id="rId1" Type="http://schemas.openxmlformats.org/officeDocument/2006/relationships/hyperlink" Target="https://app.minlaering.dk/bog/1/kapitel/37995/sektion/40827" TargetMode="External"/></Relationships>
</file>

<file path=ppt/diagrams/_rels/drawing5.xml.rels><?xml version="1.0" encoding="UTF-8" standalone="yes"?>
<Relationships xmlns="http://schemas.openxmlformats.org/package/2006/relationships"><Relationship Id="rId2" Type="http://schemas.openxmlformats.org/officeDocument/2006/relationships/hyperlink" Target="https://app.minlaering.dk/bog/1/kapitel/37995/sektion/40827#section-42233" TargetMode="External"/><Relationship Id="rId1" Type="http://schemas.openxmlformats.org/officeDocument/2006/relationships/hyperlink" Target="https://app.minlaering.dk/bog/1/kapitel/37995/sektion/40827" TargetMode="Externa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B7FAE0-7825-405F-9AE4-E532872ADB45}"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9D26B69D-A61C-47AA-BE07-B6ACC6291728}">
      <dgm:prSet/>
      <dgm:spPr/>
      <dgm:t>
        <a:bodyPr/>
        <a:lstStyle/>
        <a:p>
          <a:r>
            <a:rPr lang="da-DK" b="1"/>
            <a:t>Funktion</a:t>
          </a:r>
          <a:r>
            <a:rPr lang="da-DK" i="1"/>
            <a:t>:</a:t>
          </a:r>
          <a:r>
            <a:rPr lang="da-DK"/>
            <a:t> </a:t>
          </a:r>
          <a:r>
            <a:rPr lang="da-DK">
              <a:hlinkClick xmlns:r="http://schemas.openxmlformats.org/officeDocument/2006/relationships" r:id="rId1"/>
            </a:rPr>
            <a:t>Præsens</a:t>
          </a:r>
          <a:r>
            <a:rPr lang="da-DK"/>
            <a:t> siger noget om det, der sker nu, eller om noget, der altid er gældende (egenskaber) og er gentagende. På engelsk kan </a:t>
          </a:r>
          <a:r>
            <a:rPr lang="da-DK">
              <a:hlinkClick xmlns:r="http://schemas.openxmlformats.org/officeDocument/2006/relationships" r:id="rId1"/>
            </a:rPr>
            <a:t>præsens</a:t>
          </a:r>
          <a:r>
            <a:rPr lang="da-DK"/>
            <a:t> dog også bruges i fremtidsbetydning om noget, der følger en helt fast plan.</a:t>
          </a:r>
          <a:endParaRPr lang="en-US"/>
        </a:p>
      </dgm:t>
    </dgm:pt>
    <dgm:pt modelId="{71960ED6-5D49-4038-83AF-035AA7C9E6DA}" type="parTrans" cxnId="{74D83D46-B719-4DE9-A91C-7C696ED4C1A2}">
      <dgm:prSet/>
      <dgm:spPr/>
      <dgm:t>
        <a:bodyPr/>
        <a:lstStyle/>
        <a:p>
          <a:endParaRPr lang="en-US"/>
        </a:p>
      </dgm:t>
    </dgm:pt>
    <dgm:pt modelId="{A68C57C3-84D6-431E-A5D3-164C2A3C03C8}" type="sibTrans" cxnId="{74D83D46-B719-4DE9-A91C-7C696ED4C1A2}">
      <dgm:prSet/>
      <dgm:spPr/>
      <dgm:t>
        <a:bodyPr/>
        <a:lstStyle/>
        <a:p>
          <a:endParaRPr lang="en-US"/>
        </a:p>
      </dgm:t>
    </dgm:pt>
    <dgm:pt modelId="{E20D11D6-3966-48E5-8816-51CB3412D34D}">
      <dgm:prSet/>
      <dgm:spPr/>
      <dgm:t>
        <a:bodyPr/>
        <a:lstStyle/>
        <a:p>
          <a:r>
            <a:rPr lang="da-DK" b="1"/>
            <a:t>Form</a:t>
          </a:r>
          <a:r>
            <a:rPr lang="da-DK" i="1"/>
            <a:t>:</a:t>
          </a:r>
          <a:r>
            <a:rPr lang="da-DK"/>
            <a:t> På engelsk har regelmæssige verber i </a:t>
          </a:r>
          <a:r>
            <a:rPr lang="da-DK">
              <a:hlinkClick xmlns:r="http://schemas.openxmlformats.org/officeDocument/2006/relationships" r:id="rId1"/>
            </a:rPr>
            <a:t>præsens</a:t>
          </a:r>
          <a:r>
            <a:rPr lang="da-DK"/>
            <a:t> samme form som </a:t>
          </a:r>
          <a:r>
            <a:rPr lang="da-DK">
              <a:hlinkClick xmlns:r="http://schemas.openxmlformats.org/officeDocument/2006/relationships" r:id="rId1"/>
            </a:rPr>
            <a:t>infinitiv</a:t>
          </a:r>
          <a:r>
            <a:rPr lang="da-DK"/>
            <a:t>, dog med undtagelse af 3. person </a:t>
          </a:r>
          <a:r>
            <a:rPr lang="da-DK">
              <a:hlinkClick xmlns:r="http://schemas.openxmlformats.org/officeDocument/2006/relationships" r:id="rId1"/>
            </a:rPr>
            <a:t>singularis</a:t>
          </a:r>
          <a:r>
            <a:rPr lang="da-DK"/>
            <a:t>, hvor der tilføjes et -s til ordets endelse. Læs mere om dette i kapitlet om </a:t>
          </a:r>
          <a:r>
            <a:rPr lang="da-DK">
              <a:hlinkClick xmlns:r="http://schemas.openxmlformats.org/officeDocument/2006/relationships" r:id="rId2"/>
            </a:rPr>
            <a:t>Kongruens (Verbalkongruens)</a:t>
          </a:r>
          <a:r>
            <a:rPr lang="da-DK"/>
            <a:t>.</a:t>
          </a:r>
          <a:endParaRPr lang="en-US"/>
        </a:p>
      </dgm:t>
    </dgm:pt>
    <dgm:pt modelId="{C6F07284-6395-4724-9F2F-47FB98C223C3}" type="parTrans" cxnId="{7CE2C9D4-000E-4AD9-B0B2-FD24CD45CF5D}">
      <dgm:prSet/>
      <dgm:spPr/>
      <dgm:t>
        <a:bodyPr/>
        <a:lstStyle/>
        <a:p>
          <a:endParaRPr lang="en-US"/>
        </a:p>
      </dgm:t>
    </dgm:pt>
    <dgm:pt modelId="{7A17C697-AFFC-4B91-9D73-6337E2B42E4E}" type="sibTrans" cxnId="{7CE2C9D4-000E-4AD9-B0B2-FD24CD45CF5D}">
      <dgm:prSet/>
      <dgm:spPr/>
      <dgm:t>
        <a:bodyPr/>
        <a:lstStyle/>
        <a:p>
          <a:endParaRPr lang="en-US"/>
        </a:p>
      </dgm:t>
    </dgm:pt>
    <dgm:pt modelId="{EF37030A-2BF4-449D-AEB5-38EEFB716A13}" type="pres">
      <dgm:prSet presAssocID="{8CB7FAE0-7825-405F-9AE4-E532872ADB45}" presName="linear" presStyleCnt="0">
        <dgm:presLayoutVars>
          <dgm:animLvl val="lvl"/>
          <dgm:resizeHandles val="exact"/>
        </dgm:presLayoutVars>
      </dgm:prSet>
      <dgm:spPr/>
    </dgm:pt>
    <dgm:pt modelId="{85E1B75C-A260-4888-840B-3D098BCBD7CB}" type="pres">
      <dgm:prSet presAssocID="{9D26B69D-A61C-47AA-BE07-B6ACC6291728}" presName="parentText" presStyleLbl="node1" presStyleIdx="0" presStyleCnt="2">
        <dgm:presLayoutVars>
          <dgm:chMax val="0"/>
          <dgm:bulletEnabled val="1"/>
        </dgm:presLayoutVars>
      </dgm:prSet>
      <dgm:spPr/>
    </dgm:pt>
    <dgm:pt modelId="{6D6F6683-8BA8-4DEF-AC5F-3A53EE3B6A9D}" type="pres">
      <dgm:prSet presAssocID="{A68C57C3-84D6-431E-A5D3-164C2A3C03C8}" presName="spacer" presStyleCnt="0"/>
      <dgm:spPr/>
    </dgm:pt>
    <dgm:pt modelId="{3AF671EC-F36F-4673-96AE-9A22FC2EC221}" type="pres">
      <dgm:prSet presAssocID="{E20D11D6-3966-48E5-8816-51CB3412D34D}" presName="parentText" presStyleLbl="node1" presStyleIdx="1" presStyleCnt="2">
        <dgm:presLayoutVars>
          <dgm:chMax val="0"/>
          <dgm:bulletEnabled val="1"/>
        </dgm:presLayoutVars>
      </dgm:prSet>
      <dgm:spPr/>
    </dgm:pt>
  </dgm:ptLst>
  <dgm:cxnLst>
    <dgm:cxn modelId="{28FE4C0B-4152-43A4-A55E-FF524090DB9F}" type="presOf" srcId="{E20D11D6-3966-48E5-8816-51CB3412D34D}" destId="{3AF671EC-F36F-4673-96AE-9A22FC2EC221}" srcOrd="0" destOrd="0" presId="urn:microsoft.com/office/officeart/2005/8/layout/vList2"/>
    <dgm:cxn modelId="{74D83D46-B719-4DE9-A91C-7C696ED4C1A2}" srcId="{8CB7FAE0-7825-405F-9AE4-E532872ADB45}" destId="{9D26B69D-A61C-47AA-BE07-B6ACC6291728}" srcOrd="0" destOrd="0" parTransId="{71960ED6-5D49-4038-83AF-035AA7C9E6DA}" sibTransId="{A68C57C3-84D6-431E-A5D3-164C2A3C03C8}"/>
    <dgm:cxn modelId="{7CE2C9D4-000E-4AD9-B0B2-FD24CD45CF5D}" srcId="{8CB7FAE0-7825-405F-9AE4-E532872ADB45}" destId="{E20D11D6-3966-48E5-8816-51CB3412D34D}" srcOrd="1" destOrd="0" parTransId="{C6F07284-6395-4724-9F2F-47FB98C223C3}" sibTransId="{7A17C697-AFFC-4B91-9D73-6337E2B42E4E}"/>
    <dgm:cxn modelId="{BA555FD9-FC9C-4348-8828-AB9E76425F91}" type="presOf" srcId="{8CB7FAE0-7825-405F-9AE4-E532872ADB45}" destId="{EF37030A-2BF4-449D-AEB5-38EEFB716A13}" srcOrd="0" destOrd="0" presId="urn:microsoft.com/office/officeart/2005/8/layout/vList2"/>
    <dgm:cxn modelId="{489C14EC-B70D-4C18-A0A5-1664FEAA6C13}" type="presOf" srcId="{9D26B69D-A61C-47AA-BE07-B6ACC6291728}" destId="{85E1B75C-A260-4888-840B-3D098BCBD7CB}" srcOrd="0" destOrd="0" presId="urn:microsoft.com/office/officeart/2005/8/layout/vList2"/>
    <dgm:cxn modelId="{8947A74D-9ABE-418F-B916-36564606A363}" type="presParOf" srcId="{EF37030A-2BF4-449D-AEB5-38EEFB716A13}" destId="{85E1B75C-A260-4888-840B-3D098BCBD7CB}" srcOrd="0" destOrd="0" presId="urn:microsoft.com/office/officeart/2005/8/layout/vList2"/>
    <dgm:cxn modelId="{5854A0DE-D4B1-42BA-B17E-468EF861E95D}" type="presParOf" srcId="{EF37030A-2BF4-449D-AEB5-38EEFB716A13}" destId="{6D6F6683-8BA8-4DEF-AC5F-3A53EE3B6A9D}" srcOrd="1" destOrd="0" presId="urn:microsoft.com/office/officeart/2005/8/layout/vList2"/>
    <dgm:cxn modelId="{17F7710B-4B07-473F-9183-BC866A149B16}" type="presParOf" srcId="{EF37030A-2BF4-449D-AEB5-38EEFB716A13}" destId="{3AF671EC-F36F-4673-96AE-9A22FC2EC221}"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7A402C-D550-4336-A58A-6569C6972623}"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FF5E7FE8-2120-49B0-A48E-F8EC1017120B}">
      <dgm:prSet/>
      <dgm:spPr/>
      <dgm:t>
        <a:bodyPr/>
        <a:lstStyle/>
        <a:p>
          <a:r>
            <a:rPr lang="da-DK" b="1"/>
            <a:t>Funktion</a:t>
          </a:r>
          <a:r>
            <a:rPr lang="da-DK" i="1"/>
            <a:t>:</a:t>
          </a:r>
          <a:r>
            <a:rPr lang="da-DK"/>
            <a:t> </a:t>
          </a:r>
          <a:r>
            <a:rPr lang="da-DK">
              <a:hlinkClick xmlns:r="http://schemas.openxmlformats.org/officeDocument/2006/relationships" r:id="rId1"/>
            </a:rPr>
            <a:t>Præteritum</a:t>
          </a:r>
          <a:r>
            <a:rPr lang="da-DK"/>
            <a:t> benyttes primært til at beskrive en afsluttet handling. Den kan dog også bruges om noget hypotetisk i fremtiden som følge af </a:t>
          </a:r>
          <a:r>
            <a:rPr lang="da-DK">
              <a:hlinkClick xmlns:r="http://schemas.openxmlformats.org/officeDocument/2006/relationships" r:id="rId1"/>
            </a:rPr>
            <a:t>betingelsesord</a:t>
          </a:r>
          <a:r>
            <a:rPr lang="da-DK"/>
            <a:t> såsom </a:t>
          </a:r>
          <a:r>
            <a:rPr lang="da-DK" i="1"/>
            <a:t>if</a:t>
          </a:r>
          <a:r>
            <a:rPr lang="da-DK"/>
            <a:t>.</a:t>
          </a:r>
          <a:endParaRPr lang="en-US"/>
        </a:p>
      </dgm:t>
    </dgm:pt>
    <dgm:pt modelId="{1C40BAE6-5152-48F0-8211-23DE4DCC7ACF}" type="parTrans" cxnId="{CE94F999-6960-459D-B942-9BE3C56C01CE}">
      <dgm:prSet/>
      <dgm:spPr/>
      <dgm:t>
        <a:bodyPr/>
        <a:lstStyle/>
        <a:p>
          <a:endParaRPr lang="en-US"/>
        </a:p>
      </dgm:t>
    </dgm:pt>
    <dgm:pt modelId="{A9F8D7D7-471E-482F-A946-F9600C164A2F}" type="sibTrans" cxnId="{CE94F999-6960-459D-B942-9BE3C56C01CE}">
      <dgm:prSet/>
      <dgm:spPr/>
      <dgm:t>
        <a:bodyPr/>
        <a:lstStyle/>
        <a:p>
          <a:endParaRPr lang="en-US"/>
        </a:p>
      </dgm:t>
    </dgm:pt>
    <dgm:pt modelId="{8628002E-9668-40CF-B2F3-2652F9A6032B}">
      <dgm:prSet/>
      <dgm:spPr/>
      <dgm:t>
        <a:bodyPr/>
        <a:lstStyle/>
        <a:p>
          <a:r>
            <a:rPr lang="da-DK" b="1"/>
            <a:t>Form</a:t>
          </a:r>
          <a:r>
            <a:rPr lang="da-DK" i="1"/>
            <a:t>:</a:t>
          </a:r>
          <a:r>
            <a:rPr lang="da-DK"/>
            <a:t> Regelmæssige verber bøjes i </a:t>
          </a:r>
          <a:r>
            <a:rPr lang="da-DK">
              <a:hlinkClick xmlns:r="http://schemas.openxmlformats.org/officeDocument/2006/relationships" r:id="rId1"/>
            </a:rPr>
            <a:t>præteritum</a:t>
          </a:r>
          <a:r>
            <a:rPr lang="da-DK"/>
            <a:t> ved at tilføje </a:t>
          </a:r>
          <a:r>
            <a:rPr lang="da-DK" i="1"/>
            <a:t>-ed</a:t>
          </a:r>
          <a:r>
            <a:rPr lang="da-DK"/>
            <a:t> til </a:t>
          </a:r>
          <a:r>
            <a:rPr lang="da-DK">
              <a:hlinkClick xmlns:r="http://schemas.openxmlformats.org/officeDocument/2006/relationships" r:id="rId1"/>
            </a:rPr>
            <a:t>infinitivformen</a:t>
          </a:r>
          <a:r>
            <a:rPr lang="da-DK"/>
            <a:t>. Hvis verbet i </a:t>
          </a:r>
          <a:r>
            <a:rPr lang="da-DK">
              <a:hlinkClick xmlns:r="http://schemas.openxmlformats.org/officeDocument/2006/relationships" r:id="rId1"/>
            </a:rPr>
            <a:t>infinitiv</a:t>
          </a:r>
          <a:r>
            <a:rPr lang="da-DK"/>
            <a:t> ender på -e, tilføjes et -d (</a:t>
          </a:r>
          <a:r>
            <a:rPr lang="da-DK" i="1"/>
            <a:t>live </a:t>
          </a:r>
          <a:r>
            <a:rPr lang="da-DK"/>
            <a:t>→ </a:t>
          </a:r>
          <a:r>
            <a:rPr lang="da-DK" i="1"/>
            <a:t>lived</a:t>
          </a:r>
          <a:r>
            <a:rPr lang="da-DK"/>
            <a:t>, </a:t>
          </a:r>
          <a:r>
            <a:rPr lang="da-DK" i="1"/>
            <a:t>love </a:t>
          </a:r>
          <a:r>
            <a:rPr lang="da-DK"/>
            <a:t>→ </a:t>
          </a:r>
          <a:r>
            <a:rPr lang="da-DK" i="1"/>
            <a:t>loved</a:t>
          </a:r>
          <a:r>
            <a:rPr lang="da-DK"/>
            <a:t>). Ender verbet på -y, omskrives endelsen til </a:t>
          </a:r>
          <a:r>
            <a:rPr lang="da-DK" i="1"/>
            <a:t>-ied</a:t>
          </a:r>
          <a:r>
            <a:rPr lang="da-DK"/>
            <a:t> (</a:t>
          </a:r>
          <a:r>
            <a:rPr lang="da-DK" i="1"/>
            <a:t>try </a:t>
          </a:r>
          <a:r>
            <a:rPr lang="da-DK"/>
            <a:t>→ </a:t>
          </a:r>
          <a:r>
            <a:rPr lang="da-DK" i="1"/>
            <a:t>tried</a:t>
          </a:r>
          <a:r>
            <a:rPr lang="da-DK"/>
            <a:t>).</a:t>
          </a:r>
          <a:endParaRPr lang="en-US"/>
        </a:p>
      </dgm:t>
    </dgm:pt>
    <dgm:pt modelId="{555DC9EF-D279-4C3A-A7B5-B49A979ECE13}" type="parTrans" cxnId="{97DBB3E8-6A54-46EB-8ED3-6686455996EF}">
      <dgm:prSet/>
      <dgm:spPr/>
      <dgm:t>
        <a:bodyPr/>
        <a:lstStyle/>
        <a:p>
          <a:endParaRPr lang="en-US"/>
        </a:p>
      </dgm:t>
    </dgm:pt>
    <dgm:pt modelId="{C1105BD5-7827-4FF0-A01B-619DD447F266}" type="sibTrans" cxnId="{97DBB3E8-6A54-46EB-8ED3-6686455996EF}">
      <dgm:prSet/>
      <dgm:spPr/>
      <dgm:t>
        <a:bodyPr/>
        <a:lstStyle/>
        <a:p>
          <a:endParaRPr lang="en-US"/>
        </a:p>
      </dgm:t>
    </dgm:pt>
    <dgm:pt modelId="{09863CCF-EC82-40EE-B921-6BC50AA07E53}" type="pres">
      <dgm:prSet presAssocID="{4B7A402C-D550-4336-A58A-6569C6972623}" presName="linear" presStyleCnt="0">
        <dgm:presLayoutVars>
          <dgm:animLvl val="lvl"/>
          <dgm:resizeHandles val="exact"/>
        </dgm:presLayoutVars>
      </dgm:prSet>
      <dgm:spPr/>
    </dgm:pt>
    <dgm:pt modelId="{4620287F-E001-4751-A78A-50C2668FFD8E}" type="pres">
      <dgm:prSet presAssocID="{FF5E7FE8-2120-49B0-A48E-F8EC1017120B}" presName="parentText" presStyleLbl="node1" presStyleIdx="0" presStyleCnt="2">
        <dgm:presLayoutVars>
          <dgm:chMax val="0"/>
          <dgm:bulletEnabled val="1"/>
        </dgm:presLayoutVars>
      </dgm:prSet>
      <dgm:spPr/>
    </dgm:pt>
    <dgm:pt modelId="{8FF5C87C-0F08-409E-92A9-D3770D29F02A}" type="pres">
      <dgm:prSet presAssocID="{A9F8D7D7-471E-482F-A946-F9600C164A2F}" presName="spacer" presStyleCnt="0"/>
      <dgm:spPr/>
    </dgm:pt>
    <dgm:pt modelId="{E0785F8B-24C9-4E7A-AC80-0C52DB6B1304}" type="pres">
      <dgm:prSet presAssocID="{8628002E-9668-40CF-B2F3-2652F9A6032B}" presName="parentText" presStyleLbl="node1" presStyleIdx="1" presStyleCnt="2">
        <dgm:presLayoutVars>
          <dgm:chMax val="0"/>
          <dgm:bulletEnabled val="1"/>
        </dgm:presLayoutVars>
      </dgm:prSet>
      <dgm:spPr/>
    </dgm:pt>
  </dgm:ptLst>
  <dgm:cxnLst>
    <dgm:cxn modelId="{9624BB36-A15E-491E-A34F-CBD208968899}" type="presOf" srcId="{4B7A402C-D550-4336-A58A-6569C6972623}" destId="{09863CCF-EC82-40EE-B921-6BC50AA07E53}" srcOrd="0" destOrd="0" presId="urn:microsoft.com/office/officeart/2005/8/layout/vList2"/>
    <dgm:cxn modelId="{DD63BF4E-E2CF-468F-A3DD-08F5A81B1CC2}" type="presOf" srcId="{8628002E-9668-40CF-B2F3-2652F9A6032B}" destId="{E0785F8B-24C9-4E7A-AC80-0C52DB6B1304}" srcOrd="0" destOrd="0" presId="urn:microsoft.com/office/officeart/2005/8/layout/vList2"/>
    <dgm:cxn modelId="{CE94F999-6960-459D-B942-9BE3C56C01CE}" srcId="{4B7A402C-D550-4336-A58A-6569C6972623}" destId="{FF5E7FE8-2120-49B0-A48E-F8EC1017120B}" srcOrd="0" destOrd="0" parTransId="{1C40BAE6-5152-48F0-8211-23DE4DCC7ACF}" sibTransId="{A9F8D7D7-471E-482F-A946-F9600C164A2F}"/>
    <dgm:cxn modelId="{53AECDCB-6D3B-4135-855F-281A1B03F9BF}" type="presOf" srcId="{FF5E7FE8-2120-49B0-A48E-F8EC1017120B}" destId="{4620287F-E001-4751-A78A-50C2668FFD8E}" srcOrd="0" destOrd="0" presId="urn:microsoft.com/office/officeart/2005/8/layout/vList2"/>
    <dgm:cxn modelId="{97DBB3E8-6A54-46EB-8ED3-6686455996EF}" srcId="{4B7A402C-D550-4336-A58A-6569C6972623}" destId="{8628002E-9668-40CF-B2F3-2652F9A6032B}" srcOrd="1" destOrd="0" parTransId="{555DC9EF-D279-4C3A-A7B5-B49A979ECE13}" sibTransId="{C1105BD5-7827-4FF0-A01B-619DD447F266}"/>
    <dgm:cxn modelId="{B07B236A-1F97-4132-A175-B28054A1EA0D}" type="presParOf" srcId="{09863CCF-EC82-40EE-B921-6BC50AA07E53}" destId="{4620287F-E001-4751-A78A-50C2668FFD8E}" srcOrd="0" destOrd="0" presId="urn:microsoft.com/office/officeart/2005/8/layout/vList2"/>
    <dgm:cxn modelId="{5F01EF19-CE71-4BF9-A0CA-3A873C7C4257}" type="presParOf" srcId="{09863CCF-EC82-40EE-B921-6BC50AA07E53}" destId="{8FF5C87C-0F08-409E-92A9-D3770D29F02A}" srcOrd="1" destOrd="0" presId="urn:microsoft.com/office/officeart/2005/8/layout/vList2"/>
    <dgm:cxn modelId="{D7B7BDD4-BDFC-4D58-A81C-E691C7E32E76}" type="presParOf" srcId="{09863CCF-EC82-40EE-B921-6BC50AA07E53}" destId="{E0785F8B-24C9-4E7A-AC80-0C52DB6B1304}"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20E57FA-2FB9-42D8-9CC3-05826642DE37}" type="doc">
      <dgm:prSet loTypeId="urn:microsoft.com/office/officeart/2005/8/layout/vList5" loCatId="list" qsTypeId="urn:microsoft.com/office/officeart/2005/8/quickstyle/simple4" qsCatId="simple" csTypeId="urn:microsoft.com/office/officeart/2005/8/colors/colorful2" csCatId="colorful"/>
      <dgm:spPr/>
      <dgm:t>
        <a:bodyPr/>
        <a:lstStyle/>
        <a:p>
          <a:endParaRPr lang="en-US"/>
        </a:p>
      </dgm:t>
    </dgm:pt>
    <dgm:pt modelId="{CD598956-05BD-4FAA-A78F-8C8301206477}">
      <dgm:prSet/>
      <dgm:spPr/>
      <dgm:t>
        <a:bodyPr/>
        <a:lstStyle/>
        <a:p>
          <a:r>
            <a:rPr lang="da-DK" b="1"/>
            <a:t>Funktion</a:t>
          </a:r>
          <a:r>
            <a:rPr lang="da-DK" i="1"/>
            <a:t>:</a:t>
          </a:r>
          <a:r>
            <a:rPr lang="da-DK"/>
            <a:t> </a:t>
          </a:r>
          <a:r>
            <a:rPr lang="da-DK">
              <a:hlinkClick xmlns:r="http://schemas.openxmlformats.org/officeDocument/2006/relationships" r:id="rId1"/>
            </a:rPr>
            <a:t>Perfektum</a:t>
          </a:r>
          <a:r>
            <a:rPr lang="da-DK"/>
            <a:t> benyttes til at beskrive hændelser fra fortiden, som har relevans for nutiden.</a:t>
          </a:r>
          <a:endParaRPr lang="en-US"/>
        </a:p>
      </dgm:t>
    </dgm:pt>
    <dgm:pt modelId="{351184F0-A7FF-4559-98DA-9D34C0D5C0C8}" type="parTrans" cxnId="{FF22B016-3792-4E47-AAF1-142C51235843}">
      <dgm:prSet/>
      <dgm:spPr/>
      <dgm:t>
        <a:bodyPr/>
        <a:lstStyle/>
        <a:p>
          <a:endParaRPr lang="en-US"/>
        </a:p>
      </dgm:t>
    </dgm:pt>
    <dgm:pt modelId="{5E2DB495-FF81-4150-A994-EA65FA167876}" type="sibTrans" cxnId="{FF22B016-3792-4E47-AAF1-142C51235843}">
      <dgm:prSet/>
      <dgm:spPr/>
      <dgm:t>
        <a:bodyPr/>
        <a:lstStyle/>
        <a:p>
          <a:endParaRPr lang="en-US"/>
        </a:p>
      </dgm:t>
    </dgm:pt>
    <dgm:pt modelId="{D1EAB9FA-D129-432E-AFC8-CE432E4B6380}">
      <dgm:prSet/>
      <dgm:spPr/>
      <dgm:t>
        <a:bodyPr/>
        <a:lstStyle/>
        <a:p>
          <a:r>
            <a:rPr lang="da-DK" b="1"/>
            <a:t>Form:</a:t>
          </a:r>
          <a:r>
            <a:rPr lang="da-DK"/>
            <a:t> </a:t>
          </a:r>
          <a:r>
            <a:rPr lang="da-DK">
              <a:hlinkClick xmlns:r="http://schemas.openxmlformats.org/officeDocument/2006/relationships" r:id="rId1"/>
            </a:rPr>
            <a:t>Perfektum</a:t>
          </a:r>
          <a:r>
            <a:rPr lang="da-DK"/>
            <a:t> er en sammensat tid, der dannes ved hjælp af hjælpeverbet </a:t>
          </a:r>
          <a:r>
            <a:rPr lang="da-DK" i="1"/>
            <a:t>to have</a:t>
          </a:r>
          <a:r>
            <a:rPr lang="da-DK"/>
            <a:t> bøjet i </a:t>
          </a:r>
          <a:r>
            <a:rPr lang="da-DK">
              <a:hlinkClick xmlns:r="http://schemas.openxmlformats.org/officeDocument/2006/relationships" r:id="rId1"/>
            </a:rPr>
            <a:t>præsens</a:t>
          </a:r>
          <a:r>
            <a:rPr lang="da-DK"/>
            <a:t> (</a:t>
          </a:r>
          <a:r>
            <a:rPr lang="da-DK" i="1"/>
            <a:t>have</a:t>
          </a:r>
          <a:r>
            <a:rPr lang="da-DK"/>
            <a:t> eller </a:t>
          </a:r>
          <a:r>
            <a:rPr lang="da-DK" i="1"/>
            <a:t>has</a:t>
          </a:r>
          <a:r>
            <a:rPr lang="da-DK"/>
            <a:t>) + et </a:t>
          </a:r>
          <a:r>
            <a:rPr lang="da-DK">
              <a:hlinkClick xmlns:r="http://schemas.openxmlformats.org/officeDocument/2006/relationships" r:id="rId1"/>
            </a:rPr>
            <a:t>hovedverbum</a:t>
          </a:r>
          <a:r>
            <a:rPr lang="da-DK"/>
            <a:t> i </a:t>
          </a:r>
          <a:r>
            <a:rPr lang="da-DK">
              <a:hlinkClick xmlns:r="http://schemas.openxmlformats.org/officeDocument/2006/relationships" r:id="rId1"/>
            </a:rPr>
            <a:t>perfektum participium</a:t>
          </a:r>
          <a:r>
            <a:rPr lang="da-DK"/>
            <a:t>.</a:t>
          </a:r>
          <a:endParaRPr lang="en-US"/>
        </a:p>
      </dgm:t>
    </dgm:pt>
    <dgm:pt modelId="{7E92EDB4-0DE2-4D01-A70D-EA75F3DAA61A}" type="parTrans" cxnId="{31C9B1F5-E1B1-4855-9029-BB49A4C4BF7A}">
      <dgm:prSet/>
      <dgm:spPr/>
      <dgm:t>
        <a:bodyPr/>
        <a:lstStyle/>
        <a:p>
          <a:endParaRPr lang="en-US"/>
        </a:p>
      </dgm:t>
    </dgm:pt>
    <dgm:pt modelId="{6DEEA094-5316-4EB5-9F66-A735DBC5CC79}" type="sibTrans" cxnId="{31C9B1F5-E1B1-4855-9029-BB49A4C4BF7A}">
      <dgm:prSet/>
      <dgm:spPr/>
      <dgm:t>
        <a:bodyPr/>
        <a:lstStyle/>
        <a:p>
          <a:endParaRPr lang="en-US"/>
        </a:p>
      </dgm:t>
    </dgm:pt>
    <dgm:pt modelId="{34DACDA8-BAB8-4A01-B708-0F96ED2ABAA0}">
      <dgm:prSet/>
      <dgm:spPr/>
      <dgm:t>
        <a:bodyPr/>
        <a:lstStyle/>
        <a:p>
          <a:r>
            <a:rPr lang="da-DK"/>
            <a:t>Eksempel: I have broken my leg</a:t>
          </a:r>
          <a:endParaRPr lang="en-US"/>
        </a:p>
      </dgm:t>
    </dgm:pt>
    <dgm:pt modelId="{2E010799-5897-491A-BADD-AE161A665261}" type="parTrans" cxnId="{C7FF26E9-2016-461F-9362-B2644D3F6F4F}">
      <dgm:prSet/>
      <dgm:spPr/>
      <dgm:t>
        <a:bodyPr/>
        <a:lstStyle/>
        <a:p>
          <a:endParaRPr lang="en-US"/>
        </a:p>
      </dgm:t>
    </dgm:pt>
    <dgm:pt modelId="{9890D54E-971E-4806-8573-A4AFCFDF7AAA}" type="sibTrans" cxnId="{C7FF26E9-2016-461F-9362-B2644D3F6F4F}">
      <dgm:prSet/>
      <dgm:spPr/>
      <dgm:t>
        <a:bodyPr/>
        <a:lstStyle/>
        <a:p>
          <a:endParaRPr lang="en-US"/>
        </a:p>
      </dgm:t>
    </dgm:pt>
    <dgm:pt modelId="{8B830835-B164-41AA-9A25-9EE7579EABB0}" type="pres">
      <dgm:prSet presAssocID="{D20E57FA-2FB9-42D8-9CC3-05826642DE37}" presName="Name0" presStyleCnt="0">
        <dgm:presLayoutVars>
          <dgm:dir/>
          <dgm:animLvl val="lvl"/>
          <dgm:resizeHandles val="exact"/>
        </dgm:presLayoutVars>
      </dgm:prSet>
      <dgm:spPr/>
    </dgm:pt>
    <dgm:pt modelId="{F8D2F252-8413-4061-BF5B-E872DC7C0622}" type="pres">
      <dgm:prSet presAssocID="{CD598956-05BD-4FAA-A78F-8C8301206477}" presName="linNode" presStyleCnt="0"/>
      <dgm:spPr/>
    </dgm:pt>
    <dgm:pt modelId="{6BCF30BE-7CE4-4709-9CF4-DD4FAEA79C73}" type="pres">
      <dgm:prSet presAssocID="{CD598956-05BD-4FAA-A78F-8C8301206477}" presName="parentText" presStyleLbl="node1" presStyleIdx="0" presStyleCnt="3">
        <dgm:presLayoutVars>
          <dgm:chMax val="1"/>
          <dgm:bulletEnabled val="1"/>
        </dgm:presLayoutVars>
      </dgm:prSet>
      <dgm:spPr/>
    </dgm:pt>
    <dgm:pt modelId="{6EE8784C-1C99-4C50-AF4B-7A7C1B0A2C17}" type="pres">
      <dgm:prSet presAssocID="{5E2DB495-FF81-4150-A994-EA65FA167876}" presName="sp" presStyleCnt="0"/>
      <dgm:spPr/>
    </dgm:pt>
    <dgm:pt modelId="{2CA06554-50BF-4CF4-9E0B-EE0DC8E8720E}" type="pres">
      <dgm:prSet presAssocID="{D1EAB9FA-D129-432E-AFC8-CE432E4B6380}" presName="linNode" presStyleCnt="0"/>
      <dgm:spPr/>
    </dgm:pt>
    <dgm:pt modelId="{DFFC9C51-478B-48CD-A4DD-E17DAE386856}" type="pres">
      <dgm:prSet presAssocID="{D1EAB9FA-D129-432E-AFC8-CE432E4B6380}" presName="parentText" presStyleLbl="node1" presStyleIdx="1" presStyleCnt="3">
        <dgm:presLayoutVars>
          <dgm:chMax val="1"/>
          <dgm:bulletEnabled val="1"/>
        </dgm:presLayoutVars>
      </dgm:prSet>
      <dgm:spPr/>
    </dgm:pt>
    <dgm:pt modelId="{59FEF873-2345-4CFA-9DD2-5B8810B1EFFE}" type="pres">
      <dgm:prSet presAssocID="{6DEEA094-5316-4EB5-9F66-A735DBC5CC79}" presName="sp" presStyleCnt="0"/>
      <dgm:spPr/>
    </dgm:pt>
    <dgm:pt modelId="{5FB6BE80-9ABC-4E55-BE7D-6C24DA5D3054}" type="pres">
      <dgm:prSet presAssocID="{34DACDA8-BAB8-4A01-B708-0F96ED2ABAA0}" presName="linNode" presStyleCnt="0"/>
      <dgm:spPr/>
    </dgm:pt>
    <dgm:pt modelId="{C413342C-BCF5-4126-9CD1-99C6E5ADEBBF}" type="pres">
      <dgm:prSet presAssocID="{34DACDA8-BAB8-4A01-B708-0F96ED2ABAA0}" presName="parentText" presStyleLbl="node1" presStyleIdx="2" presStyleCnt="3">
        <dgm:presLayoutVars>
          <dgm:chMax val="1"/>
          <dgm:bulletEnabled val="1"/>
        </dgm:presLayoutVars>
      </dgm:prSet>
      <dgm:spPr/>
    </dgm:pt>
  </dgm:ptLst>
  <dgm:cxnLst>
    <dgm:cxn modelId="{FF22B016-3792-4E47-AAF1-142C51235843}" srcId="{D20E57FA-2FB9-42D8-9CC3-05826642DE37}" destId="{CD598956-05BD-4FAA-A78F-8C8301206477}" srcOrd="0" destOrd="0" parTransId="{351184F0-A7FF-4559-98DA-9D34C0D5C0C8}" sibTransId="{5E2DB495-FF81-4150-A994-EA65FA167876}"/>
    <dgm:cxn modelId="{114D055F-79BF-4D30-A73E-E72E6019CA73}" type="presOf" srcId="{D1EAB9FA-D129-432E-AFC8-CE432E4B6380}" destId="{DFFC9C51-478B-48CD-A4DD-E17DAE386856}" srcOrd="0" destOrd="0" presId="urn:microsoft.com/office/officeart/2005/8/layout/vList5"/>
    <dgm:cxn modelId="{64A88C4B-6783-4EC1-8E42-B2BB33FE3A34}" type="presOf" srcId="{D20E57FA-2FB9-42D8-9CC3-05826642DE37}" destId="{8B830835-B164-41AA-9A25-9EE7579EABB0}" srcOrd="0" destOrd="0" presId="urn:microsoft.com/office/officeart/2005/8/layout/vList5"/>
    <dgm:cxn modelId="{20E098A4-6882-4DED-84A8-7CD56C3FC64B}" type="presOf" srcId="{CD598956-05BD-4FAA-A78F-8C8301206477}" destId="{6BCF30BE-7CE4-4709-9CF4-DD4FAEA79C73}" srcOrd="0" destOrd="0" presId="urn:microsoft.com/office/officeart/2005/8/layout/vList5"/>
    <dgm:cxn modelId="{CE5930C3-C479-418A-9687-74786A93ED60}" type="presOf" srcId="{34DACDA8-BAB8-4A01-B708-0F96ED2ABAA0}" destId="{C413342C-BCF5-4126-9CD1-99C6E5ADEBBF}" srcOrd="0" destOrd="0" presId="urn:microsoft.com/office/officeart/2005/8/layout/vList5"/>
    <dgm:cxn modelId="{C7FF26E9-2016-461F-9362-B2644D3F6F4F}" srcId="{D20E57FA-2FB9-42D8-9CC3-05826642DE37}" destId="{34DACDA8-BAB8-4A01-B708-0F96ED2ABAA0}" srcOrd="2" destOrd="0" parTransId="{2E010799-5897-491A-BADD-AE161A665261}" sibTransId="{9890D54E-971E-4806-8573-A4AFCFDF7AAA}"/>
    <dgm:cxn modelId="{31C9B1F5-E1B1-4855-9029-BB49A4C4BF7A}" srcId="{D20E57FA-2FB9-42D8-9CC3-05826642DE37}" destId="{D1EAB9FA-D129-432E-AFC8-CE432E4B6380}" srcOrd="1" destOrd="0" parTransId="{7E92EDB4-0DE2-4D01-A70D-EA75F3DAA61A}" sibTransId="{6DEEA094-5316-4EB5-9F66-A735DBC5CC79}"/>
    <dgm:cxn modelId="{FC9D1F76-742E-4647-9C81-C35411702416}" type="presParOf" srcId="{8B830835-B164-41AA-9A25-9EE7579EABB0}" destId="{F8D2F252-8413-4061-BF5B-E872DC7C0622}" srcOrd="0" destOrd="0" presId="urn:microsoft.com/office/officeart/2005/8/layout/vList5"/>
    <dgm:cxn modelId="{86A8EBD7-828E-4545-B163-939A6E684124}" type="presParOf" srcId="{F8D2F252-8413-4061-BF5B-E872DC7C0622}" destId="{6BCF30BE-7CE4-4709-9CF4-DD4FAEA79C73}" srcOrd="0" destOrd="0" presId="urn:microsoft.com/office/officeart/2005/8/layout/vList5"/>
    <dgm:cxn modelId="{2AF7E4DF-363C-4693-8DE6-5AAB27D42E37}" type="presParOf" srcId="{8B830835-B164-41AA-9A25-9EE7579EABB0}" destId="{6EE8784C-1C99-4C50-AF4B-7A7C1B0A2C17}" srcOrd="1" destOrd="0" presId="urn:microsoft.com/office/officeart/2005/8/layout/vList5"/>
    <dgm:cxn modelId="{730122EA-4CEE-4F53-92C5-BDC980BBB617}" type="presParOf" srcId="{8B830835-B164-41AA-9A25-9EE7579EABB0}" destId="{2CA06554-50BF-4CF4-9E0B-EE0DC8E8720E}" srcOrd="2" destOrd="0" presId="urn:microsoft.com/office/officeart/2005/8/layout/vList5"/>
    <dgm:cxn modelId="{53B088D8-624B-4305-B589-A02F29315C82}" type="presParOf" srcId="{2CA06554-50BF-4CF4-9E0B-EE0DC8E8720E}" destId="{DFFC9C51-478B-48CD-A4DD-E17DAE386856}" srcOrd="0" destOrd="0" presId="urn:microsoft.com/office/officeart/2005/8/layout/vList5"/>
    <dgm:cxn modelId="{CC671AC5-D750-463A-99E0-B8FDD1B7A2E6}" type="presParOf" srcId="{8B830835-B164-41AA-9A25-9EE7579EABB0}" destId="{59FEF873-2345-4CFA-9DD2-5B8810B1EFFE}" srcOrd="3" destOrd="0" presId="urn:microsoft.com/office/officeart/2005/8/layout/vList5"/>
    <dgm:cxn modelId="{295A4614-CF22-4AAC-A4F6-E6DEAFB1C97C}" type="presParOf" srcId="{8B830835-B164-41AA-9A25-9EE7579EABB0}" destId="{5FB6BE80-9ABC-4E55-BE7D-6C24DA5D3054}" srcOrd="4" destOrd="0" presId="urn:microsoft.com/office/officeart/2005/8/layout/vList5"/>
    <dgm:cxn modelId="{56C1FA13-91C1-4D4E-AAFF-248639805846}" type="presParOf" srcId="{5FB6BE80-9ABC-4E55-BE7D-6C24DA5D3054}" destId="{C413342C-BCF5-4126-9CD1-99C6E5ADEBBF}"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2690B0E-8935-4217-8E3F-31070297935A}" type="doc">
      <dgm:prSet loTypeId="urn:microsoft.com/office/officeart/2008/layout/LinedList" loCatId="list" qsTypeId="urn:microsoft.com/office/officeart/2005/8/quickstyle/simple4" qsCatId="simple" csTypeId="urn:microsoft.com/office/officeart/2005/8/colors/accent0_3" csCatId="mainScheme"/>
      <dgm:spPr/>
      <dgm:t>
        <a:bodyPr/>
        <a:lstStyle/>
        <a:p>
          <a:endParaRPr lang="en-US"/>
        </a:p>
      </dgm:t>
    </dgm:pt>
    <dgm:pt modelId="{0AE057F5-2D71-4298-BA4E-B9A9339F32BE}">
      <dgm:prSet/>
      <dgm:spPr/>
      <dgm:t>
        <a:bodyPr/>
        <a:lstStyle/>
        <a:p>
          <a:r>
            <a:rPr lang="da-DK" b="1"/>
            <a:t>Funktion</a:t>
          </a:r>
          <a:r>
            <a:rPr lang="da-DK" i="1"/>
            <a:t>:</a:t>
          </a:r>
          <a:r>
            <a:rPr lang="da-DK"/>
            <a:t> </a:t>
          </a:r>
          <a:r>
            <a:rPr lang="da-DK">
              <a:hlinkClick xmlns:r="http://schemas.openxmlformats.org/officeDocument/2006/relationships" r:id="rId1"/>
            </a:rPr>
            <a:t>Pluskvamperfektum</a:t>
          </a:r>
          <a:r>
            <a:rPr lang="da-DK"/>
            <a:t> benyttes til at beskrive noget, der er sket før en anden handling i fortiden. Den kan dog også bruges om en hypotetisk situation som følge af </a:t>
          </a:r>
          <a:r>
            <a:rPr lang="da-DK">
              <a:hlinkClick xmlns:r="http://schemas.openxmlformats.org/officeDocument/2006/relationships" r:id="rId1"/>
            </a:rPr>
            <a:t>betingelsesord</a:t>
          </a:r>
          <a:r>
            <a:rPr lang="da-DK"/>
            <a:t> såsom </a:t>
          </a:r>
          <a:r>
            <a:rPr lang="da-DK" i="1"/>
            <a:t>as if</a:t>
          </a:r>
          <a:r>
            <a:rPr lang="da-DK"/>
            <a:t>.</a:t>
          </a:r>
          <a:endParaRPr lang="en-US"/>
        </a:p>
      </dgm:t>
    </dgm:pt>
    <dgm:pt modelId="{39A7AC55-9A69-4FE7-B1DE-DAD4F136DE41}" type="parTrans" cxnId="{09EDD81F-B835-48A2-9703-488CDCD6A54C}">
      <dgm:prSet/>
      <dgm:spPr/>
      <dgm:t>
        <a:bodyPr/>
        <a:lstStyle/>
        <a:p>
          <a:endParaRPr lang="en-US"/>
        </a:p>
      </dgm:t>
    </dgm:pt>
    <dgm:pt modelId="{39444D1A-4C0D-4A9B-986E-33FA94448D93}" type="sibTrans" cxnId="{09EDD81F-B835-48A2-9703-488CDCD6A54C}">
      <dgm:prSet/>
      <dgm:spPr/>
      <dgm:t>
        <a:bodyPr/>
        <a:lstStyle/>
        <a:p>
          <a:endParaRPr lang="en-US"/>
        </a:p>
      </dgm:t>
    </dgm:pt>
    <dgm:pt modelId="{38A661A3-F5C3-4323-AA56-6048BE21B570}">
      <dgm:prSet/>
      <dgm:spPr/>
      <dgm:t>
        <a:bodyPr/>
        <a:lstStyle/>
        <a:p>
          <a:r>
            <a:rPr lang="da-DK" b="1"/>
            <a:t>Form</a:t>
          </a:r>
          <a:r>
            <a:rPr lang="da-DK" i="1"/>
            <a:t>:</a:t>
          </a:r>
          <a:r>
            <a:rPr lang="da-DK"/>
            <a:t> </a:t>
          </a:r>
          <a:r>
            <a:rPr lang="da-DK">
              <a:hlinkClick xmlns:r="http://schemas.openxmlformats.org/officeDocument/2006/relationships" r:id="rId1"/>
            </a:rPr>
            <a:t>Pluskvamperfektum</a:t>
          </a:r>
          <a:r>
            <a:rPr lang="da-DK"/>
            <a:t> dannes ved hjælp af </a:t>
          </a:r>
          <a:r>
            <a:rPr lang="da-DK">
              <a:hlinkClick xmlns:r="http://schemas.openxmlformats.org/officeDocument/2006/relationships" r:id="rId1"/>
            </a:rPr>
            <a:t>hjælpeverbet</a:t>
          </a:r>
          <a:r>
            <a:rPr lang="da-DK"/>
            <a:t> </a:t>
          </a:r>
          <a:r>
            <a:rPr lang="da-DK" i="1"/>
            <a:t>to have</a:t>
          </a:r>
          <a:r>
            <a:rPr lang="da-DK"/>
            <a:t> bøjet i </a:t>
          </a:r>
          <a:r>
            <a:rPr lang="da-DK">
              <a:hlinkClick xmlns:r="http://schemas.openxmlformats.org/officeDocument/2006/relationships" r:id="rId1"/>
            </a:rPr>
            <a:t>præteritum</a:t>
          </a:r>
          <a:r>
            <a:rPr lang="da-DK"/>
            <a:t> (</a:t>
          </a:r>
          <a:r>
            <a:rPr lang="da-DK" i="1"/>
            <a:t>had</a:t>
          </a:r>
          <a:r>
            <a:rPr lang="da-DK"/>
            <a:t>) + et </a:t>
          </a:r>
          <a:r>
            <a:rPr lang="da-DK">
              <a:hlinkClick xmlns:r="http://schemas.openxmlformats.org/officeDocument/2006/relationships" r:id="rId1"/>
            </a:rPr>
            <a:t>hovedverbum</a:t>
          </a:r>
          <a:r>
            <a:rPr lang="da-DK"/>
            <a:t> i </a:t>
          </a:r>
          <a:r>
            <a:rPr lang="da-DK">
              <a:hlinkClick xmlns:r="http://schemas.openxmlformats.org/officeDocument/2006/relationships" r:id="rId1"/>
            </a:rPr>
            <a:t>perfektum participium</a:t>
          </a:r>
          <a:r>
            <a:rPr lang="da-DK"/>
            <a:t>.</a:t>
          </a:r>
          <a:endParaRPr lang="en-US"/>
        </a:p>
      </dgm:t>
    </dgm:pt>
    <dgm:pt modelId="{0D5501E2-8B96-4C06-9564-A1713B0CBF10}" type="parTrans" cxnId="{37D92195-C2B4-4E5E-B87B-8453070AC71C}">
      <dgm:prSet/>
      <dgm:spPr/>
      <dgm:t>
        <a:bodyPr/>
        <a:lstStyle/>
        <a:p>
          <a:endParaRPr lang="en-US"/>
        </a:p>
      </dgm:t>
    </dgm:pt>
    <dgm:pt modelId="{6F93E8E0-D55B-412A-8A6E-C3A18088D82B}" type="sibTrans" cxnId="{37D92195-C2B4-4E5E-B87B-8453070AC71C}">
      <dgm:prSet/>
      <dgm:spPr/>
      <dgm:t>
        <a:bodyPr/>
        <a:lstStyle/>
        <a:p>
          <a:endParaRPr lang="en-US"/>
        </a:p>
      </dgm:t>
    </dgm:pt>
    <dgm:pt modelId="{CD099761-0B26-4008-8D2E-C4E71AA630F6}">
      <dgm:prSet/>
      <dgm:spPr/>
      <dgm:t>
        <a:bodyPr/>
        <a:lstStyle/>
        <a:p>
          <a:r>
            <a:rPr lang="da-DK"/>
            <a:t>Se had lived there for several years.</a:t>
          </a:r>
          <a:endParaRPr lang="en-US"/>
        </a:p>
      </dgm:t>
    </dgm:pt>
    <dgm:pt modelId="{E9FB14FF-257F-4713-83AE-48C7CB59C9A7}" type="parTrans" cxnId="{9839AE5E-E38F-4377-87F4-93F638D20E7B}">
      <dgm:prSet/>
      <dgm:spPr/>
      <dgm:t>
        <a:bodyPr/>
        <a:lstStyle/>
        <a:p>
          <a:endParaRPr lang="en-US"/>
        </a:p>
      </dgm:t>
    </dgm:pt>
    <dgm:pt modelId="{376A010B-AF6C-468A-BB73-F4D711269C8E}" type="sibTrans" cxnId="{9839AE5E-E38F-4377-87F4-93F638D20E7B}">
      <dgm:prSet/>
      <dgm:spPr/>
      <dgm:t>
        <a:bodyPr/>
        <a:lstStyle/>
        <a:p>
          <a:endParaRPr lang="en-US"/>
        </a:p>
      </dgm:t>
    </dgm:pt>
    <dgm:pt modelId="{1182F054-BACD-4CC7-ACE3-887E73CE7759}" type="pres">
      <dgm:prSet presAssocID="{F2690B0E-8935-4217-8E3F-31070297935A}" presName="vert0" presStyleCnt="0">
        <dgm:presLayoutVars>
          <dgm:dir/>
          <dgm:animOne val="branch"/>
          <dgm:animLvl val="lvl"/>
        </dgm:presLayoutVars>
      </dgm:prSet>
      <dgm:spPr/>
    </dgm:pt>
    <dgm:pt modelId="{2D492A31-34B3-4659-BF54-807A9F266ABC}" type="pres">
      <dgm:prSet presAssocID="{0AE057F5-2D71-4298-BA4E-B9A9339F32BE}" presName="thickLine" presStyleLbl="alignNode1" presStyleIdx="0" presStyleCnt="3"/>
      <dgm:spPr/>
    </dgm:pt>
    <dgm:pt modelId="{5822949E-6233-423A-9BBE-8658085A7504}" type="pres">
      <dgm:prSet presAssocID="{0AE057F5-2D71-4298-BA4E-B9A9339F32BE}" presName="horz1" presStyleCnt="0"/>
      <dgm:spPr/>
    </dgm:pt>
    <dgm:pt modelId="{FCA46F56-C855-40F8-B8C0-4D62B360480B}" type="pres">
      <dgm:prSet presAssocID="{0AE057F5-2D71-4298-BA4E-B9A9339F32BE}" presName="tx1" presStyleLbl="revTx" presStyleIdx="0" presStyleCnt="3"/>
      <dgm:spPr/>
    </dgm:pt>
    <dgm:pt modelId="{27296E65-5C90-4F14-BADB-9D646CEABB58}" type="pres">
      <dgm:prSet presAssocID="{0AE057F5-2D71-4298-BA4E-B9A9339F32BE}" presName="vert1" presStyleCnt="0"/>
      <dgm:spPr/>
    </dgm:pt>
    <dgm:pt modelId="{1C0CB465-8A92-4F5A-B31D-46DB6CBA36C7}" type="pres">
      <dgm:prSet presAssocID="{38A661A3-F5C3-4323-AA56-6048BE21B570}" presName="thickLine" presStyleLbl="alignNode1" presStyleIdx="1" presStyleCnt="3"/>
      <dgm:spPr/>
    </dgm:pt>
    <dgm:pt modelId="{D4B6E0FA-67E2-404E-87FA-873505792F3C}" type="pres">
      <dgm:prSet presAssocID="{38A661A3-F5C3-4323-AA56-6048BE21B570}" presName="horz1" presStyleCnt="0"/>
      <dgm:spPr/>
    </dgm:pt>
    <dgm:pt modelId="{3D6E1D62-E56A-463A-AFE5-C37B8064CD97}" type="pres">
      <dgm:prSet presAssocID="{38A661A3-F5C3-4323-AA56-6048BE21B570}" presName="tx1" presStyleLbl="revTx" presStyleIdx="1" presStyleCnt="3"/>
      <dgm:spPr/>
    </dgm:pt>
    <dgm:pt modelId="{A9B99E9E-8A0E-4B60-B3DF-763CCC102859}" type="pres">
      <dgm:prSet presAssocID="{38A661A3-F5C3-4323-AA56-6048BE21B570}" presName="vert1" presStyleCnt="0"/>
      <dgm:spPr/>
    </dgm:pt>
    <dgm:pt modelId="{1B8E824B-0EC6-4B80-9356-BFC13C445312}" type="pres">
      <dgm:prSet presAssocID="{CD099761-0B26-4008-8D2E-C4E71AA630F6}" presName="thickLine" presStyleLbl="alignNode1" presStyleIdx="2" presStyleCnt="3"/>
      <dgm:spPr/>
    </dgm:pt>
    <dgm:pt modelId="{268E0393-FF8A-4324-BC9F-1F4FB4C5B506}" type="pres">
      <dgm:prSet presAssocID="{CD099761-0B26-4008-8D2E-C4E71AA630F6}" presName="horz1" presStyleCnt="0"/>
      <dgm:spPr/>
    </dgm:pt>
    <dgm:pt modelId="{B91E234B-0D2A-4929-BE4E-B46D7CDEBB27}" type="pres">
      <dgm:prSet presAssocID="{CD099761-0B26-4008-8D2E-C4E71AA630F6}" presName="tx1" presStyleLbl="revTx" presStyleIdx="2" presStyleCnt="3"/>
      <dgm:spPr/>
    </dgm:pt>
    <dgm:pt modelId="{8B06F5DA-1BAC-45ED-A2F1-BE27F6F2F00C}" type="pres">
      <dgm:prSet presAssocID="{CD099761-0B26-4008-8D2E-C4E71AA630F6}" presName="vert1" presStyleCnt="0"/>
      <dgm:spPr/>
    </dgm:pt>
  </dgm:ptLst>
  <dgm:cxnLst>
    <dgm:cxn modelId="{41F73707-232A-4455-983D-B79AABA91F4B}" type="presOf" srcId="{F2690B0E-8935-4217-8E3F-31070297935A}" destId="{1182F054-BACD-4CC7-ACE3-887E73CE7759}" srcOrd="0" destOrd="0" presId="urn:microsoft.com/office/officeart/2008/layout/LinedList"/>
    <dgm:cxn modelId="{BCFCC209-F915-487A-84C5-62AE4442FF7F}" type="presOf" srcId="{0AE057F5-2D71-4298-BA4E-B9A9339F32BE}" destId="{FCA46F56-C855-40F8-B8C0-4D62B360480B}" srcOrd="0" destOrd="0" presId="urn:microsoft.com/office/officeart/2008/layout/LinedList"/>
    <dgm:cxn modelId="{09EDD81F-B835-48A2-9703-488CDCD6A54C}" srcId="{F2690B0E-8935-4217-8E3F-31070297935A}" destId="{0AE057F5-2D71-4298-BA4E-B9A9339F32BE}" srcOrd="0" destOrd="0" parTransId="{39A7AC55-9A69-4FE7-B1DE-DAD4F136DE41}" sibTransId="{39444D1A-4C0D-4A9B-986E-33FA94448D93}"/>
    <dgm:cxn modelId="{80FE103C-EDA4-44B7-9BBD-70349E2DE2FF}" type="presOf" srcId="{CD099761-0B26-4008-8D2E-C4E71AA630F6}" destId="{B91E234B-0D2A-4929-BE4E-B46D7CDEBB27}" srcOrd="0" destOrd="0" presId="urn:microsoft.com/office/officeart/2008/layout/LinedList"/>
    <dgm:cxn modelId="{9839AE5E-E38F-4377-87F4-93F638D20E7B}" srcId="{F2690B0E-8935-4217-8E3F-31070297935A}" destId="{CD099761-0B26-4008-8D2E-C4E71AA630F6}" srcOrd="2" destOrd="0" parTransId="{E9FB14FF-257F-4713-83AE-48C7CB59C9A7}" sibTransId="{376A010B-AF6C-468A-BB73-F4D711269C8E}"/>
    <dgm:cxn modelId="{37D92195-C2B4-4E5E-B87B-8453070AC71C}" srcId="{F2690B0E-8935-4217-8E3F-31070297935A}" destId="{38A661A3-F5C3-4323-AA56-6048BE21B570}" srcOrd="1" destOrd="0" parTransId="{0D5501E2-8B96-4C06-9564-A1713B0CBF10}" sibTransId="{6F93E8E0-D55B-412A-8A6E-C3A18088D82B}"/>
    <dgm:cxn modelId="{93ED0FFC-3DC9-4B39-BAD3-C4BD3FDCCACD}" type="presOf" srcId="{38A661A3-F5C3-4323-AA56-6048BE21B570}" destId="{3D6E1D62-E56A-463A-AFE5-C37B8064CD97}" srcOrd="0" destOrd="0" presId="urn:microsoft.com/office/officeart/2008/layout/LinedList"/>
    <dgm:cxn modelId="{84C3F818-235E-4D68-B712-0A790952CE61}" type="presParOf" srcId="{1182F054-BACD-4CC7-ACE3-887E73CE7759}" destId="{2D492A31-34B3-4659-BF54-807A9F266ABC}" srcOrd="0" destOrd="0" presId="urn:microsoft.com/office/officeart/2008/layout/LinedList"/>
    <dgm:cxn modelId="{FD336E8D-32B3-4ADD-9011-44AC01049BAF}" type="presParOf" srcId="{1182F054-BACD-4CC7-ACE3-887E73CE7759}" destId="{5822949E-6233-423A-9BBE-8658085A7504}" srcOrd="1" destOrd="0" presId="urn:microsoft.com/office/officeart/2008/layout/LinedList"/>
    <dgm:cxn modelId="{DA71D965-C9D1-4802-B9AF-3159BCCF6B06}" type="presParOf" srcId="{5822949E-6233-423A-9BBE-8658085A7504}" destId="{FCA46F56-C855-40F8-B8C0-4D62B360480B}" srcOrd="0" destOrd="0" presId="urn:microsoft.com/office/officeart/2008/layout/LinedList"/>
    <dgm:cxn modelId="{D196D4F8-EE3B-4968-8C8D-94AC2978A0E9}" type="presParOf" srcId="{5822949E-6233-423A-9BBE-8658085A7504}" destId="{27296E65-5C90-4F14-BADB-9D646CEABB58}" srcOrd="1" destOrd="0" presId="urn:microsoft.com/office/officeart/2008/layout/LinedList"/>
    <dgm:cxn modelId="{D7C97AF1-DD42-4DE3-9FE8-21692744BEC4}" type="presParOf" srcId="{1182F054-BACD-4CC7-ACE3-887E73CE7759}" destId="{1C0CB465-8A92-4F5A-B31D-46DB6CBA36C7}" srcOrd="2" destOrd="0" presId="urn:microsoft.com/office/officeart/2008/layout/LinedList"/>
    <dgm:cxn modelId="{B95522F1-9842-4BD2-9258-3954E2AC8B6C}" type="presParOf" srcId="{1182F054-BACD-4CC7-ACE3-887E73CE7759}" destId="{D4B6E0FA-67E2-404E-87FA-873505792F3C}" srcOrd="3" destOrd="0" presId="urn:microsoft.com/office/officeart/2008/layout/LinedList"/>
    <dgm:cxn modelId="{120C92ED-698A-4D0D-AE99-48B5FA6E21CD}" type="presParOf" srcId="{D4B6E0FA-67E2-404E-87FA-873505792F3C}" destId="{3D6E1D62-E56A-463A-AFE5-C37B8064CD97}" srcOrd="0" destOrd="0" presId="urn:microsoft.com/office/officeart/2008/layout/LinedList"/>
    <dgm:cxn modelId="{F4E95630-7375-4F10-8056-2CBD9A84A0C3}" type="presParOf" srcId="{D4B6E0FA-67E2-404E-87FA-873505792F3C}" destId="{A9B99E9E-8A0E-4B60-B3DF-763CCC102859}" srcOrd="1" destOrd="0" presId="urn:microsoft.com/office/officeart/2008/layout/LinedList"/>
    <dgm:cxn modelId="{5EAB1C8E-3922-4E4B-8CEA-D0CE5B8CBBA5}" type="presParOf" srcId="{1182F054-BACD-4CC7-ACE3-887E73CE7759}" destId="{1B8E824B-0EC6-4B80-9356-BFC13C445312}" srcOrd="4" destOrd="0" presId="urn:microsoft.com/office/officeart/2008/layout/LinedList"/>
    <dgm:cxn modelId="{3557642F-93EE-4A9D-81CE-CBA8775569B5}" type="presParOf" srcId="{1182F054-BACD-4CC7-ACE3-887E73CE7759}" destId="{268E0393-FF8A-4324-BC9F-1F4FB4C5B506}" srcOrd="5" destOrd="0" presId="urn:microsoft.com/office/officeart/2008/layout/LinedList"/>
    <dgm:cxn modelId="{C3FD4AA6-FA6A-4B2F-9736-265CA502C94A}" type="presParOf" srcId="{268E0393-FF8A-4324-BC9F-1F4FB4C5B506}" destId="{B91E234B-0D2A-4929-BE4E-B46D7CDEBB27}" srcOrd="0" destOrd="0" presId="urn:microsoft.com/office/officeart/2008/layout/LinedList"/>
    <dgm:cxn modelId="{BDB46B14-FF98-47F1-B17C-858A1E4F8294}" type="presParOf" srcId="{268E0393-FF8A-4324-BC9F-1F4FB4C5B506}" destId="{8B06F5DA-1BAC-45ED-A2F1-BE27F6F2F00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322F0B4-F142-400C-9DDE-EE6AD3A9E84F}"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CF335292-5396-4261-9F17-37347B7929CD}">
      <dgm:prSet/>
      <dgm:spPr/>
      <dgm:t>
        <a:bodyPr/>
        <a:lstStyle/>
        <a:p>
          <a:r>
            <a:rPr lang="da-DK" b="1"/>
            <a:t>Funktion</a:t>
          </a:r>
          <a:r>
            <a:rPr lang="da-DK" i="1"/>
            <a:t>:</a:t>
          </a:r>
          <a:r>
            <a:rPr lang="da-DK"/>
            <a:t> </a:t>
          </a:r>
          <a:r>
            <a:rPr lang="da-DK">
              <a:hlinkClick xmlns:r="http://schemas.openxmlformats.org/officeDocument/2006/relationships" r:id="rId1"/>
            </a:rPr>
            <a:t>Futurum</a:t>
          </a:r>
          <a:r>
            <a:rPr lang="da-DK"/>
            <a:t> anvendes til at beskrive noget, der vil ske i fremtiden.</a:t>
          </a:r>
          <a:endParaRPr lang="en-US"/>
        </a:p>
      </dgm:t>
    </dgm:pt>
    <dgm:pt modelId="{3DE8E705-5541-46FB-9884-F9B3376E6688}" type="parTrans" cxnId="{4789B18F-2318-4A9C-B571-739C7F76394E}">
      <dgm:prSet/>
      <dgm:spPr/>
      <dgm:t>
        <a:bodyPr/>
        <a:lstStyle/>
        <a:p>
          <a:endParaRPr lang="en-US"/>
        </a:p>
      </dgm:t>
    </dgm:pt>
    <dgm:pt modelId="{C8DD11A0-1EE1-4161-8A26-FDC03CCDCEDA}" type="sibTrans" cxnId="{4789B18F-2318-4A9C-B571-739C7F76394E}">
      <dgm:prSet/>
      <dgm:spPr/>
      <dgm:t>
        <a:bodyPr/>
        <a:lstStyle/>
        <a:p>
          <a:endParaRPr lang="en-US"/>
        </a:p>
      </dgm:t>
    </dgm:pt>
    <dgm:pt modelId="{0A3AE992-1C39-44EF-BD72-6AFE5F17A0E9}">
      <dgm:prSet/>
      <dgm:spPr/>
      <dgm:t>
        <a:bodyPr/>
        <a:lstStyle/>
        <a:p>
          <a:r>
            <a:rPr lang="da-DK" b="1"/>
            <a:t>Former</a:t>
          </a:r>
          <a:r>
            <a:rPr lang="da-DK" i="1"/>
            <a:t>:</a:t>
          </a:r>
          <a:r>
            <a:rPr lang="da-DK"/>
            <a:t> </a:t>
          </a:r>
          <a:r>
            <a:rPr lang="da-DK">
              <a:hlinkClick xmlns:r="http://schemas.openxmlformats.org/officeDocument/2006/relationships" r:id="rId1"/>
            </a:rPr>
            <a:t>Futurum</a:t>
          </a:r>
          <a:r>
            <a:rPr lang="da-DK"/>
            <a:t> kan dannes på flere måder, afhængigt af indhold og tidsaspekt:</a:t>
          </a:r>
          <a:endParaRPr lang="en-US"/>
        </a:p>
      </dgm:t>
    </dgm:pt>
    <dgm:pt modelId="{511F0876-B661-4136-ACB5-AA53DC742310}" type="parTrans" cxnId="{A3FA645A-5B50-4037-9ABB-C6A64579E3FD}">
      <dgm:prSet/>
      <dgm:spPr/>
      <dgm:t>
        <a:bodyPr/>
        <a:lstStyle/>
        <a:p>
          <a:endParaRPr lang="en-US"/>
        </a:p>
      </dgm:t>
    </dgm:pt>
    <dgm:pt modelId="{C635E28E-7C2F-41E9-A9D9-0798F6104FE6}" type="sibTrans" cxnId="{A3FA645A-5B50-4037-9ABB-C6A64579E3FD}">
      <dgm:prSet/>
      <dgm:spPr/>
      <dgm:t>
        <a:bodyPr/>
        <a:lstStyle/>
        <a:p>
          <a:endParaRPr lang="en-US"/>
        </a:p>
      </dgm:t>
    </dgm:pt>
    <dgm:pt modelId="{0A3A5236-8927-4A67-9FB4-32647BF1D9B6}">
      <dgm:prSet/>
      <dgm:spPr/>
      <dgm:t>
        <a:bodyPr/>
        <a:lstStyle/>
        <a:p>
          <a:r>
            <a:rPr lang="da-DK" dirty="0">
              <a:hlinkClick xmlns:r="http://schemas.openxmlformats.org/officeDocument/2006/relationships" r:id="rId2"/>
            </a:rPr>
            <a:t>https://app.minlaering.dk/bog/1/kapitel/37995/sektion/40827#section-42233</a:t>
          </a:r>
          <a:r>
            <a:rPr lang="da-DK" dirty="0"/>
            <a:t> </a:t>
          </a:r>
          <a:endParaRPr lang="en-US" dirty="0"/>
        </a:p>
      </dgm:t>
    </dgm:pt>
    <dgm:pt modelId="{3CD7ABB4-FA95-4A22-9CFB-FBFFC8BDDE11}" type="parTrans" cxnId="{C367FA3D-A70B-4B74-BBC5-CB0BB1EBA04F}">
      <dgm:prSet/>
      <dgm:spPr/>
      <dgm:t>
        <a:bodyPr/>
        <a:lstStyle/>
        <a:p>
          <a:endParaRPr lang="en-US"/>
        </a:p>
      </dgm:t>
    </dgm:pt>
    <dgm:pt modelId="{B9272839-AFAF-48E0-B434-818064AD152F}" type="sibTrans" cxnId="{C367FA3D-A70B-4B74-BBC5-CB0BB1EBA04F}">
      <dgm:prSet/>
      <dgm:spPr/>
      <dgm:t>
        <a:bodyPr/>
        <a:lstStyle/>
        <a:p>
          <a:endParaRPr lang="en-US"/>
        </a:p>
      </dgm:t>
    </dgm:pt>
    <dgm:pt modelId="{263FE6DC-3E4D-434B-9336-6EE57DC4F941}" type="pres">
      <dgm:prSet presAssocID="{D322F0B4-F142-400C-9DDE-EE6AD3A9E84F}" presName="linear" presStyleCnt="0">
        <dgm:presLayoutVars>
          <dgm:animLvl val="lvl"/>
          <dgm:resizeHandles val="exact"/>
        </dgm:presLayoutVars>
      </dgm:prSet>
      <dgm:spPr/>
    </dgm:pt>
    <dgm:pt modelId="{8945BC15-E84C-4DF7-858F-CE210DDE99D7}" type="pres">
      <dgm:prSet presAssocID="{CF335292-5396-4261-9F17-37347B7929CD}" presName="parentText" presStyleLbl="node1" presStyleIdx="0" presStyleCnt="3">
        <dgm:presLayoutVars>
          <dgm:chMax val="0"/>
          <dgm:bulletEnabled val="1"/>
        </dgm:presLayoutVars>
      </dgm:prSet>
      <dgm:spPr/>
    </dgm:pt>
    <dgm:pt modelId="{C9B8570A-EA26-4C1E-88EB-5D1A543E7445}" type="pres">
      <dgm:prSet presAssocID="{C8DD11A0-1EE1-4161-8A26-FDC03CCDCEDA}" presName="spacer" presStyleCnt="0"/>
      <dgm:spPr/>
    </dgm:pt>
    <dgm:pt modelId="{DD46709E-2529-4CFB-981D-9676C70AC77F}" type="pres">
      <dgm:prSet presAssocID="{0A3AE992-1C39-44EF-BD72-6AFE5F17A0E9}" presName="parentText" presStyleLbl="node1" presStyleIdx="1" presStyleCnt="3">
        <dgm:presLayoutVars>
          <dgm:chMax val="0"/>
          <dgm:bulletEnabled val="1"/>
        </dgm:presLayoutVars>
      </dgm:prSet>
      <dgm:spPr/>
    </dgm:pt>
    <dgm:pt modelId="{8BA73E4A-3AAB-4C29-AA81-B11C82DCB629}" type="pres">
      <dgm:prSet presAssocID="{C635E28E-7C2F-41E9-A9D9-0798F6104FE6}" presName="spacer" presStyleCnt="0"/>
      <dgm:spPr/>
    </dgm:pt>
    <dgm:pt modelId="{D0BE43B7-0E8F-4E75-9991-AA8C03FB8B12}" type="pres">
      <dgm:prSet presAssocID="{0A3A5236-8927-4A67-9FB4-32647BF1D9B6}" presName="parentText" presStyleLbl="node1" presStyleIdx="2" presStyleCnt="3">
        <dgm:presLayoutVars>
          <dgm:chMax val="0"/>
          <dgm:bulletEnabled val="1"/>
        </dgm:presLayoutVars>
      </dgm:prSet>
      <dgm:spPr/>
    </dgm:pt>
  </dgm:ptLst>
  <dgm:cxnLst>
    <dgm:cxn modelId="{396FAD19-14AB-4C4D-92FB-03534C521DA9}" type="presOf" srcId="{0A3AE992-1C39-44EF-BD72-6AFE5F17A0E9}" destId="{DD46709E-2529-4CFB-981D-9676C70AC77F}" srcOrd="0" destOrd="0" presId="urn:microsoft.com/office/officeart/2005/8/layout/vList2"/>
    <dgm:cxn modelId="{1164572D-C408-463A-B0A5-F215FAFFB6F2}" type="presOf" srcId="{D322F0B4-F142-400C-9DDE-EE6AD3A9E84F}" destId="{263FE6DC-3E4D-434B-9336-6EE57DC4F941}" srcOrd="0" destOrd="0" presId="urn:microsoft.com/office/officeart/2005/8/layout/vList2"/>
    <dgm:cxn modelId="{C367FA3D-A70B-4B74-BBC5-CB0BB1EBA04F}" srcId="{D322F0B4-F142-400C-9DDE-EE6AD3A9E84F}" destId="{0A3A5236-8927-4A67-9FB4-32647BF1D9B6}" srcOrd="2" destOrd="0" parTransId="{3CD7ABB4-FA95-4A22-9CFB-FBFFC8BDDE11}" sibTransId="{B9272839-AFAF-48E0-B434-818064AD152F}"/>
    <dgm:cxn modelId="{6A42506D-0328-477C-BB00-F5444E9C9A20}" type="presOf" srcId="{CF335292-5396-4261-9F17-37347B7929CD}" destId="{8945BC15-E84C-4DF7-858F-CE210DDE99D7}" srcOrd="0" destOrd="0" presId="urn:microsoft.com/office/officeart/2005/8/layout/vList2"/>
    <dgm:cxn modelId="{A3FA645A-5B50-4037-9ABB-C6A64579E3FD}" srcId="{D322F0B4-F142-400C-9DDE-EE6AD3A9E84F}" destId="{0A3AE992-1C39-44EF-BD72-6AFE5F17A0E9}" srcOrd="1" destOrd="0" parTransId="{511F0876-B661-4136-ACB5-AA53DC742310}" sibTransId="{C635E28E-7C2F-41E9-A9D9-0798F6104FE6}"/>
    <dgm:cxn modelId="{081FCF7C-33AA-4869-AC33-61CF2A4CDDA6}" type="presOf" srcId="{0A3A5236-8927-4A67-9FB4-32647BF1D9B6}" destId="{D0BE43B7-0E8F-4E75-9991-AA8C03FB8B12}" srcOrd="0" destOrd="0" presId="urn:microsoft.com/office/officeart/2005/8/layout/vList2"/>
    <dgm:cxn modelId="{4789B18F-2318-4A9C-B571-739C7F76394E}" srcId="{D322F0B4-F142-400C-9DDE-EE6AD3A9E84F}" destId="{CF335292-5396-4261-9F17-37347B7929CD}" srcOrd="0" destOrd="0" parTransId="{3DE8E705-5541-46FB-9884-F9B3376E6688}" sibTransId="{C8DD11A0-1EE1-4161-8A26-FDC03CCDCEDA}"/>
    <dgm:cxn modelId="{C487DBEC-DBDD-4E87-A536-E597334CC17B}" type="presParOf" srcId="{263FE6DC-3E4D-434B-9336-6EE57DC4F941}" destId="{8945BC15-E84C-4DF7-858F-CE210DDE99D7}" srcOrd="0" destOrd="0" presId="urn:microsoft.com/office/officeart/2005/8/layout/vList2"/>
    <dgm:cxn modelId="{94093219-88DC-4CDA-9E54-658510045E3B}" type="presParOf" srcId="{263FE6DC-3E4D-434B-9336-6EE57DC4F941}" destId="{C9B8570A-EA26-4C1E-88EB-5D1A543E7445}" srcOrd="1" destOrd="0" presId="urn:microsoft.com/office/officeart/2005/8/layout/vList2"/>
    <dgm:cxn modelId="{1D1A67A9-6195-4FE4-BF0A-C8B502B42211}" type="presParOf" srcId="{263FE6DC-3E4D-434B-9336-6EE57DC4F941}" destId="{DD46709E-2529-4CFB-981D-9676C70AC77F}" srcOrd="2" destOrd="0" presId="urn:microsoft.com/office/officeart/2005/8/layout/vList2"/>
    <dgm:cxn modelId="{0E9114D5-2F7E-45E9-9D30-7B13FB0DE832}" type="presParOf" srcId="{263FE6DC-3E4D-434B-9336-6EE57DC4F941}" destId="{8BA73E4A-3AAB-4C29-AA81-B11C82DCB629}" srcOrd="3" destOrd="0" presId="urn:microsoft.com/office/officeart/2005/8/layout/vList2"/>
    <dgm:cxn modelId="{558012A2-FFDB-4F4E-85A1-5AFFC51ED63A}" type="presParOf" srcId="{263FE6DC-3E4D-434B-9336-6EE57DC4F941}" destId="{D0BE43B7-0E8F-4E75-9991-AA8C03FB8B12}"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E04D01F-DC51-42F0-873B-7B58EB9BA164}"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71024BA0-A232-4687-9570-21E4348CAF16}">
      <dgm:prSet/>
      <dgm:spPr/>
      <dgm:t>
        <a:bodyPr/>
        <a:lstStyle/>
        <a:p>
          <a:r>
            <a:rPr lang="en-US"/>
            <a:t>Thank you, my friends. The sun may have set over our city this evening, but as Eugene Debs once said, “I can see the dawn of a better day for humanity.”</a:t>
          </a:r>
        </a:p>
      </dgm:t>
    </dgm:pt>
    <dgm:pt modelId="{7AF20DA6-0D93-4BF2-A43C-47DBBFAF7591}" type="parTrans" cxnId="{1B7670A6-F473-428B-A1AE-E0DD69B2B81C}">
      <dgm:prSet/>
      <dgm:spPr/>
      <dgm:t>
        <a:bodyPr/>
        <a:lstStyle/>
        <a:p>
          <a:endParaRPr lang="en-US"/>
        </a:p>
      </dgm:t>
    </dgm:pt>
    <dgm:pt modelId="{30F92BF9-D938-4A02-A1F2-CAD5B470464A}" type="sibTrans" cxnId="{1B7670A6-F473-428B-A1AE-E0DD69B2B81C}">
      <dgm:prSet/>
      <dgm:spPr/>
      <dgm:t>
        <a:bodyPr/>
        <a:lstStyle/>
        <a:p>
          <a:endParaRPr lang="en-US"/>
        </a:p>
      </dgm:t>
    </dgm:pt>
    <dgm:pt modelId="{31324465-031E-4D2B-835F-946ABAE0EA8C}">
      <dgm:prSet/>
      <dgm:spPr/>
      <dgm:t>
        <a:bodyPr/>
        <a:lstStyle/>
        <a:p>
          <a:r>
            <a:rPr lang="en-US"/>
            <a:t>For as long as we can remember, the working people of New York have been told by the wealthy and the well-connected that power does not belong in their hands.</a:t>
          </a:r>
        </a:p>
      </dgm:t>
    </dgm:pt>
    <dgm:pt modelId="{6D88BD75-A190-4DCB-8BF7-AB1409EF2D5B}" type="parTrans" cxnId="{168AFA64-5A8F-4BBD-8783-2E1AC54C4412}">
      <dgm:prSet/>
      <dgm:spPr/>
      <dgm:t>
        <a:bodyPr/>
        <a:lstStyle/>
        <a:p>
          <a:endParaRPr lang="en-US"/>
        </a:p>
      </dgm:t>
    </dgm:pt>
    <dgm:pt modelId="{061B4276-935B-466D-B597-30542A928810}" type="sibTrans" cxnId="{168AFA64-5A8F-4BBD-8783-2E1AC54C4412}">
      <dgm:prSet/>
      <dgm:spPr/>
      <dgm:t>
        <a:bodyPr/>
        <a:lstStyle/>
        <a:p>
          <a:endParaRPr lang="en-US"/>
        </a:p>
      </dgm:t>
    </dgm:pt>
    <dgm:pt modelId="{326F174A-BD22-4E2E-BB66-831403D56FA7}">
      <dgm:prSet/>
      <dgm:spPr/>
      <dgm:t>
        <a:bodyPr/>
        <a:lstStyle/>
        <a:p>
          <a:r>
            <a:rPr lang="en-US"/>
            <a:t>Fingers bruised from lifting boxes on the warehouse floor, palms calloused from delivery bike handlebars, knuckles scarred with kitchen burns: </a:t>
          </a:r>
        </a:p>
      </dgm:t>
    </dgm:pt>
    <dgm:pt modelId="{104A346B-1200-4646-8F1E-496AFE293D6F}" type="parTrans" cxnId="{4B2D2348-C728-4CBF-A792-BB00D7ACE235}">
      <dgm:prSet/>
      <dgm:spPr/>
      <dgm:t>
        <a:bodyPr/>
        <a:lstStyle/>
        <a:p>
          <a:endParaRPr lang="en-US"/>
        </a:p>
      </dgm:t>
    </dgm:pt>
    <dgm:pt modelId="{046FB979-F50D-4932-A272-97BC3B787638}" type="sibTrans" cxnId="{4B2D2348-C728-4CBF-A792-BB00D7ACE235}">
      <dgm:prSet/>
      <dgm:spPr/>
      <dgm:t>
        <a:bodyPr/>
        <a:lstStyle/>
        <a:p>
          <a:endParaRPr lang="en-US"/>
        </a:p>
      </dgm:t>
    </dgm:pt>
    <dgm:pt modelId="{5680C78B-3AF1-4AF5-96C3-846AF919D411}" type="pres">
      <dgm:prSet presAssocID="{AE04D01F-DC51-42F0-873B-7B58EB9BA164}" presName="vert0" presStyleCnt="0">
        <dgm:presLayoutVars>
          <dgm:dir/>
          <dgm:animOne val="branch"/>
          <dgm:animLvl val="lvl"/>
        </dgm:presLayoutVars>
      </dgm:prSet>
      <dgm:spPr/>
    </dgm:pt>
    <dgm:pt modelId="{9CB99AF3-8027-47F6-8262-93701E99EAF7}" type="pres">
      <dgm:prSet presAssocID="{71024BA0-A232-4687-9570-21E4348CAF16}" presName="thickLine" presStyleLbl="alignNode1" presStyleIdx="0" presStyleCnt="3"/>
      <dgm:spPr/>
    </dgm:pt>
    <dgm:pt modelId="{4F30E336-AF71-4362-BC40-4CFFDD101623}" type="pres">
      <dgm:prSet presAssocID="{71024BA0-A232-4687-9570-21E4348CAF16}" presName="horz1" presStyleCnt="0"/>
      <dgm:spPr/>
    </dgm:pt>
    <dgm:pt modelId="{06F1356D-F708-4ADE-B68F-B33D5E06ADF0}" type="pres">
      <dgm:prSet presAssocID="{71024BA0-A232-4687-9570-21E4348CAF16}" presName="tx1" presStyleLbl="revTx" presStyleIdx="0" presStyleCnt="3"/>
      <dgm:spPr/>
    </dgm:pt>
    <dgm:pt modelId="{255CE708-6D44-4C37-B14F-75BCE5DEA9F7}" type="pres">
      <dgm:prSet presAssocID="{71024BA0-A232-4687-9570-21E4348CAF16}" presName="vert1" presStyleCnt="0"/>
      <dgm:spPr/>
    </dgm:pt>
    <dgm:pt modelId="{7D8FED82-AF02-48AE-A7DB-AD47476D707C}" type="pres">
      <dgm:prSet presAssocID="{31324465-031E-4D2B-835F-946ABAE0EA8C}" presName="thickLine" presStyleLbl="alignNode1" presStyleIdx="1" presStyleCnt="3"/>
      <dgm:spPr/>
    </dgm:pt>
    <dgm:pt modelId="{5956C813-6EFE-473F-A605-51443843D818}" type="pres">
      <dgm:prSet presAssocID="{31324465-031E-4D2B-835F-946ABAE0EA8C}" presName="horz1" presStyleCnt="0"/>
      <dgm:spPr/>
    </dgm:pt>
    <dgm:pt modelId="{4ED675CB-4134-4012-9E10-86FFC996CF73}" type="pres">
      <dgm:prSet presAssocID="{31324465-031E-4D2B-835F-946ABAE0EA8C}" presName="tx1" presStyleLbl="revTx" presStyleIdx="1" presStyleCnt="3"/>
      <dgm:spPr/>
    </dgm:pt>
    <dgm:pt modelId="{156C0482-FFCF-4678-8F76-50C314C09F1F}" type="pres">
      <dgm:prSet presAssocID="{31324465-031E-4D2B-835F-946ABAE0EA8C}" presName="vert1" presStyleCnt="0"/>
      <dgm:spPr/>
    </dgm:pt>
    <dgm:pt modelId="{7996773E-B36E-45F3-9030-3FEDFD280821}" type="pres">
      <dgm:prSet presAssocID="{326F174A-BD22-4E2E-BB66-831403D56FA7}" presName="thickLine" presStyleLbl="alignNode1" presStyleIdx="2" presStyleCnt="3"/>
      <dgm:spPr/>
    </dgm:pt>
    <dgm:pt modelId="{44209168-3520-404F-8F09-DE56B7B29603}" type="pres">
      <dgm:prSet presAssocID="{326F174A-BD22-4E2E-BB66-831403D56FA7}" presName="horz1" presStyleCnt="0"/>
      <dgm:spPr/>
    </dgm:pt>
    <dgm:pt modelId="{01D643F0-381E-42F1-B4EB-655BB9482316}" type="pres">
      <dgm:prSet presAssocID="{326F174A-BD22-4E2E-BB66-831403D56FA7}" presName="tx1" presStyleLbl="revTx" presStyleIdx="2" presStyleCnt="3"/>
      <dgm:spPr/>
    </dgm:pt>
    <dgm:pt modelId="{AA44A6E8-5722-4B8F-8490-F6FD92596044}" type="pres">
      <dgm:prSet presAssocID="{326F174A-BD22-4E2E-BB66-831403D56FA7}" presName="vert1" presStyleCnt="0"/>
      <dgm:spPr/>
    </dgm:pt>
  </dgm:ptLst>
  <dgm:cxnLst>
    <dgm:cxn modelId="{CCD51414-F60E-45CD-9BFF-6E3D369DEB8E}" type="presOf" srcId="{71024BA0-A232-4687-9570-21E4348CAF16}" destId="{06F1356D-F708-4ADE-B68F-B33D5E06ADF0}" srcOrd="0" destOrd="0" presId="urn:microsoft.com/office/officeart/2008/layout/LinedList"/>
    <dgm:cxn modelId="{6EDEA118-D060-4262-BF0E-4DD2AD895C71}" type="presOf" srcId="{31324465-031E-4D2B-835F-946ABAE0EA8C}" destId="{4ED675CB-4134-4012-9E10-86FFC996CF73}" srcOrd="0" destOrd="0" presId="urn:microsoft.com/office/officeart/2008/layout/LinedList"/>
    <dgm:cxn modelId="{168AFA64-5A8F-4BBD-8783-2E1AC54C4412}" srcId="{AE04D01F-DC51-42F0-873B-7B58EB9BA164}" destId="{31324465-031E-4D2B-835F-946ABAE0EA8C}" srcOrd="1" destOrd="0" parTransId="{6D88BD75-A190-4DCB-8BF7-AB1409EF2D5B}" sibTransId="{061B4276-935B-466D-B597-30542A928810}"/>
    <dgm:cxn modelId="{4B2D2348-C728-4CBF-A792-BB00D7ACE235}" srcId="{AE04D01F-DC51-42F0-873B-7B58EB9BA164}" destId="{326F174A-BD22-4E2E-BB66-831403D56FA7}" srcOrd="2" destOrd="0" parTransId="{104A346B-1200-4646-8F1E-496AFE293D6F}" sibTransId="{046FB979-F50D-4932-A272-97BC3B787638}"/>
    <dgm:cxn modelId="{9088A27F-8457-4DF2-95AB-D44FDCBB3084}" type="presOf" srcId="{326F174A-BD22-4E2E-BB66-831403D56FA7}" destId="{01D643F0-381E-42F1-B4EB-655BB9482316}" srcOrd="0" destOrd="0" presId="urn:microsoft.com/office/officeart/2008/layout/LinedList"/>
    <dgm:cxn modelId="{1B7670A6-F473-428B-A1AE-E0DD69B2B81C}" srcId="{AE04D01F-DC51-42F0-873B-7B58EB9BA164}" destId="{71024BA0-A232-4687-9570-21E4348CAF16}" srcOrd="0" destOrd="0" parTransId="{7AF20DA6-0D93-4BF2-A43C-47DBBFAF7591}" sibTransId="{30F92BF9-D938-4A02-A1F2-CAD5B470464A}"/>
    <dgm:cxn modelId="{89F6B0E2-73B0-42B9-A2DF-9592D1E1C43F}" type="presOf" srcId="{AE04D01F-DC51-42F0-873B-7B58EB9BA164}" destId="{5680C78B-3AF1-4AF5-96C3-846AF919D411}" srcOrd="0" destOrd="0" presId="urn:microsoft.com/office/officeart/2008/layout/LinedList"/>
    <dgm:cxn modelId="{3787D42F-4717-4EE9-AB50-7624F46094C0}" type="presParOf" srcId="{5680C78B-3AF1-4AF5-96C3-846AF919D411}" destId="{9CB99AF3-8027-47F6-8262-93701E99EAF7}" srcOrd="0" destOrd="0" presId="urn:microsoft.com/office/officeart/2008/layout/LinedList"/>
    <dgm:cxn modelId="{F7F685F0-990C-44AD-B08C-BB32C94153CA}" type="presParOf" srcId="{5680C78B-3AF1-4AF5-96C3-846AF919D411}" destId="{4F30E336-AF71-4362-BC40-4CFFDD101623}" srcOrd="1" destOrd="0" presId="urn:microsoft.com/office/officeart/2008/layout/LinedList"/>
    <dgm:cxn modelId="{4164714A-150F-46CD-819E-D3611216DB09}" type="presParOf" srcId="{4F30E336-AF71-4362-BC40-4CFFDD101623}" destId="{06F1356D-F708-4ADE-B68F-B33D5E06ADF0}" srcOrd="0" destOrd="0" presId="urn:microsoft.com/office/officeart/2008/layout/LinedList"/>
    <dgm:cxn modelId="{E7DB27BA-FC67-46CE-9845-C08764FE6728}" type="presParOf" srcId="{4F30E336-AF71-4362-BC40-4CFFDD101623}" destId="{255CE708-6D44-4C37-B14F-75BCE5DEA9F7}" srcOrd="1" destOrd="0" presId="urn:microsoft.com/office/officeart/2008/layout/LinedList"/>
    <dgm:cxn modelId="{3D1094D3-E131-4678-AE7F-C070C7845704}" type="presParOf" srcId="{5680C78B-3AF1-4AF5-96C3-846AF919D411}" destId="{7D8FED82-AF02-48AE-A7DB-AD47476D707C}" srcOrd="2" destOrd="0" presId="urn:microsoft.com/office/officeart/2008/layout/LinedList"/>
    <dgm:cxn modelId="{B2DD9786-8EB6-4426-ABB4-B79C517E8499}" type="presParOf" srcId="{5680C78B-3AF1-4AF5-96C3-846AF919D411}" destId="{5956C813-6EFE-473F-A605-51443843D818}" srcOrd="3" destOrd="0" presId="urn:microsoft.com/office/officeart/2008/layout/LinedList"/>
    <dgm:cxn modelId="{573BEB85-9E4C-4797-B714-F8F11DACC9CA}" type="presParOf" srcId="{5956C813-6EFE-473F-A605-51443843D818}" destId="{4ED675CB-4134-4012-9E10-86FFC996CF73}" srcOrd="0" destOrd="0" presId="urn:microsoft.com/office/officeart/2008/layout/LinedList"/>
    <dgm:cxn modelId="{DFA501F5-34AC-41C1-9A63-0C01B315A823}" type="presParOf" srcId="{5956C813-6EFE-473F-A605-51443843D818}" destId="{156C0482-FFCF-4678-8F76-50C314C09F1F}" srcOrd="1" destOrd="0" presId="urn:microsoft.com/office/officeart/2008/layout/LinedList"/>
    <dgm:cxn modelId="{11DDDD6D-CDC6-4311-86F9-63ACCB4E6B9C}" type="presParOf" srcId="{5680C78B-3AF1-4AF5-96C3-846AF919D411}" destId="{7996773E-B36E-45F3-9030-3FEDFD280821}" srcOrd="4" destOrd="0" presId="urn:microsoft.com/office/officeart/2008/layout/LinedList"/>
    <dgm:cxn modelId="{7FD6D9C2-6A84-49E9-A704-B4297B6018D2}" type="presParOf" srcId="{5680C78B-3AF1-4AF5-96C3-846AF919D411}" destId="{44209168-3520-404F-8F09-DE56B7B29603}" srcOrd="5" destOrd="0" presId="urn:microsoft.com/office/officeart/2008/layout/LinedList"/>
    <dgm:cxn modelId="{12B5377A-D152-40C0-8A69-E73A0B23A6AA}" type="presParOf" srcId="{44209168-3520-404F-8F09-DE56B7B29603}" destId="{01D643F0-381E-42F1-B4EB-655BB9482316}" srcOrd="0" destOrd="0" presId="urn:microsoft.com/office/officeart/2008/layout/LinedList"/>
    <dgm:cxn modelId="{38D8F71E-4352-4B8C-B5D5-443133582330}" type="presParOf" srcId="{44209168-3520-404F-8F09-DE56B7B29603}" destId="{AA44A6E8-5722-4B8F-8490-F6FD9259604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E1B75C-A260-4888-840B-3D098BCBD7CB}">
      <dsp:nvSpPr>
        <dsp:cNvPr id="0" name=""/>
        <dsp:cNvSpPr/>
      </dsp:nvSpPr>
      <dsp:spPr>
        <a:xfrm>
          <a:off x="0" y="12559"/>
          <a:ext cx="6666833" cy="267696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da-DK" sz="2600" b="1" kern="1200"/>
            <a:t>Funktion</a:t>
          </a:r>
          <a:r>
            <a:rPr lang="da-DK" sz="2600" i="1" kern="1200"/>
            <a:t>:</a:t>
          </a:r>
          <a:r>
            <a:rPr lang="da-DK" sz="2600" kern="1200"/>
            <a:t> </a:t>
          </a:r>
          <a:r>
            <a:rPr lang="da-DK" sz="2600" kern="1200">
              <a:hlinkClick xmlns:r="http://schemas.openxmlformats.org/officeDocument/2006/relationships" r:id="rId1"/>
            </a:rPr>
            <a:t>Præsens</a:t>
          </a:r>
          <a:r>
            <a:rPr lang="da-DK" sz="2600" kern="1200"/>
            <a:t> siger noget om det, der sker nu, eller om noget, der altid er gældende (egenskaber) og er gentagende. På engelsk kan </a:t>
          </a:r>
          <a:r>
            <a:rPr lang="da-DK" sz="2600" kern="1200">
              <a:hlinkClick xmlns:r="http://schemas.openxmlformats.org/officeDocument/2006/relationships" r:id="rId1"/>
            </a:rPr>
            <a:t>præsens</a:t>
          </a:r>
          <a:r>
            <a:rPr lang="da-DK" sz="2600" kern="1200"/>
            <a:t> dog også bruges i fremtidsbetydning om noget, der følger en helt fast plan.</a:t>
          </a:r>
          <a:endParaRPr lang="en-US" sz="2600" kern="1200"/>
        </a:p>
      </dsp:txBody>
      <dsp:txXfrm>
        <a:off x="130678" y="143237"/>
        <a:ext cx="6405477" cy="2415604"/>
      </dsp:txXfrm>
    </dsp:sp>
    <dsp:sp modelId="{3AF671EC-F36F-4673-96AE-9A22FC2EC221}">
      <dsp:nvSpPr>
        <dsp:cNvPr id="0" name=""/>
        <dsp:cNvSpPr/>
      </dsp:nvSpPr>
      <dsp:spPr>
        <a:xfrm>
          <a:off x="0" y="2764400"/>
          <a:ext cx="6666833" cy="2676960"/>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da-DK" sz="2600" b="1" kern="1200"/>
            <a:t>Form</a:t>
          </a:r>
          <a:r>
            <a:rPr lang="da-DK" sz="2600" i="1" kern="1200"/>
            <a:t>:</a:t>
          </a:r>
          <a:r>
            <a:rPr lang="da-DK" sz="2600" kern="1200"/>
            <a:t> På engelsk har regelmæssige verber i </a:t>
          </a:r>
          <a:r>
            <a:rPr lang="da-DK" sz="2600" kern="1200">
              <a:hlinkClick xmlns:r="http://schemas.openxmlformats.org/officeDocument/2006/relationships" r:id="rId1"/>
            </a:rPr>
            <a:t>præsens</a:t>
          </a:r>
          <a:r>
            <a:rPr lang="da-DK" sz="2600" kern="1200"/>
            <a:t> samme form som </a:t>
          </a:r>
          <a:r>
            <a:rPr lang="da-DK" sz="2600" kern="1200">
              <a:hlinkClick xmlns:r="http://schemas.openxmlformats.org/officeDocument/2006/relationships" r:id="rId1"/>
            </a:rPr>
            <a:t>infinitiv</a:t>
          </a:r>
          <a:r>
            <a:rPr lang="da-DK" sz="2600" kern="1200"/>
            <a:t>, dog med undtagelse af 3. person </a:t>
          </a:r>
          <a:r>
            <a:rPr lang="da-DK" sz="2600" kern="1200">
              <a:hlinkClick xmlns:r="http://schemas.openxmlformats.org/officeDocument/2006/relationships" r:id="rId1"/>
            </a:rPr>
            <a:t>singularis</a:t>
          </a:r>
          <a:r>
            <a:rPr lang="da-DK" sz="2600" kern="1200"/>
            <a:t>, hvor der tilføjes et -s til ordets endelse. Læs mere om dette i kapitlet om </a:t>
          </a:r>
          <a:r>
            <a:rPr lang="da-DK" sz="2600" kern="1200">
              <a:hlinkClick xmlns:r="http://schemas.openxmlformats.org/officeDocument/2006/relationships" r:id="rId2"/>
            </a:rPr>
            <a:t>Kongruens (Verbalkongruens)</a:t>
          </a:r>
          <a:r>
            <a:rPr lang="da-DK" sz="2600" kern="1200"/>
            <a:t>.</a:t>
          </a:r>
          <a:endParaRPr lang="en-US" sz="2600" kern="1200"/>
        </a:p>
      </dsp:txBody>
      <dsp:txXfrm>
        <a:off x="130678" y="2895078"/>
        <a:ext cx="6405477" cy="24156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20287F-E001-4751-A78A-50C2668FFD8E}">
      <dsp:nvSpPr>
        <dsp:cNvPr id="0" name=""/>
        <dsp:cNvSpPr/>
      </dsp:nvSpPr>
      <dsp:spPr>
        <a:xfrm>
          <a:off x="0" y="16362"/>
          <a:ext cx="6666833" cy="2673157"/>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da-DK" sz="2600" b="1" kern="1200"/>
            <a:t>Funktion</a:t>
          </a:r>
          <a:r>
            <a:rPr lang="da-DK" sz="2600" i="1" kern="1200"/>
            <a:t>:</a:t>
          </a:r>
          <a:r>
            <a:rPr lang="da-DK" sz="2600" kern="1200"/>
            <a:t> </a:t>
          </a:r>
          <a:r>
            <a:rPr lang="da-DK" sz="2600" kern="1200">
              <a:hlinkClick xmlns:r="http://schemas.openxmlformats.org/officeDocument/2006/relationships" r:id="rId1"/>
            </a:rPr>
            <a:t>Præteritum</a:t>
          </a:r>
          <a:r>
            <a:rPr lang="da-DK" sz="2600" kern="1200"/>
            <a:t> benyttes primært til at beskrive en afsluttet handling. Den kan dog også bruges om noget hypotetisk i fremtiden som følge af </a:t>
          </a:r>
          <a:r>
            <a:rPr lang="da-DK" sz="2600" kern="1200">
              <a:hlinkClick xmlns:r="http://schemas.openxmlformats.org/officeDocument/2006/relationships" r:id="rId1"/>
            </a:rPr>
            <a:t>betingelsesord</a:t>
          </a:r>
          <a:r>
            <a:rPr lang="da-DK" sz="2600" kern="1200"/>
            <a:t> såsom </a:t>
          </a:r>
          <a:r>
            <a:rPr lang="da-DK" sz="2600" i="1" kern="1200"/>
            <a:t>if</a:t>
          </a:r>
          <a:r>
            <a:rPr lang="da-DK" sz="2600" kern="1200"/>
            <a:t>.</a:t>
          </a:r>
          <a:endParaRPr lang="en-US" sz="2600" kern="1200"/>
        </a:p>
      </dsp:txBody>
      <dsp:txXfrm>
        <a:off x="130493" y="146855"/>
        <a:ext cx="6405847" cy="2412171"/>
      </dsp:txXfrm>
    </dsp:sp>
    <dsp:sp modelId="{E0785F8B-24C9-4E7A-AC80-0C52DB6B1304}">
      <dsp:nvSpPr>
        <dsp:cNvPr id="0" name=""/>
        <dsp:cNvSpPr/>
      </dsp:nvSpPr>
      <dsp:spPr>
        <a:xfrm>
          <a:off x="0" y="2764400"/>
          <a:ext cx="6666833" cy="2673157"/>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da-DK" sz="2600" b="1" kern="1200"/>
            <a:t>Form</a:t>
          </a:r>
          <a:r>
            <a:rPr lang="da-DK" sz="2600" i="1" kern="1200"/>
            <a:t>:</a:t>
          </a:r>
          <a:r>
            <a:rPr lang="da-DK" sz="2600" kern="1200"/>
            <a:t> Regelmæssige verber bøjes i </a:t>
          </a:r>
          <a:r>
            <a:rPr lang="da-DK" sz="2600" kern="1200">
              <a:hlinkClick xmlns:r="http://schemas.openxmlformats.org/officeDocument/2006/relationships" r:id="rId1"/>
            </a:rPr>
            <a:t>præteritum</a:t>
          </a:r>
          <a:r>
            <a:rPr lang="da-DK" sz="2600" kern="1200"/>
            <a:t> ved at tilføje </a:t>
          </a:r>
          <a:r>
            <a:rPr lang="da-DK" sz="2600" i="1" kern="1200"/>
            <a:t>-ed</a:t>
          </a:r>
          <a:r>
            <a:rPr lang="da-DK" sz="2600" kern="1200"/>
            <a:t> til </a:t>
          </a:r>
          <a:r>
            <a:rPr lang="da-DK" sz="2600" kern="1200">
              <a:hlinkClick xmlns:r="http://schemas.openxmlformats.org/officeDocument/2006/relationships" r:id="rId1"/>
            </a:rPr>
            <a:t>infinitivformen</a:t>
          </a:r>
          <a:r>
            <a:rPr lang="da-DK" sz="2600" kern="1200"/>
            <a:t>. Hvis verbet i </a:t>
          </a:r>
          <a:r>
            <a:rPr lang="da-DK" sz="2600" kern="1200">
              <a:hlinkClick xmlns:r="http://schemas.openxmlformats.org/officeDocument/2006/relationships" r:id="rId1"/>
            </a:rPr>
            <a:t>infinitiv</a:t>
          </a:r>
          <a:r>
            <a:rPr lang="da-DK" sz="2600" kern="1200"/>
            <a:t> ender på -e, tilføjes et -d (</a:t>
          </a:r>
          <a:r>
            <a:rPr lang="da-DK" sz="2600" i="1" kern="1200"/>
            <a:t>live </a:t>
          </a:r>
          <a:r>
            <a:rPr lang="da-DK" sz="2600" kern="1200"/>
            <a:t>→ </a:t>
          </a:r>
          <a:r>
            <a:rPr lang="da-DK" sz="2600" i="1" kern="1200"/>
            <a:t>lived</a:t>
          </a:r>
          <a:r>
            <a:rPr lang="da-DK" sz="2600" kern="1200"/>
            <a:t>, </a:t>
          </a:r>
          <a:r>
            <a:rPr lang="da-DK" sz="2600" i="1" kern="1200"/>
            <a:t>love </a:t>
          </a:r>
          <a:r>
            <a:rPr lang="da-DK" sz="2600" kern="1200"/>
            <a:t>→ </a:t>
          </a:r>
          <a:r>
            <a:rPr lang="da-DK" sz="2600" i="1" kern="1200"/>
            <a:t>loved</a:t>
          </a:r>
          <a:r>
            <a:rPr lang="da-DK" sz="2600" kern="1200"/>
            <a:t>). Ender verbet på -y, omskrives endelsen til </a:t>
          </a:r>
          <a:r>
            <a:rPr lang="da-DK" sz="2600" i="1" kern="1200"/>
            <a:t>-ied</a:t>
          </a:r>
          <a:r>
            <a:rPr lang="da-DK" sz="2600" kern="1200"/>
            <a:t> (</a:t>
          </a:r>
          <a:r>
            <a:rPr lang="da-DK" sz="2600" i="1" kern="1200"/>
            <a:t>try </a:t>
          </a:r>
          <a:r>
            <a:rPr lang="da-DK" sz="2600" kern="1200"/>
            <a:t>→ </a:t>
          </a:r>
          <a:r>
            <a:rPr lang="da-DK" sz="2600" i="1" kern="1200"/>
            <a:t>tried</a:t>
          </a:r>
          <a:r>
            <a:rPr lang="da-DK" sz="2600" kern="1200"/>
            <a:t>).</a:t>
          </a:r>
          <a:endParaRPr lang="en-US" sz="2600" kern="1200"/>
        </a:p>
      </dsp:txBody>
      <dsp:txXfrm>
        <a:off x="130493" y="2894893"/>
        <a:ext cx="6405847" cy="241217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CF30BE-7CE4-4709-9CF4-DD4FAEA79C73}">
      <dsp:nvSpPr>
        <dsp:cNvPr id="0" name=""/>
        <dsp:cNvSpPr/>
      </dsp:nvSpPr>
      <dsp:spPr>
        <a:xfrm>
          <a:off x="3364992" y="2124"/>
          <a:ext cx="3785616" cy="1402286"/>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32385" rIns="64770" bIns="32385" numCol="1" spcCol="1270" anchor="ctr" anchorCtr="0">
          <a:noAutofit/>
        </a:bodyPr>
        <a:lstStyle/>
        <a:p>
          <a:pPr marL="0" lvl="0" indent="0" algn="ctr" defTabSz="755650">
            <a:lnSpc>
              <a:spcPct val="90000"/>
            </a:lnSpc>
            <a:spcBef>
              <a:spcPct val="0"/>
            </a:spcBef>
            <a:spcAft>
              <a:spcPct val="35000"/>
            </a:spcAft>
            <a:buNone/>
          </a:pPr>
          <a:r>
            <a:rPr lang="da-DK" sz="1700" b="1" kern="1200"/>
            <a:t>Funktion</a:t>
          </a:r>
          <a:r>
            <a:rPr lang="da-DK" sz="1700" i="1" kern="1200"/>
            <a:t>:</a:t>
          </a:r>
          <a:r>
            <a:rPr lang="da-DK" sz="1700" kern="1200"/>
            <a:t> </a:t>
          </a:r>
          <a:r>
            <a:rPr lang="da-DK" sz="1700" kern="1200">
              <a:hlinkClick xmlns:r="http://schemas.openxmlformats.org/officeDocument/2006/relationships" r:id="rId1"/>
            </a:rPr>
            <a:t>Perfektum</a:t>
          </a:r>
          <a:r>
            <a:rPr lang="da-DK" sz="1700" kern="1200"/>
            <a:t> benyttes til at beskrive hændelser fra fortiden, som har relevans for nutiden.</a:t>
          </a:r>
          <a:endParaRPr lang="en-US" sz="1700" kern="1200"/>
        </a:p>
      </dsp:txBody>
      <dsp:txXfrm>
        <a:off x="3433446" y="70578"/>
        <a:ext cx="3648708" cy="1265378"/>
      </dsp:txXfrm>
    </dsp:sp>
    <dsp:sp modelId="{DFFC9C51-478B-48CD-A4DD-E17DAE386856}">
      <dsp:nvSpPr>
        <dsp:cNvPr id="0" name=""/>
        <dsp:cNvSpPr/>
      </dsp:nvSpPr>
      <dsp:spPr>
        <a:xfrm>
          <a:off x="3364992" y="1474525"/>
          <a:ext cx="3785616" cy="1402286"/>
        </a:xfrm>
        <a:prstGeom prst="roundRect">
          <a:avLst/>
        </a:prstGeom>
        <a:gradFill rotWithShape="0">
          <a:gsLst>
            <a:gs pos="0">
              <a:schemeClr val="accent2">
                <a:hueOff val="3221807"/>
                <a:satOff val="-9246"/>
                <a:lumOff val="-14805"/>
                <a:alphaOff val="0"/>
                <a:satMod val="103000"/>
                <a:lumMod val="102000"/>
                <a:tint val="94000"/>
              </a:schemeClr>
            </a:gs>
            <a:gs pos="50000">
              <a:schemeClr val="accent2">
                <a:hueOff val="3221807"/>
                <a:satOff val="-9246"/>
                <a:lumOff val="-14805"/>
                <a:alphaOff val="0"/>
                <a:satMod val="110000"/>
                <a:lumMod val="100000"/>
                <a:shade val="100000"/>
              </a:schemeClr>
            </a:gs>
            <a:gs pos="100000">
              <a:schemeClr val="accent2">
                <a:hueOff val="3221807"/>
                <a:satOff val="-9246"/>
                <a:lumOff val="-1480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32385" rIns="64770" bIns="32385" numCol="1" spcCol="1270" anchor="ctr" anchorCtr="0">
          <a:noAutofit/>
        </a:bodyPr>
        <a:lstStyle/>
        <a:p>
          <a:pPr marL="0" lvl="0" indent="0" algn="ctr" defTabSz="755650">
            <a:lnSpc>
              <a:spcPct val="90000"/>
            </a:lnSpc>
            <a:spcBef>
              <a:spcPct val="0"/>
            </a:spcBef>
            <a:spcAft>
              <a:spcPct val="35000"/>
            </a:spcAft>
            <a:buNone/>
          </a:pPr>
          <a:r>
            <a:rPr lang="da-DK" sz="1700" b="1" kern="1200"/>
            <a:t>Form:</a:t>
          </a:r>
          <a:r>
            <a:rPr lang="da-DK" sz="1700" kern="1200"/>
            <a:t> </a:t>
          </a:r>
          <a:r>
            <a:rPr lang="da-DK" sz="1700" kern="1200">
              <a:hlinkClick xmlns:r="http://schemas.openxmlformats.org/officeDocument/2006/relationships" r:id="rId1"/>
            </a:rPr>
            <a:t>Perfektum</a:t>
          </a:r>
          <a:r>
            <a:rPr lang="da-DK" sz="1700" kern="1200"/>
            <a:t> er en sammensat tid, der dannes ved hjælp af hjælpeverbet </a:t>
          </a:r>
          <a:r>
            <a:rPr lang="da-DK" sz="1700" i="1" kern="1200"/>
            <a:t>to have</a:t>
          </a:r>
          <a:r>
            <a:rPr lang="da-DK" sz="1700" kern="1200"/>
            <a:t> bøjet i </a:t>
          </a:r>
          <a:r>
            <a:rPr lang="da-DK" sz="1700" kern="1200">
              <a:hlinkClick xmlns:r="http://schemas.openxmlformats.org/officeDocument/2006/relationships" r:id="rId1"/>
            </a:rPr>
            <a:t>præsens</a:t>
          </a:r>
          <a:r>
            <a:rPr lang="da-DK" sz="1700" kern="1200"/>
            <a:t> (</a:t>
          </a:r>
          <a:r>
            <a:rPr lang="da-DK" sz="1700" i="1" kern="1200"/>
            <a:t>have</a:t>
          </a:r>
          <a:r>
            <a:rPr lang="da-DK" sz="1700" kern="1200"/>
            <a:t> eller </a:t>
          </a:r>
          <a:r>
            <a:rPr lang="da-DK" sz="1700" i="1" kern="1200"/>
            <a:t>has</a:t>
          </a:r>
          <a:r>
            <a:rPr lang="da-DK" sz="1700" kern="1200"/>
            <a:t>) + et </a:t>
          </a:r>
          <a:r>
            <a:rPr lang="da-DK" sz="1700" kern="1200">
              <a:hlinkClick xmlns:r="http://schemas.openxmlformats.org/officeDocument/2006/relationships" r:id="rId1"/>
            </a:rPr>
            <a:t>hovedverbum</a:t>
          </a:r>
          <a:r>
            <a:rPr lang="da-DK" sz="1700" kern="1200"/>
            <a:t> i </a:t>
          </a:r>
          <a:r>
            <a:rPr lang="da-DK" sz="1700" kern="1200">
              <a:hlinkClick xmlns:r="http://schemas.openxmlformats.org/officeDocument/2006/relationships" r:id="rId1"/>
            </a:rPr>
            <a:t>perfektum participium</a:t>
          </a:r>
          <a:r>
            <a:rPr lang="da-DK" sz="1700" kern="1200"/>
            <a:t>.</a:t>
          </a:r>
          <a:endParaRPr lang="en-US" sz="1700" kern="1200"/>
        </a:p>
      </dsp:txBody>
      <dsp:txXfrm>
        <a:off x="3433446" y="1542979"/>
        <a:ext cx="3648708" cy="1265378"/>
      </dsp:txXfrm>
    </dsp:sp>
    <dsp:sp modelId="{C413342C-BCF5-4126-9CD1-99C6E5ADEBBF}">
      <dsp:nvSpPr>
        <dsp:cNvPr id="0" name=""/>
        <dsp:cNvSpPr/>
      </dsp:nvSpPr>
      <dsp:spPr>
        <a:xfrm>
          <a:off x="3364992" y="2946926"/>
          <a:ext cx="3785616" cy="1402286"/>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32385" rIns="64770" bIns="32385" numCol="1" spcCol="1270" anchor="ctr" anchorCtr="0">
          <a:noAutofit/>
        </a:bodyPr>
        <a:lstStyle/>
        <a:p>
          <a:pPr marL="0" lvl="0" indent="0" algn="ctr" defTabSz="755650">
            <a:lnSpc>
              <a:spcPct val="90000"/>
            </a:lnSpc>
            <a:spcBef>
              <a:spcPct val="0"/>
            </a:spcBef>
            <a:spcAft>
              <a:spcPct val="35000"/>
            </a:spcAft>
            <a:buNone/>
          </a:pPr>
          <a:r>
            <a:rPr lang="da-DK" sz="1700" kern="1200"/>
            <a:t>Eksempel: I have broken my leg</a:t>
          </a:r>
          <a:endParaRPr lang="en-US" sz="1700" kern="1200"/>
        </a:p>
      </dsp:txBody>
      <dsp:txXfrm>
        <a:off x="3433446" y="3015380"/>
        <a:ext cx="3648708" cy="126537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492A31-34B3-4659-BF54-807A9F266ABC}">
      <dsp:nvSpPr>
        <dsp:cNvPr id="0" name=""/>
        <dsp:cNvSpPr/>
      </dsp:nvSpPr>
      <dsp:spPr>
        <a:xfrm>
          <a:off x="0" y="2663"/>
          <a:ext cx="6666833"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12700" cap="flat" cmpd="sng" algn="ctr">
          <a:solidFill>
            <a:schemeClr val="dk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FCA46F56-C855-40F8-B8C0-4D62B360480B}">
      <dsp:nvSpPr>
        <dsp:cNvPr id="0" name=""/>
        <dsp:cNvSpPr/>
      </dsp:nvSpPr>
      <dsp:spPr>
        <a:xfrm>
          <a:off x="0" y="2663"/>
          <a:ext cx="6666833" cy="18161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da-DK" sz="2300" b="1" kern="1200"/>
            <a:t>Funktion</a:t>
          </a:r>
          <a:r>
            <a:rPr lang="da-DK" sz="2300" i="1" kern="1200"/>
            <a:t>:</a:t>
          </a:r>
          <a:r>
            <a:rPr lang="da-DK" sz="2300" kern="1200"/>
            <a:t> </a:t>
          </a:r>
          <a:r>
            <a:rPr lang="da-DK" sz="2300" kern="1200">
              <a:hlinkClick xmlns:r="http://schemas.openxmlformats.org/officeDocument/2006/relationships" r:id="rId1"/>
            </a:rPr>
            <a:t>Pluskvamperfektum</a:t>
          </a:r>
          <a:r>
            <a:rPr lang="da-DK" sz="2300" kern="1200"/>
            <a:t> benyttes til at beskrive noget, der er sket før en anden handling i fortiden. Den kan dog også bruges om en hypotetisk situation som følge af </a:t>
          </a:r>
          <a:r>
            <a:rPr lang="da-DK" sz="2300" kern="1200">
              <a:hlinkClick xmlns:r="http://schemas.openxmlformats.org/officeDocument/2006/relationships" r:id="rId1"/>
            </a:rPr>
            <a:t>betingelsesord</a:t>
          </a:r>
          <a:r>
            <a:rPr lang="da-DK" sz="2300" kern="1200"/>
            <a:t> såsom </a:t>
          </a:r>
          <a:r>
            <a:rPr lang="da-DK" sz="2300" i="1" kern="1200"/>
            <a:t>as if</a:t>
          </a:r>
          <a:r>
            <a:rPr lang="da-DK" sz="2300" kern="1200"/>
            <a:t>.</a:t>
          </a:r>
          <a:endParaRPr lang="en-US" sz="2300" kern="1200"/>
        </a:p>
      </dsp:txBody>
      <dsp:txXfrm>
        <a:off x="0" y="2663"/>
        <a:ext cx="6666833" cy="1816197"/>
      </dsp:txXfrm>
    </dsp:sp>
    <dsp:sp modelId="{1C0CB465-8A92-4F5A-B31D-46DB6CBA36C7}">
      <dsp:nvSpPr>
        <dsp:cNvPr id="0" name=""/>
        <dsp:cNvSpPr/>
      </dsp:nvSpPr>
      <dsp:spPr>
        <a:xfrm>
          <a:off x="0" y="1818861"/>
          <a:ext cx="6666833"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12700" cap="flat" cmpd="sng" algn="ctr">
          <a:solidFill>
            <a:schemeClr val="dk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3D6E1D62-E56A-463A-AFE5-C37B8064CD97}">
      <dsp:nvSpPr>
        <dsp:cNvPr id="0" name=""/>
        <dsp:cNvSpPr/>
      </dsp:nvSpPr>
      <dsp:spPr>
        <a:xfrm>
          <a:off x="0" y="1818861"/>
          <a:ext cx="6666833" cy="18161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da-DK" sz="2300" b="1" kern="1200"/>
            <a:t>Form</a:t>
          </a:r>
          <a:r>
            <a:rPr lang="da-DK" sz="2300" i="1" kern="1200"/>
            <a:t>:</a:t>
          </a:r>
          <a:r>
            <a:rPr lang="da-DK" sz="2300" kern="1200"/>
            <a:t> </a:t>
          </a:r>
          <a:r>
            <a:rPr lang="da-DK" sz="2300" kern="1200">
              <a:hlinkClick xmlns:r="http://schemas.openxmlformats.org/officeDocument/2006/relationships" r:id="rId1"/>
            </a:rPr>
            <a:t>Pluskvamperfektum</a:t>
          </a:r>
          <a:r>
            <a:rPr lang="da-DK" sz="2300" kern="1200"/>
            <a:t> dannes ved hjælp af </a:t>
          </a:r>
          <a:r>
            <a:rPr lang="da-DK" sz="2300" kern="1200">
              <a:hlinkClick xmlns:r="http://schemas.openxmlformats.org/officeDocument/2006/relationships" r:id="rId1"/>
            </a:rPr>
            <a:t>hjælpeverbet</a:t>
          </a:r>
          <a:r>
            <a:rPr lang="da-DK" sz="2300" kern="1200"/>
            <a:t> </a:t>
          </a:r>
          <a:r>
            <a:rPr lang="da-DK" sz="2300" i="1" kern="1200"/>
            <a:t>to have</a:t>
          </a:r>
          <a:r>
            <a:rPr lang="da-DK" sz="2300" kern="1200"/>
            <a:t> bøjet i </a:t>
          </a:r>
          <a:r>
            <a:rPr lang="da-DK" sz="2300" kern="1200">
              <a:hlinkClick xmlns:r="http://schemas.openxmlformats.org/officeDocument/2006/relationships" r:id="rId1"/>
            </a:rPr>
            <a:t>præteritum</a:t>
          </a:r>
          <a:r>
            <a:rPr lang="da-DK" sz="2300" kern="1200"/>
            <a:t> (</a:t>
          </a:r>
          <a:r>
            <a:rPr lang="da-DK" sz="2300" i="1" kern="1200"/>
            <a:t>had</a:t>
          </a:r>
          <a:r>
            <a:rPr lang="da-DK" sz="2300" kern="1200"/>
            <a:t>) + et </a:t>
          </a:r>
          <a:r>
            <a:rPr lang="da-DK" sz="2300" kern="1200">
              <a:hlinkClick xmlns:r="http://schemas.openxmlformats.org/officeDocument/2006/relationships" r:id="rId1"/>
            </a:rPr>
            <a:t>hovedverbum</a:t>
          </a:r>
          <a:r>
            <a:rPr lang="da-DK" sz="2300" kern="1200"/>
            <a:t> i </a:t>
          </a:r>
          <a:r>
            <a:rPr lang="da-DK" sz="2300" kern="1200">
              <a:hlinkClick xmlns:r="http://schemas.openxmlformats.org/officeDocument/2006/relationships" r:id="rId1"/>
            </a:rPr>
            <a:t>perfektum participium</a:t>
          </a:r>
          <a:r>
            <a:rPr lang="da-DK" sz="2300" kern="1200"/>
            <a:t>.</a:t>
          </a:r>
          <a:endParaRPr lang="en-US" sz="2300" kern="1200"/>
        </a:p>
      </dsp:txBody>
      <dsp:txXfrm>
        <a:off x="0" y="1818861"/>
        <a:ext cx="6666833" cy="1816197"/>
      </dsp:txXfrm>
    </dsp:sp>
    <dsp:sp modelId="{1B8E824B-0EC6-4B80-9356-BFC13C445312}">
      <dsp:nvSpPr>
        <dsp:cNvPr id="0" name=""/>
        <dsp:cNvSpPr/>
      </dsp:nvSpPr>
      <dsp:spPr>
        <a:xfrm>
          <a:off x="0" y="3635058"/>
          <a:ext cx="6666833"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12700" cap="flat" cmpd="sng" algn="ctr">
          <a:solidFill>
            <a:schemeClr val="dk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B91E234B-0D2A-4929-BE4E-B46D7CDEBB27}">
      <dsp:nvSpPr>
        <dsp:cNvPr id="0" name=""/>
        <dsp:cNvSpPr/>
      </dsp:nvSpPr>
      <dsp:spPr>
        <a:xfrm>
          <a:off x="0" y="3635058"/>
          <a:ext cx="6666833" cy="18161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da-DK" sz="2300" kern="1200"/>
            <a:t>Se had lived there for several years.</a:t>
          </a:r>
          <a:endParaRPr lang="en-US" sz="2300" kern="1200"/>
        </a:p>
      </dsp:txBody>
      <dsp:txXfrm>
        <a:off x="0" y="3635058"/>
        <a:ext cx="6666833" cy="181619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45BC15-E84C-4DF7-858F-CE210DDE99D7}">
      <dsp:nvSpPr>
        <dsp:cNvPr id="0" name=""/>
        <dsp:cNvSpPr/>
      </dsp:nvSpPr>
      <dsp:spPr>
        <a:xfrm>
          <a:off x="0" y="1722649"/>
          <a:ext cx="6666833" cy="63882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da-DK" sz="1600" b="1" kern="1200"/>
            <a:t>Funktion</a:t>
          </a:r>
          <a:r>
            <a:rPr lang="da-DK" sz="1600" i="1" kern="1200"/>
            <a:t>:</a:t>
          </a:r>
          <a:r>
            <a:rPr lang="da-DK" sz="1600" kern="1200"/>
            <a:t> </a:t>
          </a:r>
          <a:r>
            <a:rPr lang="da-DK" sz="1600" kern="1200">
              <a:hlinkClick xmlns:r="http://schemas.openxmlformats.org/officeDocument/2006/relationships" r:id="rId1"/>
            </a:rPr>
            <a:t>Futurum</a:t>
          </a:r>
          <a:r>
            <a:rPr lang="da-DK" sz="1600" kern="1200"/>
            <a:t> anvendes til at beskrive noget, der vil ske i fremtiden.</a:t>
          </a:r>
          <a:endParaRPr lang="en-US" sz="1600" kern="1200"/>
        </a:p>
      </dsp:txBody>
      <dsp:txXfrm>
        <a:off x="31185" y="1753834"/>
        <a:ext cx="6604463" cy="576450"/>
      </dsp:txXfrm>
    </dsp:sp>
    <dsp:sp modelId="{DD46709E-2529-4CFB-981D-9676C70AC77F}">
      <dsp:nvSpPr>
        <dsp:cNvPr id="0" name=""/>
        <dsp:cNvSpPr/>
      </dsp:nvSpPr>
      <dsp:spPr>
        <a:xfrm>
          <a:off x="0" y="2407549"/>
          <a:ext cx="6666833" cy="638820"/>
        </a:xfrm>
        <a:prstGeom prst="roundRect">
          <a:avLst/>
        </a:prstGeom>
        <a:gradFill rotWithShape="0">
          <a:gsLst>
            <a:gs pos="0">
              <a:schemeClr val="accent2">
                <a:hueOff val="3221807"/>
                <a:satOff val="-9246"/>
                <a:lumOff val="-14805"/>
                <a:alphaOff val="0"/>
                <a:satMod val="103000"/>
                <a:lumMod val="102000"/>
                <a:tint val="94000"/>
              </a:schemeClr>
            </a:gs>
            <a:gs pos="50000">
              <a:schemeClr val="accent2">
                <a:hueOff val="3221807"/>
                <a:satOff val="-9246"/>
                <a:lumOff val="-14805"/>
                <a:alphaOff val="0"/>
                <a:satMod val="110000"/>
                <a:lumMod val="100000"/>
                <a:shade val="100000"/>
              </a:schemeClr>
            </a:gs>
            <a:gs pos="100000">
              <a:schemeClr val="accent2">
                <a:hueOff val="3221807"/>
                <a:satOff val="-9246"/>
                <a:lumOff val="-1480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da-DK" sz="1600" b="1" kern="1200"/>
            <a:t>Former</a:t>
          </a:r>
          <a:r>
            <a:rPr lang="da-DK" sz="1600" i="1" kern="1200"/>
            <a:t>:</a:t>
          </a:r>
          <a:r>
            <a:rPr lang="da-DK" sz="1600" kern="1200"/>
            <a:t> </a:t>
          </a:r>
          <a:r>
            <a:rPr lang="da-DK" sz="1600" kern="1200">
              <a:hlinkClick xmlns:r="http://schemas.openxmlformats.org/officeDocument/2006/relationships" r:id="rId1"/>
            </a:rPr>
            <a:t>Futurum</a:t>
          </a:r>
          <a:r>
            <a:rPr lang="da-DK" sz="1600" kern="1200"/>
            <a:t> kan dannes på flere måder, afhængigt af indhold og tidsaspekt:</a:t>
          </a:r>
          <a:endParaRPr lang="en-US" sz="1600" kern="1200"/>
        </a:p>
      </dsp:txBody>
      <dsp:txXfrm>
        <a:off x="31185" y="2438734"/>
        <a:ext cx="6604463" cy="576450"/>
      </dsp:txXfrm>
    </dsp:sp>
    <dsp:sp modelId="{D0BE43B7-0E8F-4E75-9991-AA8C03FB8B12}">
      <dsp:nvSpPr>
        <dsp:cNvPr id="0" name=""/>
        <dsp:cNvSpPr/>
      </dsp:nvSpPr>
      <dsp:spPr>
        <a:xfrm>
          <a:off x="0" y="3092450"/>
          <a:ext cx="6666833" cy="638820"/>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da-DK" sz="1600" kern="1200" dirty="0">
              <a:hlinkClick xmlns:r="http://schemas.openxmlformats.org/officeDocument/2006/relationships" r:id="rId2"/>
            </a:rPr>
            <a:t>https://app.minlaering.dk/bog/1/kapitel/37995/sektion/40827#section-42233</a:t>
          </a:r>
          <a:r>
            <a:rPr lang="da-DK" sz="1600" kern="1200" dirty="0"/>
            <a:t> </a:t>
          </a:r>
          <a:endParaRPr lang="en-US" sz="1600" kern="1200" dirty="0"/>
        </a:p>
      </dsp:txBody>
      <dsp:txXfrm>
        <a:off x="31185" y="3123635"/>
        <a:ext cx="6604463" cy="57645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B99AF3-8027-47F6-8262-93701E99EAF7}">
      <dsp:nvSpPr>
        <dsp:cNvPr id="0" name=""/>
        <dsp:cNvSpPr/>
      </dsp:nvSpPr>
      <dsp:spPr>
        <a:xfrm>
          <a:off x="0" y="2703"/>
          <a:ext cx="6900512"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6F1356D-F708-4ADE-B68F-B33D5E06ADF0}">
      <dsp:nvSpPr>
        <dsp:cNvPr id="0" name=""/>
        <dsp:cNvSpPr/>
      </dsp:nvSpPr>
      <dsp:spPr>
        <a:xfrm>
          <a:off x="0" y="2703"/>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Thank you, my friends. The sun may have set over our city this evening, but as Eugene Debs once said, “I can see the dawn of a better day for humanity.”</a:t>
          </a:r>
        </a:p>
      </dsp:txBody>
      <dsp:txXfrm>
        <a:off x="0" y="2703"/>
        <a:ext cx="6900512" cy="1843578"/>
      </dsp:txXfrm>
    </dsp:sp>
    <dsp:sp modelId="{7D8FED82-AF02-48AE-A7DB-AD47476D707C}">
      <dsp:nvSpPr>
        <dsp:cNvPr id="0" name=""/>
        <dsp:cNvSpPr/>
      </dsp:nvSpPr>
      <dsp:spPr>
        <a:xfrm>
          <a:off x="0" y="1846281"/>
          <a:ext cx="6900512" cy="0"/>
        </a:xfrm>
        <a:prstGeom prst="line">
          <a:avLst/>
        </a:prstGeom>
        <a:solidFill>
          <a:schemeClr val="accent2">
            <a:hueOff val="3221807"/>
            <a:satOff val="-9246"/>
            <a:lumOff val="-14805"/>
            <a:alphaOff val="0"/>
          </a:schemeClr>
        </a:solidFill>
        <a:ln w="19050" cap="flat" cmpd="sng" algn="ctr">
          <a:solidFill>
            <a:schemeClr val="accent2">
              <a:hueOff val="3221807"/>
              <a:satOff val="-9246"/>
              <a:lumOff val="-1480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D675CB-4134-4012-9E10-86FFC996CF73}">
      <dsp:nvSpPr>
        <dsp:cNvPr id="0" name=""/>
        <dsp:cNvSpPr/>
      </dsp:nvSpPr>
      <dsp:spPr>
        <a:xfrm>
          <a:off x="0" y="1846281"/>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For as long as we can remember, the working people of New York have been told by the wealthy and the well-connected that power does not belong in their hands.</a:t>
          </a:r>
        </a:p>
      </dsp:txBody>
      <dsp:txXfrm>
        <a:off x="0" y="1846281"/>
        <a:ext cx="6900512" cy="1843578"/>
      </dsp:txXfrm>
    </dsp:sp>
    <dsp:sp modelId="{7996773E-B36E-45F3-9030-3FEDFD280821}">
      <dsp:nvSpPr>
        <dsp:cNvPr id="0" name=""/>
        <dsp:cNvSpPr/>
      </dsp:nvSpPr>
      <dsp:spPr>
        <a:xfrm>
          <a:off x="0" y="3689859"/>
          <a:ext cx="6900512" cy="0"/>
        </a:xfrm>
        <a:prstGeom prst="line">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D643F0-381E-42F1-B4EB-655BB9482316}">
      <dsp:nvSpPr>
        <dsp:cNvPr id="0" name=""/>
        <dsp:cNvSpPr/>
      </dsp:nvSpPr>
      <dsp:spPr>
        <a:xfrm>
          <a:off x="0" y="3689859"/>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Fingers bruised from lifting boxes on the warehouse floor, palms calloused from delivery bike handlebars, knuckles scarred with kitchen burns: </a:t>
          </a:r>
        </a:p>
      </dsp:txBody>
      <dsp:txXfrm>
        <a:off x="0" y="3689859"/>
        <a:ext cx="6900512" cy="184357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A903A5-BD74-2836-75DF-BD378F55ABC5}"/>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B525F9B9-286D-33C6-C896-FF701C65DA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88443481-D5CB-C63E-583B-811C63AED31B}"/>
              </a:ext>
            </a:extLst>
          </p:cNvPr>
          <p:cNvSpPr>
            <a:spLocks noGrp="1"/>
          </p:cNvSpPr>
          <p:nvPr>
            <p:ph type="dt" sz="half" idx="10"/>
          </p:nvPr>
        </p:nvSpPr>
        <p:spPr/>
        <p:txBody>
          <a:bodyPr/>
          <a:lstStyle/>
          <a:p>
            <a:fld id="{423097F5-D554-4E91-9B60-A0F4EF39A44E}" type="datetimeFigureOut">
              <a:rPr lang="da-DK" smtClean="0"/>
              <a:t>14-01-2026</a:t>
            </a:fld>
            <a:endParaRPr lang="da-DK"/>
          </a:p>
        </p:txBody>
      </p:sp>
      <p:sp>
        <p:nvSpPr>
          <p:cNvPr id="5" name="Pladsholder til sidefod 4">
            <a:extLst>
              <a:ext uri="{FF2B5EF4-FFF2-40B4-BE49-F238E27FC236}">
                <a16:creationId xmlns:a16="http://schemas.microsoft.com/office/drawing/2014/main" id="{CDFA53CF-F2EE-18FE-256C-16F8ED5BB8DB}"/>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EB0EDA4B-24F7-3661-7BA9-C0B531EFE328}"/>
              </a:ext>
            </a:extLst>
          </p:cNvPr>
          <p:cNvSpPr>
            <a:spLocks noGrp="1"/>
          </p:cNvSpPr>
          <p:nvPr>
            <p:ph type="sldNum" sz="quarter" idx="12"/>
          </p:nvPr>
        </p:nvSpPr>
        <p:spPr/>
        <p:txBody>
          <a:bodyPr/>
          <a:lstStyle/>
          <a:p>
            <a:fld id="{E2D56196-C1B4-42ED-840F-26E7F3D901A6}" type="slidenum">
              <a:rPr lang="da-DK" smtClean="0"/>
              <a:t>‹nr.›</a:t>
            </a:fld>
            <a:endParaRPr lang="da-DK"/>
          </a:p>
        </p:txBody>
      </p:sp>
    </p:spTree>
    <p:extLst>
      <p:ext uri="{BB962C8B-B14F-4D97-AF65-F5344CB8AC3E}">
        <p14:creationId xmlns:p14="http://schemas.microsoft.com/office/powerpoint/2010/main" val="3083186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D93D84-3A60-5DAE-4092-6E28804A36F6}"/>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CB90208B-7451-DF91-7124-EDFA888ED72C}"/>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957347AD-802E-6A60-1E26-2D99924D986E}"/>
              </a:ext>
            </a:extLst>
          </p:cNvPr>
          <p:cNvSpPr>
            <a:spLocks noGrp="1"/>
          </p:cNvSpPr>
          <p:nvPr>
            <p:ph type="dt" sz="half" idx="10"/>
          </p:nvPr>
        </p:nvSpPr>
        <p:spPr/>
        <p:txBody>
          <a:bodyPr/>
          <a:lstStyle/>
          <a:p>
            <a:fld id="{423097F5-D554-4E91-9B60-A0F4EF39A44E}" type="datetimeFigureOut">
              <a:rPr lang="da-DK" smtClean="0"/>
              <a:t>14-01-2026</a:t>
            </a:fld>
            <a:endParaRPr lang="da-DK"/>
          </a:p>
        </p:txBody>
      </p:sp>
      <p:sp>
        <p:nvSpPr>
          <p:cNvPr id="5" name="Pladsholder til sidefod 4">
            <a:extLst>
              <a:ext uri="{FF2B5EF4-FFF2-40B4-BE49-F238E27FC236}">
                <a16:creationId xmlns:a16="http://schemas.microsoft.com/office/drawing/2014/main" id="{C2C4A30C-F660-C364-A9CD-02D8CE6BCFE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D38C535-137B-0887-1AA9-30AE20D0111A}"/>
              </a:ext>
            </a:extLst>
          </p:cNvPr>
          <p:cNvSpPr>
            <a:spLocks noGrp="1"/>
          </p:cNvSpPr>
          <p:nvPr>
            <p:ph type="sldNum" sz="quarter" idx="12"/>
          </p:nvPr>
        </p:nvSpPr>
        <p:spPr/>
        <p:txBody>
          <a:bodyPr/>
          <a:lstStyle/>
          <a:p>
            <a:fld id="{E2D56196-C1B4-42ED-840F-26E7F3D901A6}" type="slidenum">
              <a:rPr lang="da-DK" smtClean="0"/>
              <a:t>‹nr.›</a:t>
            </a:fld>
            <a:endParaRPr lang="da-DK"/>
          </a:p>
        </p:txBody>
      </p:sp>
    </p:spTree>
    <p:extLst>
      <p:ext uri="{BB962C8B-B14F-4D97-AF65-F5344CB8AC3E}">
        <p14:creationId xmlns:p14="http://schemas.microsoft.com/office/powerpoint/2010/main" val="1373457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B90F8DB7-C06D-17E0-7943-61CFF11D323F}"/>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3DA30D60-E223-54FC-ABF0-552197F95B53}"/>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58E626F-E852-459C-4497-0CFE33EA2000}"/>
              </a:ext>
            </a:extLst>
          </p:cNvPr>
          <p:cNvSpPr>
            <a:spLocks noGrp="1"/>
          </p:cNvSpPr>
          <p:nvPr>
            <p:ph type="dt" sz="half" idx="10"/>
          </p:nvPr>
        </p:nvSpPr>
        <p:spPr/>
        <p:txBody>
          <a:bodyPr/>
          <a:lstStyle/>
          <a:p>
            <a:fld id="{423097F5-D554-4E91-9B60-A0F4EF39A44E}" type="datetimeFigureOut">
              <a:rPr lang="da-DK" smtClean="0"/>
              <a:t>14-01-2026</a:t>
            </a:fld>
            <a:endParaRPr lang="da-DK"/>
          </a:p>
        </p:txBody>
      </p:sp>
      <p:sp>
        <p:nvSpPr>
          <p:cNvPr id="5" name="Pladsholder til sidefod 4">
            <a:extLst>
              <a:ext uri="{FF2B5EF4-FFF2-40B4-BE49-F238E27FC236}">
                <a16:creationId xmlns:a16="http://schemas.microsoft.com/office/drawing/2014/main" id="{2E5751CD-7BA6-3916-C52D-30484277A27D}"/>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83DED88-8FF1-F23E-4586-776A4DD5A5D1}"/>
              </a:ext>
            </a:extLst>
          </p:cNvPr>
          <p:cNvSpPr>
            <a:spLocks noGrp="1"/>
          </p:cNvSpPr>
          <p:nvPr>
            <p:ph type="sldNum" sz="quarter" idx="12"/>
          </p:nvPr>
        </p:nvSpPr>
        <p:spPr/>
        <p:txBody>
          <a:bodyPr/>
          <a:lstStyle/>
          <a:p>
            <a:fld id="{E2D56196-C1B4-42ED-840F-26E7F3D901A6}" type="slidenum">
              <a:rPr lang="da-DK" smtClean="0"/>
              <a:t>‹nr.›</a:t>
            </a:fld>
            <a:endParaRPr lang="da-DK"/>
          </a:p>
        </p:txBody>
      </p:sp>
    </p:spTree>
    <p:extLst>
      <p:ext uri="{BB962C8B-B14F-4D97-AF65-F5344CB8AC3E}">
        <p14:creationId xmlns:p14="http://schemas.microsoft.com/office/powerpoint/2010/main" val="2297186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396B32-9270-7EAE-34E7-82139C37BF53}"/>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94F1797B-9B64-2C25-01BC-DC2C6A439385}"/>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4AB08909-AA23-E63A-AB61-C6831408376C}"/>
              </a:ext>
            </a:extLst>
          </p:cNvPr>
          <p:cNvSpPr>
            <a:spLocks noGrp="1"/>
          </p:cNvSpPr>
          <p:nvPr>
            <p:ph type="dt" sz="half" idx="10"/>
          </p:nvPr>
        </p:nvSpPr>
        <p:spPr/>
        <p:txBody>
          <a:bodyPr/>
          <a:lstStyle/>
          <a:p>
            <a:fld id="{423097F5-D554-4E91-9B60-A0F4EF39A44E}" type="datetimeFigureOut">
              <a:rPr lang="da-DK" smtClean="0"/>
              <a:t>14-01-2026</a:t>
            </a:fld>
            <a:endParaRPr lang="da-DK"/>
          </a:p>
        </p:txBody>
      </p:sp>
      <p:sp>
        <p:nvSpPr>
          <p:cNvPr id="5" name="Pladsholder til sidefod 4">
            <a:extLst>
              <a:ext uri="{FF2B5EF4-FFF2-40B4-BE49-F238E27FC236}">
                <a16:creationId xmlns:a16="http://schemas.microsoft.com/office/drawing/2014/main" id="{564D07B4-3D01-BDA2-709A-ED031F15D89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3AFB046-4E29-2D72-7A2B-0286CDC1BB93}"/>
              </a:ext>
            </a:extLst>
          </p:cNvPr>
          <p:cNvSpPr>
            <a:spLocks noGrp="1"/>
          </p:cNvSpPr>
          <p:nvPr>
            <p:ph type="sldNum" sz="quarter" idx="12"/>
          </p:nvPr>
        </p:nvSpPr>
        <p:spPr/>
        <p:txBody>
          <a:bodyPr/>
          <a:lstStyle/>
          <a:p>
            <a:fld id="{E2D56196-C1B4-42ED-840F-26E7F3D901A6}" type="slidenum">
              <a:rPr lang="da-DK" smtClean="0"/>
              <a:t>‹nr.›</a:t>
            </a:fld>
            <a:endParaRPr lang="da-DK"/>
          </a:p>
        </p:txBody>
      </p:sp>
    </p:spTree>
    <p:extLst>
      <p:ext uri="{BB962C8B-B14F-4D97-AF65-F5344CB8AC3E}">
        <p14:creationId xmlns:p14="http://schemas.microsoft.com/office/powerpoint/2010/main" val="2066545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35FE2B-777A-7428-9139-2F33E6D1593D}"/>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99A21814-E213-9615-2B57-13A86B43696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8E58B72F-A4D2-00C8-D172-8BB8A79BAFBB}"/>
              </a:ext>
            </a:extLst>
          </p:cNvPr>
          <p:cNvSpPr>
            <a:spLocks noGrp="1"/>
          </p:cNvSpPr>
          <p:nvPr>
            <p:ph type="dt" sz="half" idx="10"/>
          </p:nvPr>
        </p:nvSpPr>
        <p:spPr/>
        <p:txBody>
          <a:bodyPr/>
          <a:lstStyle/>
          <a:p>
            <a:fld id="{423097F5-D554-4E91-9B60-A0F4EF39A44E}" type="datetimeFigureOut">
              <a:rPr lang="da-DK" smtClean="0"/>
              <a:t>14-01-2026</a:t>
            </a:fld>
            <a:endParaRPr lang="da-DK"/>
          </a:p>
        </p:txBody>
      </p:sp>
      <p:sp>
        <p:nvSpPr>
          <p:cNvPr id="5" name="Pladsholder til sidefod 4">
            <a:extLst>
              <a:ext uri="{FF2B5EF4-FFF2-40B4-BE49-F238E27FC236}">
                <a16:creationId xmlns:a16="http://schemas.microsoft.com/office/drawing/2014/main" id="{CDF57A50-0923-9154-9F03-789C012BADE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679E19CA-ACFF-C401-44E0-DEAE799ABEBD}"/>
              </a:ext>
            </a:extLst>
          </p:cNvPr>
          <p:cNvSpPr>
            <a:spLocks noGrp="1"/>
          </p:cNvSpPr>
          <p:nvPr>
            <p:ph type="sldNum" sz="quarter" idx="12"/>
          </p:nvPr>
        </p:nvSpPr>
        <p:spPr/>
        <p:txBody>
          <a:bodyPr/>
          <a:lstStyle/>
          <a:p>
            <a:fld id="{E2D56196-C1B4-42ED-840F-26E7F3D901A6}" type="slidenum">
              <a:rPr lang="da-DK" smtClean="0"/>
              <a:t>‹nr.›</a:t>
            </a:fld>
            <a:endParaRPr lang="da-DK"/>
          </a:p>
        </p:txBody>
      </p:sp>
    </p:spTree>
    <p:extLst>
      <p:ext uri="{BB962C8B-B14F-4D97-AF65-F5344CB8AC3E}">
        <p14:creationId xmlns:p14="http://schemas.microsoft.com/office/powerpoint/2010/main" val="2780636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EED670-13A0-186F-C9AC-5930BD1A25A3}"/>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934C79A9-55E2-D69B-4168-F0105F2D9C86}"/>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FAC7088E-3EC7-2D84-B455-B914769A61EA}"/>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DC0DF40C-F140-7E26-3161-8400D64FEF1A}"/>
              </a:ext>
            </a:extLst>
          </p:cNvPr>
          <p:cNvSpPr>
            <a:spLocks noGrp="1"/>
          </p:cNvSpPr>
          <p:nvPr>
            <p:ph type="dt" sz="half" idx="10"/>
          </p:nvPr>
        </p:nvSpPr>
        <p:spPr/>
        <p:txBody>
          <a:bodyPr/>
          <a:lstStyle/>
          <a:p>
            <a:fld id="{423097F5-D554-4E91-9B60-A0F4EF39A44E}" type="datetimeFigureOut">
              <a:rPr lang="da-DK" smtClean="0"/>
              <a:t>14-01-2026</a:t>
            </a:fld>
            <a:endParaRPr lang="da-DK"/>
          </a:p>
        </p:txBody>
      </p:sp>
      <p:sp>
        <p:nvSpPr>
          <p:cNvPr id="6" name="Pladsholder til sidefod 5">
            <a:extLst>
              <a:ext uri="{FF2B5EF4-FFF2-40B4-BE49-F238E27FC236}">
                <a16:creationId xmlns:a16="http://schemas.microsoft.com/office/drawing/2014/main" id="{D0E955F6-5362-D90E-2ECD-6AD41AAFD643}"/>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36AF97CA-8EAE-96AE-B54C-31FB47787A8D}"/>
              </a:ext>
            </a:extLst>
          </p:cNvPr>
          <p:cNvSpPr>
            <a:spLocks noGrp="1"/>
          </p:cNvSpPr>
          <p:nvPr>
            <p:ph type="sldNum" sz="quarter" idx="12"/>
          </p:nvPr>
        </p:nvSpPr>
        <p:spPr/>
        <p:txBody>
          <a:bodyPr/>
          <a:lstStyle/>
          <a:p>
            <a:fld id="{E2D56196-C1B4-42ED-840F-26E7F3D901A6}" type="slidenum">
              <a:rPr lang="da-DK" smtClean="0"/>
              <a:t>‹nr.›</a:t>
            </a:fld>
            <a:endParaRPr lang="da-DK"/>
          </a:p>
        </p:txBody>
      </p:sp>
    </p:spTree>
    <p:extLst>
      <p:ext uri="{BB962C8B-B14F-4D97-AF65-F5344CB8AC3E}">
        <p14:creationId xmlns:p14="http://schemas.microsoft.com/office/powerpoint/2010/main" val="3171490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F17B7C-1FD7-1F6A-53E7-E54FF3461EDD}"/>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27B869F6-C8A1-FCDC-841C-5EAA697CAD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3A4237C5-6EFC-F145-1EB7-AB798076D005}"/>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D428A756-384E-01D4-6B3A-FB417DABE8F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EF66FD50-B9D1-5165-2CB6-7DA4AE1EE7EF}"/>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992F21B4-2F15-4692-D5CD-28E6875EDA32}"/>
              </a:ext>
            </a:extLst>
          </p:cNvPr>
          <p:cNvSpPr>
            <a:spLocks noGrp="1"/>
          </p:cNvSpPr>
          <p:nvPr>
            <p:ph type="dt" sz="half" idx="10"/>
          </p:nvPr>
        </p:nvSpPr>
        <p:spPr/>
        <p:txBody>
          <a:bodyPr/>
          <a:lstStyle/>
          <a:p>
            <a:fld id="{423097F5-D554-4E91-9B60-A0F4EF39A44E}" type="datetimeFigureOut">
              <a:rPr lang="da-DK" smtClean="0"/>
              <a:t>14-01-2026</a:t>
            </a:fld>
            <a:endParaRPr lang="da-DK"/>
          </a:p>
        </p:txBody>
      </p:sp>
      <p:sp>
        <p:nvSpPr>
          <p:cNvPr id="8" name="Pladsholder til sidefod 7">
            <a:extLst>
              <a:ext uri="{FF2B5EF4-FFF2-40B4-BE49-F238E27FC236}">
                <a16:creationId xmlns:a16="http://schemas.microsoft.com/office/drawing/2014/main" id="{D878A670-D2A9-AD5F-37E1-DA4C69FDA3CD}"/>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1A967B60-874F-301B-3338-E46BF464D7F6}"/>
              </a:ext>
            </a:extLst>
          </p:cNvPr>
          <p:cNvSpPr>
            <a:spLocks noGrp="1"/>
          </p:cNvSpPr>
          <p:nvPr>
            <p:ph type="sldNum" sz="quarter" idx="12"/>
          </p:nvPr>
        </p:nvSpPr>
        <p:spPr/>
        <p:txBody>
          <a:bodyPr/>
          <a:lstStyle/>
          <a:p>
            <a:fld id="{E2D56196-C1B4-42ED-840F-26E7F3D901A6}" type="slidenum">
              <a:rPr lang="da-DK" smtClean="0"/>
              <a:t>‹nr.›</a:t>
            </a:fld>
            <a:endParaRPr lang="da-DK"/>
          </a:p>
        </p:txBody>
      </p:sp>
    </p:spTree>
    <p:extLst>
      <p:ext uri="{BB962C8B-B14F-4D97-AF65-F5344CB8AC3E}">
        <p14:creationId xmlns:p14="http://schemas.microsoft.com/office/powerpoint/2010/main" val="2346825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D6623C-584E-1E77-0C87-A4D6C2375735}"/>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B64F7427-5796-3F62-7CC6-62F1F39634C5}"/>
              </a:ext>
            </a:extLst>
          </p:cNvPr>
          <p:cNvSpPr>
            <a:spLocks noGrp="1"/>
          </p:cNvSpPr>
          <p:nvPr>
            <p:ph type="dt" sz="half" idx="10"/>
          </p:nvPr>
        </p:nvSpPr>
        <p:spPr/>
        <p:txBody>
          <a:bodyPr/>
          <a:lstStyle/>
          <a:p>
            <a:fld id="{423097F5-D554-4E91-9B60-A0F4EF39A44E}" type="datetimeFigureOut">
              <a:rPr lang="da-DK" smtClean="0"/>
              <a:t>14-01-2026</a:t>
            </a:fld>
            <a:endParaRPr lang="da-DK"/>
          </a:p>
        </p:txBody>
      </p:sp>
      <p:sp>
        <p:nvSpPr>
          <p:cNvPr id="4" name="Pladsholder til sidefod 3">
            <a:extLst>
              <a:ext uri="{FF2B5EF4-FFF2-40B4-BE49-F238E27FC236}">
                <a16:creationId xmlns:a16="http://schemas.microsoft.com/office/drawing/2014/main" id="{241500F1-604E-43E5-8FA6-C682FF2C2AAD}"/>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D621268D-E678-FA5F-F139-DE9C29DF6F15}"/>
              </a:ext>
            </a:extLst>
          </p:cNvPr>
          <p:cNvSpPr>
            <a:spLocks noGrp="1"/>
          </p:cNvSpPr>
          <p:nvPr>
            <p:ph type="sldNum" sz="quarter" idx="12"/>
          </p:nvPr>
        </p:nvSpPr>
        <p:spPr/>
        <p:txBody>
          <a:bodyPr/>
          <a:lstStyle/>
          <a:p>
            <a:fld id="{E2D56196-C1B4-42ED-840F-26E7F3D901A6}" type="slidenum">
              <a:rPr lang="da-DK" smtClean="0"/>
              <a:t>‹nr.›</a:t>
            </a:fld>
            <a:endParaRPr lang="da-DK"/>
          </a:p>
        </p:txBody>
      </p:sp>
    </p:spTree>
    <p:extLst>
      <p:ext uri="{BB962C8B-B14F-4D97-AF65-F5344CB8AC3E}">
        <p14:creationId xmlns:p14="http://schemas.microsoft.com/office/powerpoint/2010/main" val="309298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72570EF6-CC83-7693-502F-F1E4C8DFB67D}"/>
              </a:ext>
            </a:extLst>
          </p:cNvPr>
          <p:cNvSpPr>
            <a:spLocks noGrp="1"/>
          </p:cNvSpPr>
          <p:nvPr>
            <p:ph type="dt" sz="half" idx="10"/>
          </p:nvPr>
        </p:nvSpPr>
        <p:spPr/>
        <p:txBody>
          <a:bodyPr/>
          <a:lstStyle/>
          <a:p>
            <a:fld id="{423097F5-D554-4E91-9B60-A0F4EF39A44E}" type="datetimeFigureOut">
              <a:rPr lang="da-DK" smtClean="0"/>
              <a:t>14-01-2026</a:t>
            </a:fld>
            <a:endParaRPr lang="da-DK"/>
          </a:p>
        </p:txBody>
      </p:sp>
      <p:sp>
        <p:nvSpPr>
          <p:cNvPr id="3" name="Pladsholder til sidefod 2">
            <a:extLst>
              <a:ext uri="{FF2B5EF4-FFF2-40B4-BE49-F238E27FC236}">
                <a16:creationId xmlns:a16="http://schemas.microsoft.com/office/drawing/2014/main" id="{02A95AD6-0056-1B36-F35E-025B7E76B378}"/>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42FF0ECE-D087-81CB-4265-7AE251957C1E}"/>
              </a:ext>
            </a:extLst>
          </p:cNvPr>
          <p:cNvSpPr>
            <a:spLocks noGrp="1"/>
          </p:cNvSpPr>
          <p:nvPr>
            <p:ph type="sldNum" sz="quarter" idx="12"/>
          </p:nvPr>
        </p:nvSpPr>
        <p:spPr/>
        <p:txBody>
          <a:bodyPr/>
          <a:lstStyle/>
          <a:p>
            <a:fld id="{E2D56196-C1B4-42ED-840F-26E7F3D901A6}" type="slidenum">
              <a:rPr lang="da-DK" smtClean="0"/>
              <a:t>‹nr.›</a:t>
            </a:fld>
            <a:endParaRPr lang="da-DK"/>
          </a:p>
        </p:txBody>
      </p:sp>
    </p:spTree>
    <p:extLst>
      <p:ext uri="{BB962C8B-B14F-4D97-AF65-F5344CB8AC3E}">
        <p14:creationId xmlns:p14="http://schemas.microsoft.com/office/powerpoint/2010/main" val="1043746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2EB247-71B1-DF24-8E61-EEEA5BECFD9C}"/>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55288D2C-29A9-0B81-3138-B590AC644C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4898A4B7-2E3B-A49E-3F4C-8A293E6D84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DC946EE5-0D59-540B-1DCF-AF87A1E3C794}"/>
              </a:ext>
            </a:extLst>
          </p:cNvPr>
          <p:cNvSpPr>
            <a:spLocks noGrp="1"/>
          </p:cNvSpPr>
          <p:nvPr>
            <p:ph type="dt" sz="half" idx="10"/>
          </p:nvPr>
        </p:nvSpPr>
        <p:spPr/>
        <p:txBody>
          <a:bodyPr/>
          <a:lstStyle/>
          <a:p>
            <a:fld id="{423097F5-D554-4E91-9B60-A0F4EF39A44E}" type="datetimeFigureOut">
              <a:rPr lang="da-DK" smtClean="0"/>
              <a:t>14-01-2026</a:t>
            </a:fld>
            <a:endParaRPr lang="da-DK"/>
          </a:p>
        </p:txBody>
      </p:sp>
      <p:sp>
        <p:nvSpPr>
          <p:cNvPr id="6" name="Pladsholder til sidefod 5">
            <a:extLst>
              <a:ext uri="{FF2B5EF4-FFF2-40B4-BE49-F238E27FC236}">
                <a16:creationId xmlns:a16="http://schemas.microsoft.com/office/drawing/2014/main" id="{A6806E2C-4373-68D4-11BD-5DF2AA99B8AA}"/>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731A17BA-5B5A-2789-399D-C3C24C35D0B6}"/>
              </a:ext>
            </a:extLst>
          </p:cNvPr>
          <p:cNvSpPr>
            <a:spLocks noGrp="1"/>
          </p:cNvSpPr>
          <p:nvPr>
            <p:ph type="sldNum" sz="quarter" idx="12"/>
          </p:nvPr>
        </p:nvSpPr>
        <p:spPr/>
        <p:txBody>
          <a:bodyPr/>
          <a:lstStyle/>
          <a:p>
            <a:fld id="{E2D56196-C1B4-42ED-840F-26E7F3D901A6}" type="slidenum">
              <a:rPr lang="da-DK" smtClean="0"/>
              <a:t>‹nr.›</a:t>
            </a:fld>
            <a:endParaRPr lang="da-DK"/>
          </a:p>
        </p:txBody>
      </p:sp>
    </p:spTree>
    <p:extLst>
      <p:ext uri="{BB962C8B-B14F-4D97-AF65-F5344CB8AC3E}">
        <p14:creationId xmlns:p14="http://schemas.microsoft.com/office/powerpoint/2010/main" val="456908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EC304D-DC20-7823-5BDE-7EA1FD2CDF6E}"/>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7F92ABFC-F47D-EEF9-E821-BDECAE3CD0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54931257-68AC-7D13-5C06-3797BCF2C4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69C06D37-68B0-1565-7CDD-BC35AB84081C}"/>
              </a:ext>
            </a:extLst>
          </p:cNvPr>
          <p:cNvSpPr>
            <a:spLocks noGrp="1"/>
          </p:cNvSpPr>
          <p:nvPr>
            <p:ph type="dt" sz="half" idx="10"/>
          </p:nvPr>
        </p:nvSpPr>
        <p:spPr/>
        <p:txBody>
          <a:bodyPr/>
          <a:lstStyle/>
          <a:p>
            <a:fld id="{423097F5-D554-4E91-9B60-A0F4EF39A44E}" type="datetimeFigureOut">
              <a:rPr lang="da-DK" smtClean="0"/>
              <a:t>14-01-2026</a:t>
            </a:fld>
            <a:endParaRPr lang="da-DK"/>
          </a:p>
        </p:txBody>
      </p:sp>
      <p:sp>
        <p:nvSpPr>
          <p:cNvPr id="6" name="Pladsholder til sidefod 5">
            <a:extLst>
              <a:ext uri="{FF2B5EF4-FFF2-40B4-BE49-F238E27FC236}">
                <a16:creationId xmlns:a16="http://schemas.microsoft.com/office/drawing/2014/main" id="{3EC1044A-256F-4C7C-6F6E-63AAAF9AE16C}"/>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E5DC3389-AE22-5B02-24BE-6748E9906DCB}"/>
              </a:ext>
            </a:extLst>
          </p:cNvPr>
          <p:cNvSpPr>
            <a:spLocks noGrp="1"/>
          </p:cNvSpPr>
          <p:nvPr>
            <p:ph type="sldNum" sz="quarter" idx="12"/>
          </p:nvPr>
        </p:nvSpPr>
        <p:spPr/>
        <p:txBody>
          <a:bodyPr/>
          <a:lstStyle/>
          <a:p>
            <a:fld id="{E2D56196-C1B4-42ED-840F-26E7F3D901A6}" type="slidenum">
              <a:rPr lang="da-DK" smtClean="0"/>
              <a:t>‹nr.›</a:t>
            </a:fld>
            <a:endParaRPr lang="da-DK"/>
          </a:p>
        </p:txBody>
      </p:sp>
    </p:spTree>
    <p:extLst>
      <p:ext uri="{BB962C8B-B14F-4D97-AF65-F5344CB8AC3E}">
        <p14:creationId xmlns:p14="http://schemas.microsoft.com/office/powerpoint/2010/main" val="1888958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7835A1CA-44FF-CD83-9E4F-C274FCAEE5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BFEBAC36-1FD2-5097-4CFF-D3C5DD3373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9728B7FD-13FD-455C-4BF8-1A5DC2F8B6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23097F5-D554-4E91-9B60-A0F4EF39A44E}" type="datetimeFigureOut">
              <a:rPr lang="da-DK" smtClean="0"/>
              <a:t>14-01-2026</a:t>
            </a:fld>
            <a:endParaRPr lang="da-DK"/>
          </a:p>
        </p:txBody>
      </p:sp>
      <p:sp>
        <p:nvSpPr>
          <p:cNvPr id="5" name="Pladsholder til sidefod 4">
            <a:extLst>
              <a:ext uri="{FF2B5EF4-FFF2-40B4-BE49-F238E27FC236}">
                <a16:creationId xmlns:a16="http://schemas.microsoft.com/office/drawing/2014/main" id="{6352645A-5342-4BE8-DDBB-5FCAA8ED0F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86743A17-0C7F-5128-A55D-4643C0E5AA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2D56196-C1B4-42ED-840F-26E7F3D901A6}" type="slidenum">
              <a:rPr lang="da-DK" smtClean="0"/>
              <a:t>‹nr.›</a:t>
            </a:fld>
            <a:endParaRPr lang="da-DK"/>
          </a:p>
        </p:txBody>
      </p:sp>
    </p:spTree>
    <p:extLst>
      <p:ext uri="{BB962C8B-B14F-4D97-AF65-F5344CB8AC3E}">
        <p14:creationId xmlns:p14="http://schemas.microsoft.com/office/powerpoint/2010/main" val="42746626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app.minlaering.dk/bog/1/kapitel/37995/sektion/40827#_48"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app.minlaering.dk/bog/1/kapitel/37995/sektion/40827#_48"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app.minlaering.dk/bog/1/kapitel/37995/sektion/42879#_263"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4.xml.rels><?xml version="1.0" encoding="UTF-8" standalone="yes"?>
<Relationships xmlns="http://schemas.openxmlformats.org/package/2006/relationships"><Relationship Id="rId3" Type="http://schemas.openxmlformats.org/officeDocument/2006/relationships/hyperlink" Target="https://app.minlaering.dk/bog/1/kapitel/37995/sektion/37998#_34" TargetMode="External"/><Relationship Id="rId2" Type="http://schemas.openxmlformats.org/officeDocument/2006/relationships/hyperlink" Target="https://app.minlaering.dk/bog/1/kapitel/37995/sektion/37998#_20" TargetMode="External"/><Relationship Id="rId1" Type="http://schemas.openxmlformats.org/officeDocument/2006/relationships/slideLayout" Target="../slideLayouts/slideLayout2.xml"/><Relationship Id="rId6" Type="http://schemas.openxmlformats.org/officeDocument/2006/relationships/hyperlink" Target="https://app.minlaering.dk/bog/1/kapitel/37995/sektion/37998#_38" TargetMode="External"/><Relationship Id="rId5" Type="http://schemas.openxmlformats.org/officeDocument/2006/relationships/hyperlink" Target="https://app.minlaering.dk/bog/1/kapitel/37995/sektion/37998#_263" TargetMode="External"/><Relationship Id="rId4" Type="http://schemas.openxmlformats.org/officeDocument/2006/relationships/hyperlink" Target="https://app.minlaering.dk/bog/1/kapitel/37995/sektion/37998#_264"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app.minlaering.dk/bog/1/kapitel/37995/sektion/37998#_264" TargetMode="External"/><Relationship Id="rId2" Type="http://schemas.openxmlformats.org/officeDocument/2006/relationships/hyperlink" Target="https://app.minlaering.dk/bog/1/kapitel/37995/sektion/37998#_263" TargetMode="External"/><Relationship Id="rId1" Type="http://schemas.openxmlformats.org/officeDocument/2006/relationships/slideLayout" Target="../slideLayouts/slideLayout2.xml"/><Relationship Id="rId5" Type="http://schemas.openxmlformats.org/officeDocument/2006/relationships/hyperlink" Target="https://app.minlaering.dk/bog/1/kapitel/37995/sektion/37998#_34" TargetMode="External"/><Relationship Id="rId4" Type="http://schemas.openxmlformats.org/officeDocument/2006/relationships/hyperlink" Target="https://app.minlaering.dk/bog/1/kapitel/37995/sektion/37998#_38"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2" Type="http://schemas.openxmlformats.org/officeDocument/2006/relationships/hyperlink" Target="https://app.minlaering.dk/bog/1/kapitel/37995/sektion/40827#_48"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0" name="Rectangle 29">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el 1">
            <a:extLst>
              <a:ext uri="{FF2B5EF4-FFF2-40B4-BE49-F238E27FC236}">
                <a16:creationId xmlns:a16="http://schemas.microsoft.com/office/drawing/2014/main" id="{6E6F1362-1D59-BA5E-126A-4E10F3CE17A4}"/>
              </a:ext>
            </a:extLst>
          </p:cNvPr>
          <p:cNvSpPr>
            <a:spLocks noGrp="1"/>
          </p:cNvSpPr>
          <p:nvPr>
            <p:ph type="ctrTitle"/>
          </p:nvPr>
        </p:nvSpPr>
        <p:spPr>
          <a:xfrm>
            <a:off x="3315031" y="1380754"/>
            <a:ext cx="5561938" cy="2513516"/>
          </a:xfrm>
        </p:spPr>
        <p:txBody>
          <a:bodyPr>
            <a:normAutofit/>
          </a:bodyPr>
          <a:lstStyle/>
          <a:p>
            <a:r>
              <a:rPr lang="da-DK"/>
              <a:t>Verbernes Tider</a:t>
            </a:r>
          </a:p>
        </p:txBody>
      </p:sp>
      <p:sp>
        <p:nvSpPr>
          <p:cNvPr id="3" name="Undertitel 2">
            <a:extLst>
              <a:ext uri="{FF2B5EF4-FFF2-40B4-BE49-F238E27FC236}">
                <a16:creationId xmlns:a16="http://schemas.microsoft.com/office/drawing/2014/main" id="{53C2462E-E8D7-B691-AE33-91A73F9A944D}"/>
              </a:ext>
            </a:extLst>
          </p:cNvPr>
          <p:cNvSpPr>
            <a:spLocks noGrp="1"/>
          </p:cNvSpPr>
          <p:nvPr>
            <p:ph type="subTitle" idx="1"/>
          </p:nvPr>
        </p:nvSpPr>
        <p:spPr>
          <a:xfrm>
            <a:off x="3315031" y="4076802"/>
            <a:ext cx="5561938" cy="1534587"/>
          </a:xfrm>
        </p:spPr>
        <p:txBody>
          <a:bodyPr>
            <a:normAutofit/>
          </a:bodyPr>
          <a:lstStyle/>
          <a:p>
            <a:endParaRPr lang="da-DK"/>
          </a:p>
        </p:txBody>
      </p:sp>
      <p:sp>
        <p:nvSpPr>
          <p:cNvPr id="34" name="Arc 33">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6" name="Oval 35">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83298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3791578-0B4F-715E-AA32-0A296311A5D8}"/>
              </a:ext>
            </a:extLst>
          </p:cNvPr>
          <p:cNvSpPr>
            <a:spLocks noGrp="1"/>
          </p:cNvSpPr>
          <p:nvPr>
            <p:ph type="title"/>
          </p:nvPr>
        </p:nvSpPr>
        <p:spPr>
          <a:xfrm>
            <a:off x="841248" y="256032"/>
            <a:ext cx="10506456" cy="1014984"/>
          </a:xfrm>
        </p:spPr>
        <p:txBody>
          <a:bodyPr anchor="b">
            <a:normAutofit/>
          </a:bodyPr>
          <a:lstStyle/>
          <a:p>
            <a:r>
              <a:rPr lang="da-DK" dirty="0"/>
              <a:t>Futurum</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4" name="Pladsholder til indhold 3">
            <a:extLst>
              <a:ext uri="{FF2B5EF4-FFF2-40B4-BE49-F238E27FC236}">
                <a16:creationId xmlns:a16="http://schemas.microsoft.com/office/drawing/2014/main" id="{30935B8D-B307-A0EB-34C0-C1B26B7E9466}"/>
              </a:ext>
            </a:extLst>
          </p:cNvPr>
          <p:cNvGraphicFramePr>
            <a:graphicFrameLocks noGrp="1"/>
          </p:cNvGraphicFramePr>
          <p:nvPr>
            <p:ph idx="1"/>
            <p:extLst>
              <p:ext uri="{D42A27DB-BD31-4B8C-83A1-F6EECF244321}">
                <p14:modId xmlns:p14="http://schemas.microsoft.com/office/powerpoint/2010/main" val="1153460133"/>
              </p:ext>
            </p:extLst>
          </p:nvPr>
        </p:nvGraphicFramePr>
        <p:xfrm>
          <a:off x="888045" y="1926266"/>
          <a:ext cx="10415910" cy="4357530"/>
        </p:xfrm>
        <a:graphic>
          <a:graphicData uri="http://schemas.openxmlformats.org/drawingml/2006/table">
            <a:tbl>
              <a:tblPr/>
              <a:tblGrid>
                <a:gridCol w="3508372">
                  <a:extLst>
                    <a:ext uri="{9D8B030D-6E8A-4147-A177-3AD203B41FA5}">
                      <a16:colId xmlns:a16="http://schemas.microsoft.com/office/drawing/2014/main" val="1356583779"/>
                    </a:ext>
                  </a:extLst>
                </a:gridCol>
                <a:gridCol w="6907538">
                  <a:extLst>
                    <a:ext uri="{9D8B030D-6E8A-4147-A177-3AD203B41FA5}">
                      <a16:colId xmlns:a16="http://schemas.microsoft.com/office/drawing/2014/main" val="1998220666"/>
                    </a:ext>
                  </a:extLst>
                </a:gridCol>
              </a:tblGrid>
              <a:tr h="404798">
                <a:tc>
                  <a:txBody>
                    <a:bodyPr/>
                    <a:lstStyle/>
                    <a:p>
                      <a:pPr algn="l" fontAlgn="t">
                        <a:buNone/>
                      </a:pPr>
                      <a:r>
                        <a:rPr lang="da-DK" sz="2300" i="1">
                          <a:effectLst/>
                        </a:rPr>
                        <a:t>to be to</a:t>
                      </a:r>
                      <a:r>
                        <a:rPr lang="da-DK" sz="2300">
                          <a:effectLst/>
                        </a:rPr>
                        <a:t> + </a:t>
                      </a:r>
                      <a:r>
                        <a:rPr lang="da-DK" sz="2300" u="none" strike="noStrike">
                          <a:solidFill>
                            <a:srgbClr val="1E90FF"/>
                          </a:solidFill>
                          <a:effectLst/>
                          <a:hlinkClick r:id="rId2"/>
                        </a:rPr>
                        <a:t>infinitiv</a:t>
                      </a:r>
                      <a:r>
                        <a:rPr lang="da-DK" sz="2300">
                          <a:effectLst/>
                        </a:rPr>
                        <a:t>:</a:t>
                      </a:r>
                    </a:p>
                  </a:txBody>
                  <a:tcPr marL="0" marR="0" marT="0" marB="0">
                    <a:lnL>
                      <a:noFill/>
                    </a:lnL>
                    <a:lnR>
                      <a:noFill/>
                    </a:lnR>
                    <a:lnT>
                      <a:noFill/>
                    </a:lnT>
                    <a:lnB>
                      <a:noFill/>
                    </a:lnB>
                    <a:solidFill>
                      <a:srgbClr val="FFFFFF"/>
                    </a:solidFill>
                  </a:tcPr>
                </a:tc>
                <a:tc>
                  <a:txBody>
                    <a:bodyPr/>
                    <a:lstStyle/>
                    <a:p>
                      <a:pPr algn="l" fontAlgn="t">
                        <a:buNone/>
                      </a:pPr>
                      <a:r>
                        <a:rPr lang="da-DK" sz="2300">
                          <a:effectLst/>
                        </a:rPr>
                        <a:t>Om noget aftalt, planlagt eller skæbnebestemt</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3304791013"/>
                  </a:ext>
                </a:extLst>
              </a:tr>
              <a:tr h="404798">
                <a:tc>
                  <a:txBody>
                    <a:bodyPr/>
                    <a:lstStyle/>
                    <a:p>
                      <a:pPr algn="l" fontAlgn="t">
                        <a:buNone/>
                      </a:pPr>
                      <a:r>
                        <a:rPr lang="da-DK" sz="2300">
                          <a:effectLst/>
                        </a:rPr>
                        <a:t> </a:t>
                      </a:r>
                    </a:p>
                  </a:txBody>
                  <a:tcPr marL="0" marR="0" marT="0" marB="0">
                    <a:lnL>
                      <a:noFill/>
                    </a:lnL>
                    <a:lnR>
                      <a:noFill/>
                    </a:lnR>
                    <a:lnT>
                      <a:noFill/>
                    </a:lnT>
                    <a:lnB>
                      <a:noFill/>
                    </a:lnB>
                    <a:solidFill>
                      <a:srgbClr val="FFFFFF"/>
                    </a:solidFill>
                  </a:tcPr>
                </a:tc>
                <a:tc>
                  <a:txBody>
                    <a:bodyPr/>
                    <a:lstStyle/>
                    <a:p>
                      <a:pPr algn="l" fontAlgn="t">
                        <a:buNone/>
                      </a:pPr>
                      <a:r>
                        <a:rPr lang="en-US" sz="2300" i="1">
                          <a:effectLst/>
                        </a:rPr>
                        <a:t>She </a:t>
                      </a:r>
                      <a:r>
                        <a:rPr lang="en-US" sz="2300" b="1" i="1">
                          <a:effectLst/>
                          <a:latin typeface="GothamBold"/>
                        </a:rPr>
                        <a:t>is</a:t>
                      </a:r>
                      <a:r>
                        <a:rPr lang="en-US" sz="2300" i="1">
                          <a:effectLst/>
                        </a:rPr>
                        <a:t> </a:t>
                      </a:r>
                      <a:r>
                        <a:rPr lang="en-US" sz="2300" b="1" i="1">
                          <a:effectLst/>
                          <a:latin typeface="GothamBold"/>
                        </a:rPr>
                        <a:t>to</a:t>
                      </a:r>
                      <a:r>
                        <a:rPr lang="en-US" sz="2300" i="1">
                          <a:effectLst/>
                        </a:rPr>
                        <a:t> </a:t>
                      </a:r>
                      <a:r>
                        <a:rPr lang="en-US" sz="2300" i="1" u="sng">
                          <a:effectLst/>
                        </a:rPr>
                        <a:t>see</a:t>
                      </a:r>
                      <a:r>
                        <a:rPr lang="en-US" sz="2300" i="1">
                          <a:effectLst/>
                        </a:rPr>
                        <a:t> a psychologist tomorrow.</a:t>
                      </a:r>
                      <a:endParaRPr lang="en-US" sz="23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3273501239"/>
                  </a:ext>
                </a:extLst>
              </a:tr>
              <a:tr h="404798">
                <a:tc>
                  <a:txBody>
                    <a:bodyPr/>
                    <a:lstStyle/>
                    <a:p>
                      <a:pPr algn="l" fontAlgn="t">
                        <a:buNone/>
                      </a:pPr>
                      <a:r>
                        <a:rPr lang="da-DK" sz="2300">
                          <a:effectLst/>
                        </a:rPr>
                        <a:t> </a:t>
                      </a:r>
                    </a:p>
                  </a:txBody>
                  <a:tcPr marL="0" marR="0" marT="0" marB="0">
                    <a:lnL>
                      <a:noFill/>
                    </a:lnL>
                    <a:lnR>
                      <a:noFill/>
                    </a:lnR>
                    <a:lnT>
                      <a:noFill/>
                    </a:lnT>
                    <a:lnB>
                      <a:noFill/>
                    </a:lnB>
                    <a:solidFill>
                      <a:srgbClr val="FFFFFF"/>
                    </a:solidFill>
                  </a:tcPr>
                </a:tc>
                <a:tc>
                  <a:txBody>
                    <a:bodyPr/>
                    <a:lstStyle/>
                    <a:p>
                      <a:pPr algn="l" fontAlgn="t">
                        <a:buNone/>
                      </a:pPr>
                      <a:r>
                        <a:rPr lang="en-US" sz="2300" i="1">
                          <a:effectLst/>
                        </a:rPr>
                        <a:t>He </a:t>
                      </a:r>
                      <a:r>
                        <a:rPr lang="en-US" sz="2300" b="1" i="1">
                          <a:effectLst/>
                          <a:latin typeface="GothamBold"/>
                        </a:rPr>
                        <a:t>is</a:t>
                      </a:r>
                      <a:r>
                        <a:rPr lang="en-US" sz="2300" i="1">
                          <a:effectLst/>
                        </a:rPr>
                        <a:t> never </a:t>
                      </a:r>
                      <a:r>
                        <a:rPr lang="en-US" sz="2300" b="1" i="1">
                          <a:effectLst/>
                          <a:latin typeface="GothamBold"/>
                        </a:rPr>
                        <a:t>to</a:t>
                      </a:r>
                      <a:r>
                        <a:rPr lang="en-US" sz="2300" i="1">
                          <a:effectLst/>
                        </a:rPr>
                        <a:t> </a:t>
                      </a:r>
                      <a:r>
                        <a:rPr lang="en-US" sz="2300" i="1" u="sng">
                          <a:effectLst/>
                        </a:rPr>
                        <a:t>see</a:t>
                      </a:r>
                      <a:r>
                        <a:rPr lang="en-US" sz="2300" i="1">
                          <a:effectLst/>
                        </a:rPr>
                        <a:t> her again.</a:t>
                      </a:r>
                      <a:endParaRPr lang="en-US" sz="23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2643532371"/>
                  </a:ext>
                </a:extLst>
              </a:tr>
              <a:tr h="404798">
                <a:tc>
                  <a:txBody>
                    <a:bodyPr/>
                    <a:lstStyle/>
                    <a:p>
                      <a:pPr algn="l" fontAlgn="t">
                        <a:buNone/>
                      </a:pPr>
                      <a:r>
                        <a:rPr lang="da-DK" sz="2300">
                          <a:effectLst/>
                        </a:rPr>
                        <a:t> </a:t>
                      </a:r>
                    </a:p>
                  </a:txBody>
                  <a:tcPr marL="0" marR="0" marT="0" marB="0">
                    <a:lnL>
                      <a:noFill/>
                    </a:lnL>
                    <a:lnR>
                      <a:noFill/>
                    </a:lnR>
                    <a:lnT>
                      <a:noFill/>
                    </a:lnT>
                    <a:lnB>
                      <a:noFill/>
                    </a:lnB>
                    <a:solidFill>
                      <a:srgbClr val="FFFFFF"/>
                    </a:solidFill>
                  </a:tcPr>
                </a:tc>
                <a:tc>
                  <a:txBody>
                    <a:bodyPr/>
                    <a:lstStyle/>
                    <a:p>
                      <a:pPr algn="l" fontAlgn="t">
                        <a:buNone/>
                      </a:pPr>
                      <a:r>
                        <a:rPr lang="da-DK" sz="2300">
                          <a:effectLst/>
                        </a:rPr>
                        <a:t> </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2267558617"/>
                  </a:ext>
                </a:extLst>
              </a:tr>
              <a:tr h="761972">
                <a:tc>
                  <a:txBody>
                    <a:bodyPr/>
                    <a:lstStyle/>
                    <a:p>
                      <a:pPr algn="l" fontAlgn="t">
                        <a:buNone/>
                      </a:pPr>
                      <a:r>
                        <a:rPr lang="da-DK" sz="2300" b="1">
                          <a:effectLst/>
                          <a:latin typeface="GothamBold"/>
                        </a:rPr>
                        <a:t>4.</a:t>
                      </a:r>
                      <a:r>
                        <a:rPr lang="da-DK" sz="2300" b="1" i="1">
                          <a:effectLst/>
                          <a:latin typeface="GothamBold"/>
                        </a:rPr>
                        <a:t> </a:t>
                      </a:r>
                      <a:r>
                        <a:rPr lang="da-DK" sz="2300" i="1">
                          <a:effectLst/>
                        </a:rPr>
                        <a:t>to be</a:t>
                      </a:r>
                      <a:r>
                        <a:rPr lang="da-DK" sz="2300">
                          <a:effectLst/>
                        </a:rPr>
                        <a:t> + ing-form:</a:t>
                      </a:r>
                    </a:p>
                  </a:txBody>
                  <a:tcPr marL="0" marR="0" marT="0" marB="0">
                    <a:lnL>
                      <a:noFill/>
                    </a:lnL>
                    <a:lnR>
                      <a:noFill/>
                    </a:lnR>
                    <a:lnT>
                      <a:noFill/>
                    </a:lnT>
                    <a:lnB>
                      <a:noFill/>
                    </a:lnB>
                    <a:solidFill>
                      <a:srgbClr val="FFFFFF"/>
                    </a:solidFill>
                  </a:tcPr>
                </a:tc>
                <a:tc>
                  <a:txBody>
                    <a:bodyPr/>
                    <a:lstStyle/>
                    <a:p>
                      <a:pPr algn="l" fontAlgn="t">
                        <a:buNone/>
                      </a:pPr>
                      <a:r>
                        <a:rPr lang="da-DK" sz="2300">
                          <a:effectLst/>
                        </a:rPr>
                        <a:t>Ved bevægelsesverber samt enkelte andre verber om noget arrangeret</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1655999224"/>
                  </a:ext>
                </a:extLst>
              </a:tr>
              <a:tr h="404798">
                <a:tc>
                  <a:txBody>
                    <a:bodyPr/>
                    <a:lstStyle/>
                    <a:p>
                      <a:pPr algn="l" fontAlgn="t">
                        <a:buNone/>
                      </a:pPr>
                      <a:r>
                        <a:rPr lang="da-DK" sz="2300">
                          <a:effectLst/>
                        </a:rPr>
                        <a:t> </a:t>
                      </a:r>
                    </a:p>
                  </a:txBody>
                  <a:tcPr marL="0" marR="0" marT="0" marB="0">
                    <a:lnL>
                      <a:noFill/>
                    </a:lnL>
                    <a:lnR>
                      <a:noFill/>
                    </a:lnR>
                    <a:lnT>
                      <a:noFill/>
                    </a:lnT>
                    <a:lnB>
                      <a:noFill/>
                    </a:lnB>
                    <a:solidFill>
                      <a:srgbClr val="FFFFFF"/>
                    </a:solidFill>
                  </a:tcPr>
                </a:tc>
                <a:tc>
                  <a:txBody>
                    <a:bodyPr/>
                    <a:lstStyle/>
                    <a:p>
                      <a:pPr algn="l" fontAlgn="t">
                        <a:buNone/>
                      </a:pPr>
                      <a:r>
                        <a:rPr lang="da-DK" sz="2300" i="1">
                          <a:effectLst/>
                        </a:rPr>
                        <a:t>I </a:t>
                      </a:r>
                      <a:r>
                        <a:rPr lang="da-DK" sz="2300" b="1" i="1">
                          <a:effectLst/>
                          <a:latin typeface="GothamBold"/>
                        </a:rPr>
                        <a:t>am</a:t>
                      </a:r>
                      <a:r>
                        <a:rPr lang="da-DK" sz="2300" i="1">
                          <a:effectLst/>
                        </a:rPr>
                        <a:t> </a:t>
                      </a:r>
                      <a:r>
                        <a:rPr lang="da-DK" sz="2300" i="1" u="sng">
                          <a:effectLst/>
                        </a:rPr>
                        <a:t>leaving</a:t>
                      </a:r>
                      <a:r>
                        <a:rPr lang="da-DK" sz="2300" i="1">
                          <a:effectLst/>
                        </a:rPr>
                        <a:t> tonight.</a:t>
                      </a:r>
                      <a:endParaRPr lang="da-DK" sz="23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2770768527"/>
                  </a:ext>
                </a:extLst>
              </a:tr>
              <a:tr h="404798">
                <a:tc>
                  <a:txBody>
                    <a:bodyPr/>
                    <a:lstStyle/>
                    <a:p>
                      <a:pPr algn="l" fontAlgn="t">
                        <a:buNone/>
                      </a:pPr>
                      <a:r>
                        <a:rPr lang="da-DK" sz="2300">
                          <a:effectLst/>
                        </a:rPr>
                        <a:t> </a:t>
                      </a:r>
                    </a:p>
                  </a:txBody>
                  <a:tcPr marL="0" marR="0" marT="0" marB="0">
                    <a:lnL>
                      <a:noFill/>
                    </a:lnL>
                    <a:lnR>
                      <a:noFill/>
                    </a:lnR>
                    <a:lnT>
                      <a:noFill/>
                    </a:lnT>
                    <a:lnB>
                      <a:noFill/>
                    </a:lnB>
                    <a:solidFill>
                      <a:srgbClr val="FFFFFF"/>
                    </a:solidFill>
                  </a:tcPr>
                </a:tc>
                <a:tc>
                  <a:txBody>
                    <a:bodyPr/>
                    <a:lstStyle/>
                    <a:p>
                      <a:pPr algn="l" fontAlgn="t">
                        <a:buNone/>
                      </a:pPr>
                      <a:r>
                        <a:rPr lang="da-DK" sz="2300">
                          <a:effectLst/>
                        </a:rPr>
                        <a:t> </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961950699"/>
                  </a:ext>
                </a:extLst>
              </a:tr>
              <a:tr h="761972">
                <a:tc>
                  <a:txBody>
                    <a:bodyPr/>
                    <a:lstStyle/>
                    <a:p>
                      <a:pPr algn="l" fontAlgn="t">
                        <a:buNone/>
                      </a:pPr>
                      <a:r>
                        <a:rPr lang="da-DK" sz="2300">
                          <a:effectLst/>
                        </a:rPr>
                        <a:t> </a:t>
                      </a:r>
                    </a:p>
                  </a:txBody>
                  <a:tcPr marL="0" marR="0" marT="0" marB="0">
                    <a:lnL>
                      <a:noFill/>
                    </a:lnL>
                    <a:lnR>
                      <a:noFill/>
                    </a:lnR>
                    <a:lnT>
                      <a:noFill/>
                    </a:lnT>
                    <a:lnB>
                      <a:noFill/>
                    </a:lnB>
                    <a:solidFill>
                      <a:srgbClr val="FFFFFF"/>
                    </a:solidFill>
                  </a:tcPr>
                </a:tc>
                <a:tc>
                  <a:txBody>
                    <a:bodyPr/>
                    <a:lstStyle/>
                    <a:p>
                      <a:pPr algn="l" fontAlgn="t">
                        <a:buNone/>
                      </a:pPr>
                      <a:r>
                        <a:rPr lang="da-DK" sz="2300">
                          <a:effectLst/>
                        </a:rPr>
                        <a:t>Ved verber, der beskriver indtagelse af mad/drikke (</a:t>
                      </a:r>
                      <a:r>
                        <a:rPr lang="da-DK" sz="2300" i="1">
                          <a:effectLst/>
                        </a:rPr>
                        <a:t>eat/dine/drink/have</a:t>
                      </a:r>
                      <a:r>
                        <a:rPr lang="da-DK" sz="2300">
                          <a:effectLst/>
                        </a:rPr>
                        <a:t>)</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4120030521"/>
                  </a:ext>
                </a:extLst>
              </a:tr>
              <a:tr h="404798">
                <a:tc>
                  <a:txBody>
                    <a:bodyPr/>
                    <a:lstStyle/>
                    <a:p>
                      <a:pPr algn="l" fontAlgn="t">
                        <a:buNone/>
                      </a:pPr>
                      <a:r>
                        <a:rPr lang="da-DK" sz="2300">
                          <a:effectLst/>
                        </a:rPr>
                        <a:t> </a:t>
                      </a:r>
                    </a:p>
                  </a:txBody>
                  <a:tcPr marL="0" marR="0" marT="0" marB="0">
                    <a:lnL>
                      <a:noFill/>
                    </a:lnL>
                    <a:lnR>
                      <a:noFill/>
                    </a:lnR>
                    <a:lnT>
                      <a:noFill/>
                    </a:lnT>
                    <a:lnB>
                      <a:noFill/>
                    </a:lnB>
                    <a:solidFill>
                      <a:srgbClr val="FFFFFF"/>
                    </a:solidFill>
                  </a:tcPr>
                </a:tc>
                <a:tc>
                  <a:txBody>
                    <a:bodyPr/>
                    <a:lstStyle/>
                    <a:p>
                      <a:pPr algn="l" fontAlgn="t">
                        <a:buNone/>
                      </a:pPr>
                      <a:r>
                        <a:rPr lang="en-US" sz="2300" i="1">
                          <a:effectLst/>
                        </a:rPr>
                        <a:t>Are we </a:t>
                      </a:r>
                      <a:r>
                        <a:rPr lang="en-US" sz="2300" b="1" i="1">
                          <a:effectLst/>
                          <a:latin typeface="GothamBold"/>
                        </a:rPr>
                        <a:t>dining</a:t>
                      </a:r>
                      <a:r>
                        <a:rPr lang="en-US" sz="2300" i="1">
                          <a:effectLst/>
                        </a:rPr>
                        <a:t> out tonight?</a:t>
                      </a:r>
                      <a:endParaRPr lang="en-US" sz="23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2446927136"/>
                  </a:ext>
                </a:extLst>
              </a:tr>
            </a:tbl>
          </a:graphicData>
        </a:graphic>
      </p:graphicFrame>
    </p:spTree>
    <p:extLst>
      <p:ext uri="{BB962C8B-B14F-4D97-AF65-F5344CB8AC3E}">
        <p14:creationId xmlns:p14="http://schemas.microsoft.com/office/powerpoint/2010/main" val="215292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B3F263F-54AE-F033-1332-E2B6B966F041}"/>
              </a:ext>
            </a:extLst>
          </p:cNvPr>
          <p:cNvSpPr>
            <a:spLocks noGrp="1"/>
          </p:cNvSpPr>
          <p:nvPr>
            <p:ph type="title"/>
          </p:nvPr>
        </p:nvSpPr>
        <p:spPr>
          <a:xfrm>
            <a:off x="841248" y="256032"/>
            <a:ext cx="10506456" cy="1014984"/>
          </a:xfrm>
        </p:spPr>
        <p:txBody>
          <a:bodyPr anchor="b">
            <a:normAutofit/>
          </a:bodyPr>
          <a:lstStyle/>
          <a:p>
            <a:r>
              <a:rPr lang="da-DK" dirty="0"/>
              <a:t>Futurum</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4" name="Pladsholder til indhold 3">
            <a:extLst>
              <a:ext uri="{FF2B5EF4-FFF2-40B4-BE49-F238E27FC236}">
                <a16:creationId xmlns:a16="http://schemas.microsoft.com/office/drawing/2014/main" id="{8305B3AA-D69A-125D-683D-7187CB7620EE}"/>
              </a:ext>
            </a:extLst>
          </p:cNvPr>
          <p:cNvGraphicFramePr>
            <a:graphicFrameLocks noGrp="1"/>
          </p:cNvGraphicFramePr>
          <p:nvPr>
            <p:ph idx="1"/>
            <p:extLst>
              <p:ext uri="{D42A27DB-BD31-4B8C-83A1-F6EECF244321}">
                <p14:modId xmlns:p14="http://schemas.microsoft.com/office/powerpoint/2010/main" val="3271002217"/>
              </p:ext>
            </p:extLst>
          </p:nvPr>
        </p:nvGraphicFramePr>
        <p:xfrm>
          <a:off x="953010" y="1926266"/>
          <a:ext cx="10285981" cy="4357529"/>
        </p:xfrm>
        <a:graphic>
          <a:graphicData uri="http://schemas.openxmlformats.org/drawingml/2006/table">
            <a:tbl>
              <a:tblPr/>
              <a:tblGrid>
                <a:gridCol w="3779274">
                  <a:extLst>
                    <a:ext uri="{9D8B030D-6E8A-4147-A177-3AD203B41FA5}">
                      <a16:colId xmlns:a16="http://schemas.microsoft.com/office/drawing/2014/main" val="1533802731"/>
                    </a:ext>
                  </a:extLst>
                </a:gridCol>
                <a:gridCol w="6506707">
                  <a:extLst>
                    <a:ext uri="{9D8B030D-6E8A-4147-A177-3AD203B41FA5}">
                      <a16:colId xmlns:a16="http://schemas.microsoft.com/office/drawing/2014/main" val="2463042128"/>
                    </a:ext>
                  </a:extLst>
                </a:gridCol>
              </a:tblGrid>
              <a:tr h="778999">
                <a:tc>
                  <a:txBody>
                    <a:bodyPr/>
                    <a:lstStyle/>
                    <a:p>
                      <a:pPr algn="l" fontAlgn="t">
                        <a:buNone/>
                      </a:pPr>
                      <a:r>
                        <a:rPr lang="da-DK" sz="2400" i="1">
                          <a:effectLst/>
                        </a:rPr>
                        <a:t>will</a:t>
                      </a:r>
                      <a:r>
                        <a:rPr lang="da-DK" sz="2400">
                          <a:effectLst/>
                        </a:rPr>
                        <a:t> + </a:t>
                      </a:r>
                      <a:r>
                        <a:rPr lang="da-DK" sz="2400" u="none" strike="noStrike">
                          <a:solidFill>
                            <a:srgbClr val="1E90FF"/>
                          </a:solidFill>
                          <a:effectLst/>
                          <a:hlinkClick r:id="rId2"/>
                        </a:rPr>
                        <a:t>infinitiv</a:t>
                      </a:r>
                      <a:r>
                        <a:rPr lang="da-DK" sz="2400">
                          <a:effectLst/>
                        </a:rPr>
                        <a:t>:</a:t>
                      </a:r>
                    </a:p>
                  </a:txBody>
                  <a:tcPr marL="0" marR="0" marT="0" marB="0">
                    <a:lnL>
                      <a:noFill/>
                    </a:lnL>
                    <a:lnR>
                      <a:noFill/>
                    </a:lnR>
                    <a:lnT>
                      <a:noFill/>
                    </a:lnT>
                    <a:lnB>
                      <a:noFill/>
                    </a:lnB>
                    <a:solidFill>
                      <a:srgbClr val="FFFFFF"/>
                    </a:solidFill>
                  </a:tcPr>
                </a:tc>
                <a:tc>
                  <a:txBody>
                    <a:bodyPr/>
                    <a:lstStyle/>
                    <a:p>
                      <a:pPr algn="l" fontAlgn="t">
                        <a:buNone/>
                      </a:pPr>
                      <a:r>
                        <a:rPr lang="da-DK" sz="2400">
                          <a:effectLst/>
                        </a:rPr>
                        <a:t>Bruges både i almindelig tale og ved trussel/stærk vilje/løfte i 1. person</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2163524051"/>
                  </a:ext>
                </a:extLst>
              </a:tr>
              <a:tr h="413844">
                <a:tc>
                  <a:txBody>
                    <a:bodyPr/>
                    <a:lstStyle/>
                    <a:p>
                      <a:pPr algn="l" fontAlgn="t">
                        <a:buNone/>
                      </a:pPr>
                      <a:r>
                        <a:rPr lang="da-DK" sz="2400">
                          <a:effectLst/>
                        </a:rPr>
                        <a:t> </a:t>
                      </a:r>
                    </a:p>
                  </a:txBody>
                  <a:tcPr marL="0" marR="0" marT="0" marB="0">
                    <a:lnL>
                      <a:noFill/>
                    </a:lnL>
                    <a:lnR>
                      <a:noFill/>
                    </a:lnR>
                    <a:lnT>
                      <a:noFill/>
                    </a:lnT>
                    <a:lnB>
                      <a:noFill/>
                    </a:lnB>
                    <a:solidFill>
                      <a:srgbClr val="FFFFFF"/>
                    </a:solidFill>
                  </a:tcPr>
                </a:tc>
                <a:tc>
                  <a:txBody>
                    <a:bodyPr/>
                    <a:lstStyle/>
                    <a:p>
                      <a:pPr algn="l" fontAlgn="t">
                        <a:buNone/>
                      </a:pPr>
                      <a:r>
                        <a:rPr lang="en-US" sz="2400" b="1" i="1">
                          <a:effectLst/>
                          <a:latin typeface="GothamBold"/>
                        </a:rPr>
                        <a:t>Will</a:t>
                      </a:r>
                      <a:r>
                        <a:rPr lang="en-US" sz="2400" i="1">
                          <a:effectLst/>
                        </a:rPr>
                        <a:t> you take me home?</a:t>
                      </a:r>
                      <a:endParaRPr lang="en-US" sz="24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662769502"/>
                  </a:ext>
                </a:extLst>
              </a:tr>
              <a:tr h="413844">
                <a:tc>
                  <a:txBody>
                    <a:bodyPr/>
                    <a:lstStyle/>
                    <a:p>
                      <a:pPr algn="l" fontAlgn="t">
                        <a:buNone/>
                      </a:pPr>
                      <a:r>
                        <a:rPr lang="da-DK" sz="2400">
                          <a:effectLst/>
                        </a:rPr>
                        <a:t> </a:t>
                      </a:r>
                    </a:p>
                  </a:txBody>
                  <a:tcPr marL="0" marR="0" marT="0" marB="0">
                    <a:lnL>
                      <a:noFill/>
                    </a:lnL>
                    <a:lnR>
                      <a:noFill/>
                    </a:lnR>
                    <a:lnT>
                      <a:noFill/>
                    </a:lnT>
                    <a:lnB>
                      <a:noFill/>
                    </a:lnB>
                    <a:solidFill>
                      <a:srgbClr val="FFFFFF"/>
                    </a:solidFill>
                  </a:tcPr>
                </a:tc>
                <a:tc>
                  <a:txBody>
                    <a:bodyPr/>
                    <a:lstStyle/>
                    <a:p>
                      <a:pPr algn="l" fontAlgn="t">
                        <a:buNone/>
                      </a:pPr>
                      <a:r>
                        <a:rPr lang="en-US" sz="2400" i="1">
                          <a:effectLst/>
                        </a:rPr>
                        <a:t>I </a:t>
                      </a:r>
                      <a:r>
                        <a:rPr lang="en-US" sz="2400" b="1" i="1">
                          <a:effectLst/>
                          <a:latin typeface="GothamBold"/>
                        </a:rPr>
                        <a:t>will</a:t>
                      </a:r>
                      <a:r>
                        <a:rPr lang="en-US" sz="2400" i="1">
                          <a:effectLst/>
                        </a:rPr>
                        <a:t> call you tomorrow.</a:t>
                      </a:r>
                      <a:endParaRPr lang="en-US" sz="24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661585798"/>
                  </a:ext>
                </a:extLst>
              </a:tr>
              <a:tr h="413844">
                <a:tc>
                  <a:txBody>
                    <a:bodyPr/>
                    <a:lstStyle/>
                    <a:p>
                      <a:pPr algn="l" fontAlgn="t">
                        <a:buNone/>
                      </a:pPr>
                      <a:r>
                        <a:rPr lang="da-DK" sz="2400">
                          <a:effectLst/>
                        </a:rPr>
                        <a:t> </a:t>
                      </a:r>
                    </a:p>
                  </a:txBody>
                  <a:tcPr marL="0" marR="0" marT="0" marB="0">
                    <a:lnL>
                      <a:noFill/>
                    </a:lnL>
                    <a:lnR>
                      <a:noFill/>
                    </a:lnR>
                    <a:lnT>
                      <a:noFill/>
                    </a:lnT>
                    <a:lnB>
                      <a:noFill/>
                    </a:lnB>
                    <a:solidFill>
                      <a:srgbClr val="FFFFFF"/>
                    </a:solidFill>
                  </a:tcPr>
                </a:tc>
                <a:tc>
                  <a:txBody>
                    <a:bodyPr/>
                    <a:lstStyle/>
                    <a:p>
                      <a:pPr algn="l" fontAlgn="t">
                        <a:buNone/>
                      </a:pPr>
                      <a:r>
                        <a:rPr lang="da-DK" sz="2400">
                          <a:effectLst/>
                        </a:rPr>
                        <a:t> </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3161263206"/>
                  </a:ext>
                </a:extLst>
              </a:tr>
              <a:tr h="1509310">
                <a:tc>
                  <a:txBody>
                    <a:bodyPr/>
                    <a:lstStyle/>
                    <a:p>
                      <a:pPr algn="l" fontAlgn="t">
                        <a:buNone/>
                      </a:pPr>
                      <a:r>
                        <a:rPr lang="da-DK" sz="2400" b="1">
                          <a:effectLst/>
                          <a:latin typeface="GothamBold"/>
                        </a:rPr>
                        <a:t>6.</a:t>
                      </a:r>
                      <a:r>
                        <a:rPr lang="da-DK" sz="2400">
                          <a:effectLst/>
                        </a:rPr>
                        <a:t> </a:t>
                      </a:r>
                      <a:r>
                        <a:rPr lang="da-DK" sz="2400" i="1">
                          <a:effectLst/>
                        </a:rPr>
                        <a:t>shall</a:t>
                      </a:r>
                      <a:r>
                        <a:rPr lang="da-DK" sz="2400">
                          <a:effectLst/>
                        </a:rPr>
                        <a:t> + </a:t>
                      </a:r>
                      <a:r>
                        <a:rPr lang="da-DK" sz="2400" u="none" strike="noStrike">
                          <a:solidFill>
                            <a:srgbClr val="1E90FF"/>
                          </a:solidFill>
                          <a:effectLst/>
                          <a:hlinkClick r:id="rId2"/>
                        </a:rPr>
                        <a:t>infinitiv</a:t>
                      </a:r>
                      <a:r>
                        <a:rPr lang="da-DK" sz="2400">
                          <a:effectLst/>
                        </a:rPr>
                        <a:t>:</a:t>
                      </a:r>
                    </a:p>
                  </a:txBody>
                  <a:tcPr marL="0" marR="0" marT="0" marB="0">
                    <a:lnL>
                      <a:noFill/>
                    </a:lnL>
                    <a:lnR>
                      <a:noFill/>
                    </a:lnR>
                    <a:lnT>
                      <a:noFill/>
                    </a:lnT>
                    <a:lnB>
                      <a:noFill/>
                    </a:lnB>
                    <a:solidFill>
                      <a:srgbClr val="FFFFFF"/>
                    </a:solidFill>
                  </a:tcPr>
                </a:tc>
                <a:tc>
                  <a:txBody>
                    <a:bodyPr/>
                    <a:lstStyle/>
                    <a:p>
                      <a:pPr algn="l" fontAlgn="t">
                        <a:buNone/>
                      </a:pPr>
                      <a:r>
                        <a:rPr lang="da-DK" sz="2400">
                          <a:effectLst/>
                        </a:rPr>
                        <a:t>Bruges i 1. person (</a:t>
                      </a:r>
                      <a:r>
                        <a:rPr lang="da-DK" sz="2400" i="1">
                          <a:effectLst/>
                        </a:rPr>
                        <a:t>I</a:t>
                      </a:r>
                      <a:r>
                        <a:rPr lang="da-DK" sz="2400">
                          <a:effectLst/>
                        </a:rPr>
                        <a:t>/</a:t>
                      </a:r>
                      <a:r>
                        <a:rPr lang="da-DK" sz="2400" i="1">
                          <a:effectLst/>
                        </a:rPr>
                        <a:t>we</a:t>
                      </a:r>
                      <a:r>
                        <a:rPr lang="da-DK" sz="2400">
                          <a:effectLst/>
                        </a:rPr>
                        <a:t>), når ingen af de ovenstående muligheder synes passende, samt ved formelt sprog. I 2. og 3. person udtrykker </a:t>
                      </a:r>
                      <a:r>
                        <a:rPr lang="da-DK" sz="2400" i="1">
                          <a:effectLst/>
                        </a:rPr>
                        <a:t>shall </a:t>
                      </a:r>
                      <a:r>
                        <a:rPr lang="da-DK" sz="2400">
                          <a:effectLst/>
                        </a:rPr>
                        <a:t>stærk vilje/trussel/løfte.</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1872182827"/>
                  </a:ext>
                </a:extLst>
              </a:tr>
              <a:tr h="413844">
                <a:tc>
                  <a:txBody>
                    <a:bodyPr/>
                    <a:lstStyle/>
                    <a:p>
                      <a:pPr algn="l" fontAlgn="t">
                        <a:buNone/>
                      </a:pPr>
                      <a:r>
                        <a:rPr lang="da-DK" sz="2400">
                          <a:effectLst/>
                        </a:rPr>
                        <a:t> </a:t>
                      </a:r>
                    </a:p>
                  </a:txBody>
                  <a:tcPr marL="0" marR="0" marT="0" marB="0">
                    <a:lnL>
                      <a:noFill/>
                    </a:lnL>
                    <a:lnR>
                      <a:noFill/>
                    </a:lnR>
                    <a:lnT>
                      <a:noFill/>
                    </a:lnT>
                    <a:lnB>
                      <a:noFill/>
                    </a:lnB>
                    <a:solidFill>
                      <a:srgbClr val="FFFFFF"/>
                    </a:solidFill>
                  </a:tcPr>
                </a:tc>
                <a:tc>
                  <a:txBody>
                    <a:bodyPr/>
                    <a:lstStyle/>
                    <a:p>
                      <a:pPr algn="l" fontAlgn="t">
                        <a:buNone/>
                      </a:pPr>
                      <a:r>
                        <a:rPr lang="da-DK" sz="2400" i="1">
                          <a:effectLst/>
                        </a:rPr>
                        <a:t>We </a:t>
                      </a:r>
                      <a:r>
                        <a:rPr lang="da-DK" sz="2400" b="1" i="1">
                          <a:effectLst/>
                          <a:latin typeface="GothamBold"/>
                        </a:rPr>
                        <a:t>shall</a:t>
                      </a:r>
                      <a:r>
                        <a:rPr lang="da-DK" sz="2400" i="1">
                          <a:effectLst/>
                        </a:rPr>
                        <a:t> overcome.</a:t>
                      </a:r>
                      <a:endParaRPr lang="da-DK" sz="24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502982949"/>
                  </a:ext>
                </a:extLst>
              </a:tr>
              <a:tr h="413844">
                <a:tc>
                  <a:txBody>
                    <a:bodyPr/>
                    <a:lstStyle/>
                    <a:p>
                      <a:pPr algn="l" fontAlgn="t">
                        <a:buNone/>
                      </a:pPr>
                      <a:r>
                        <a:rPr lang="da-DK" sz="2400">
                          <a:effectLst/>
                        </a:rPr>
                        <a:t> </a:t>
                      </a:r>
                    </a:p>
                  </a:txBody>
                  <a:tcPr marL="0" marR="0" marT="0" marB="0">
                    <a:lnL>
                      <a:noFill/>
                    </a:lnL>
                    <a:lnR>
                      <a:noFill/>
                    </a:lnR>
                    <a:lnT>
                      <a:noFill/>
                    </a:lnT>
                    <a:lnB>
                      <a:noFill/>
                    </a:lnB>
                    <a:solidFill>
                      <a:srgbClr val="FFFFFF"/>
                    </a:solidFill>
                  </a:tcPr>
                </a:tc>
                <a:tc>
                  <a:txBody>
                    <a:bodyPr/>
                    <a:lstStyle/>
                    <a:p>
                      <a:pPr algn="l" fontAlgn="t">
                        <a:buNone/>
                      </a:pPr>
                      <a:r>
                        <a:rPr lang="en-US" sz="2400" i="1">
                          <a:effectLst/>
                        </a:rPr>
                        <a:t>He </a:t>
                      </a:r>
                      <a:r>
                        <a:rPr lang="en-US" sz="2400" b="1" i="1">
                          <a:effectLst/>
                          <a:latin typeface="GothamBold"/>
                        </a:rPr>
                        <a:t>shall</a:t>
                      </a:r>
                      <a:r>
                        <a:rPr lang="en-US" sz="2400" i="1">
                          <a:effectLst/>
                        </a:rPr>
                        <a:t> never touch my robot dog!</a:t>
                      </a:r>
                      <a:endParaRPr lang="en-US" sz="24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1462915159"/>
                  </a:ext>
                </a:extLst>
              </a:tr>
            </a:tbl>
          </a:graphicData>
        </a:graphic>
      </p:graphicFrame>
    </p:spTree>
    <p:extLst>
      <p:ext uri="{BB962C8B-B14F-4D97-AF65-F5344CB8AC3E}">
        <p14:creationId xmlns:p14="http://schemas.microsoft.com/office/powerpoint/2010/main" val="2802373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A86598-DA2C-41D5-BC0C-E877F8818E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6095990"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CD95C156-E072-B858-97EA-EA4BBF285234}"/>
              </a:ext>
            </a:extLst>
          </p:cNvPr>
          <p:cNvSpPr>
            <a:spLocks noGrp="1"/>
          </p:cNvSpPr>
          <p:nvPr>
            <p:ph type="title"/>
          </p:nvPr>
        </p:nvSpPr>
        <p:spPr>
          <a:xfrm>
            <a:off x="1155557" y="637763"/>
            <a:ext cx="4310698" cy="1627274"/>
          </a:xfrm>
        </p:spPr>
        <p:txBody>
          <a:bodyPr anchor="t">
            <a:normAutofit/>
          </a:bodyPr>
          <a:lstStyle/>
          <a:p>
            <a:r>
              <a:rPr lang="da-DK" sz="4800">
                <a:solidFill>
                  <a:schemeClr val="bg1"/>
                </a:solidFill>
              </a:rPr>
              <a:t>Udvidet tid</a:t>
            </a:r>
          </a:p>
        </p:txBody>
      </p:sp>
      <p:sp>
        <p:nvSpPr>
          <p:cNvPr id="11" name="Rectangle 10">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5556" y="2372156"/>
            <a:ext cx="457200" cy="45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Pladsholder til indhold 2">
            <a:extLst>
              <a:ext uri="{FF2B5EF4-FFF2-40B4-BE49-F238E27FC236}">
                <a16:creationId xmlns:a16="http://schemas.microsoft.com/office/drawing/2014/main" id="{115473EE-931F-5856-9489-E0E08627C177}"/>
              </a:ext>
            </a:extLst>
          </p:cNvPr>
          <p:cNvSpPr>
            <a:spLocks noGrp="1"/>
          </p:cNvSpPr>
          <p:nvPr>
            <p:ph idx="1"/>
          </p:nvPr>
        </p:nvSpPr>
        <p:spPr>
          <a:xfrm>
            <a:off x="1155556" y="2581065"/>
            <a:ext cx="4284416" cy="3633467"/>
          </a:xfrm>
        </p:spPr>
        <p:txBody>
          <a:bodyPr>
            <a:normAutofit/>
          </a:bodyPr>
          <a:lstStyle/>
          <a:p>
            <a:r>
              <a:rPr lang="da-DK" sz="2000" b="1">
                <a:solidFill>
                  <a:schemeClr val="bg1"/>
                </a:solidFill>
              </a:rPr>
              <a:t>Funktion:</a:t>
            </a:r>
            <a:r>
              <a:rPr lang="da-DK" sz="2000">
                <a:solidFill>
                  <a:schemeClr val="bg1"/>
                </a:solidFill>
              </a:rPr>
              <a:t> Udvidet tid bruges til at beskrive handlinger eller aktiviteter, der forløber over tid, foregår samtidigt/parallelt, eller noget, som man er i gang med her og nu. </a:t>
            </a:r>
          </a:p>
          <a:p>
            <a:endParaRPr lang="da-DK" sz="2000">
              <a:solidFill>
                <a:schemeClr val="bg1"/>
              </a:solidFill>
            </a:endParaRPr>
          </a:p>
          <a:p>
            <a:endParaRPr lang="da-DK" sz="2000">
              <a:solidFill>
                <a:schemeClr val="bg1"/>
              </a:solidFill>
            </a:endParaRPr>
          </a:p>
          <a:p>
            <a:endParaRPr lang="da-DK" sz="2000">
              <a:solidFill>
                <a:schemeClr val="bg1"/>
              </a:solidFill>
            </a:endParaRPr>
          </a:p>
          <a:p>
            <a:endParaRPr lang="da-DK" sz="2000">
              <a:solidFill>
                <a:schemeClr val="bg1"/>
              </a:solidFill>
            </a:endParaRPr>
          </a:p>
          <a:p>
            <a:endParaRPr lang="da-DK" sz="2000">
              <a:solidFill>
                <a:schemeClr val="bg1"/>
              </a:solidFill>
            </a:endParaRPr>
          </a:p>
          <a:p>
            <a:endParaRPr lang="da-DK" sz="2000">
              <a:solidFill>
                <a:schemeClr val="bg1"/>
              </a:solidFill>
            </a:endParaRPr>
          </a:p>
        </p:txBody>
      </p:sp>
      <p:sp>
        <p:nvSpPr>
          <p:cNvPr id="13" name="Rectangle 12">
            <a:extLst>
              <a:ext uri="{FF2B5EF4-FFF2-40B4-BE49-F238E27FC236}">
                <a16:creationId xmlns:a16="http://schemas.microsoft.com/office/drawing/2014/main" id="{87F16C5A-0D41-47A9-B0A2-9C2AD7A8CF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5990"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el 3">
            <a:extLst>
              <a:ext uri="{FF2B5EF4-FFF2-40B4-BE49-F238E27FC236}">
                <a16:creationId xmlns:a16="http://schemas.microsoft.com/office/drawing/2014/main" id="{3BB83A8C-3002-9966-6643-55EAC5FA0BBA}"/>
              </a:ext>
            </a:extLst>
          </p:cNvPr>
          <p:cNvGraphicFramePr>
            <a:graphicFrameLocks noGrp="1"/>
          </p:cNvGraphicFramePr>
          <p:nvPr>
            <p:extLst>
              <p:ext uri="{D42A27DB-BD31-4B8C-83A1-F6EECF244321}">
                <p14:modId xmlns:p14="http://schemas.microsoft.com/office/powerpoint/2010/main" val="2909219828"/>
              </p:ext>
            </p:extLst>
          </p:nvPr>
        </p:nvGraphicFramePr>
        <p:xfrm>
          <a:off x="6739464" y="1823636"/>
          <a:ext cx="4305892" cy="3205023"/>
        </p:xfrm>
        <a:graphic>
          <a:graphicData uri="http://schemas.openxmlformats.org/drawingml/2006/table">
            <a:tbl>
              <a:tblPr/>
              <a:tblGrid>
                <a:gridCol w="1532316">
                  <a:extLst>
                    <a:ext uri="{9D8B030D-6E8A-4147-A177-3AD203B41FA5}">
                      <a16:colId xmlns:a16="http://schemas.microsoft.com/office/drawing/2014/main" val="1654394697"/>
                    </a:ext>
                  </a:extLst>
                </a:gridCol>
                <a:gridCol w="2773576">
                  <a:extLst>
                    <a:ext uri="{9D8B030D-6E8A-4147-A177-3AD203B41FA5}">
                      <a16:colId xmlns:a16="http://schemas.microsoft.com/office/drawing/2014/main" val="1318875799"/>
                    </a:ext>
                  </a:extLst>
                </a:gridCol>
              </a:tblGrid>
              <a:tr h="965616">
                <a:tc>
                  <a:txBody>
                    <a:bodyPr/>
                    <a:lstStyle/>
                    <a:p>
                      <a:r>
                        <a:rPr lang="da-DK" sz="2000" b="1">
                          <a:effectLst/>
                        </a:rPr>
                        <a:t>Eksempler:</a:t>
                      </a:r>
                      <a:endParaRPr lang="da-DK" sz="2000">
                        <a:effectLst/>
                      </a:endParaRPr>
                    </a:p>
                  </a:txBody>
                  <a:tcPr marL="0" marR="0" marT="0" marB="0" anchor="ctr">
                    <a:lnL>
                      <a:noFill/>
                    </a:lnL>
                    <a:lnR>
                      <a:noFill/>
                    </a:lnR>
                    <a:lnT>
                      <a:noFill/>
                    </a:lnT>
                    <a:lnB>
                      <a:noFill/>
                    </a:lnB>
                    <a:noFill/>
                  </a:tcPr>
                </a:tc>
                <a:tc>
                  <a:txBody>
                    <a:bodyPr/>
                    <a:lstStyle/>
                    <a:p>
                      <a:r>
                        <a:rPr lang="en-US" sz="2000" i="1"/>
                        <a:t>They </a:t>
                      </a:r>
                      <a:r>
                        <a:rPr lang="en-US" sz="2000" b="1" i="1"/>
                        <a:t>were planning</a:t>
                      </a:r>
                      <a:r>
                        <a:rPr lang="en-US" sz="2000" i="1"/>
                        <a:t> their trip around the world.</a:t>
                      </a:r>
                      <a:r>
                        <a:rPr lang="en-US" sz="2000"/>
                        <a:t> (over tid)</a:t>
                      </a:r>
                    </a:p>
                  </a:txBody>
                  <a:tcPr marL="0" marR="0" marT="0" marB="0" anchor="ctr">
                    <a:lnL>
                      <a:noFill/>
                    </a:lnL>
                    <a:lnR>
                      <a:noFill/>
                    </a:lnR>
                    <a:lnT>
                      <a:noFill/>
                    </a:lnT>
                    <a:lnB>
                      <a:noFill/>
                    </a:lnB>
                    <a:noFill/>
                  </a:tcPr>
                </a:tc>
                <a:extLst>
                  <a:ext uri="{0D108BD9-81ED-4DB2-BD59-A6C34878D82A}">
                    <a16:rowId xmlns:a16="http://schemas.microsoft.com/office/drawing/2014/main" val="66619448"/>
                  </a:ext>
                </a:extLst>
              </a:tr>
              <a:tr h="1273791">
                <a:tc>
                  <a:txBody>
                    <a:bodyPr/>
                    <a:lstStyle/>
                    <a:p>
                      <a:r>
                        <a:rPr lang="da-DK" sz="2000">
                          <a:effectLst/>
                        </a:rPr>
                        <a:t> </a:t>
                      </a:r>
                    </a:p>
                  </a:txBody>
                  <a:tcPr marL="0" marR="0" marT="0" marB="0" anchor="ctr">
                    <a:lnL>
                      <a:noFill/>
                    </a:lnL>
                    <a:lnR>
                      <a:noFill/>
                    </a:lnR>
                    <a:lnT>
                      <a:noFill/>
                    </a:lnT>
                    <a:lnB>
                      <a:noFill/>
                    </a:lnB>
                    <a:noFill/>
                  </a:tcPr>
                </a:tc>
                <a:tc>
                  <a:txBody>
                    <a:bodyPr/>
                    <a:lstStyle/>
                    <a:p>
                      <a:r>
                        <a:rPr lang="en-US" sz="2000" i="1"/>
                        <a:t>His guests </a:t>
                      </a:r>
                      <a:r>
                        <a:rPr lang="en-US" sz="2000" b="1" i="1"/>
                        <a:t>were sleeping</a:t>
                      </a:r>
                      <a:r>
                        <a:rPr lang="en-US" sz="2000" i="1"/>
                        <a:t> while he </a:t>
                      </a:r>
                      <a:r>
                        <a:rPr lang="en-US" sz="2000" b="1" i="1"/>
                        <a:t>was preparing</a:t>
                      </a:r>
                      <a:r>
                        <a:rPr lang="en-US" sz="2000" i="1"/>
                        <a:t> brunch.</a:t>
                      </a:r>
                      <a:r>
                        <a:rPr lang="en-US" sz="2000"/>
                        <a:t> (parallelt)</a:t>
                      </a:r>
                    </a:p>
                  </a:txBody>
                  <a:tcPr marL="0" marR="0" marT="0" marB="0" anchor="ctr">
                    <a:lnL>
                      <a:noFill/>
                    </a:lnL>
                    <a:lnR>
                      <a:noFill/>
                    </a:lnR>
                    <a:lnT>
                      <a:noFill/>
                    </a:lnT>
                    <a:lnB>
                      <a:noFill/>
                    </a:lnB>
                    <a:noFill/>
                  </a:tcPr>
                </a:tc>
                <a:extLst>
                  <a:ext uri="{0D108BD9-81ED-4DB2-BD59-A6C34878D82A}">
                    <a16:rowId xmlns:a16="http://schemas.microsoft.com/office/drawing/2014/main" val="91249045"/>
                  </a:ext>
                </a:extLst>
              </a:tr>
              <a:tr h="965616">
                <a:tc>
                  <a:txBody>
                    <a:bodyPr/>
                    <a:lstStyle/>
                    <a:p>
                      <a:r>
                        <a:rPr lang="da-DK" sz="2000">
                          <a:effectLst/>
                        </a:rPr>
                        <a:t> </a:t>
                      </a:r>
                    </a:p>
                  </a:txBody>
                  <a:tcPr marL="0" marR="0" marT="0" marB="0" anchor="ctr">
                    <a:lnL>
                      <a:noFill/>
                    </a:lnL>
                    <a:lnR>
                      <a:noFill/>
                    </a:lnR>
                    <a:lnT>
                      <a:noFill/>
                    </a:lnT>
                    <a:lnB>
                      <a:noFill/>
                    </a:lnB>
                    <a:noFill/>
                  </a:tcPr>
                </a:tc>
                <a:tc>
                  <a:txBody>
                    <a:bodyPr/>
                    <a:lstStyle/>
                    <a:p>
                      <a:r>
                        <a:rPr lang="en-US" sz="2000" i="1"/>
                        <a:t>I </a:t>
                      </a:r>
                      <a:r>
                        <a:rPr lang="en-US" sz="2000" b="1" i="1"/>
                        <a:t>am reading</a:t>
                      </a:r>
                      <a:r>
                        <a:rPr lang="en-US" sz="2000" i="1"/>
                        <a:t> the latest novel by Zadie Smith.</a:t>
                      </a:r>
                      <a:r>
                        <a:rPr lang="en-US" sz="2000"/>
                        <a:t> (her og nu)</a:t>
                      </a:r>
                    </a:p>
                  </a:txBody>
                  <a:tcPr marL="0" marR="0" marT="0" marB="0" anchor="ctr">
                    <a:lnL>
                      <a:noFill/>
                    </a:lnL>
                    <a:lnR>
                      <a:noFill/>
                    </a:lnR>
                    <a:lnT>
                      <a:noFill/>
                    </a:lnT>
                    <a:lnB>
                      <a:noFill/>
                    </a:lnB>
                    <a:noFill/>
                  </a:tcPr>
                </a:tc>
                <a:extLst>
                  <a:ext uri="{0D108BD9-81ED-4DB2-BD59-A6C34878D82A}">
                    <a16:rowId xmlns:a16="http://schemas.microsoft.com/office/drawing/2014/main" val="2782599893"/>
                  </a:ext>
                </a:extLst>
              </a:tr>
            </a:tbl>
          </a:graphicData>
        </a:graphic>
      </p:graphicFrame>
    </p:spTree>
    <p:extLst>
      <p:ext uri="{BB962C8B-B14F-4D97-AF65-F5344CB8AC3E}">
        <p14:creationId xmlns:p14="http://schemas.microsoft.com/office/powerpoint/2010/main" val="1889937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 y="0"/>
            <a:ext cx="4654286"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AB80825-852F-CDCF-E7FE-02010A070F3E}"/>
              </a:ext>
            </a:extLst>
          </p:cNvPr>
          <p:cNvSpPr>
            <a:spLocks noGrp="1"/>
          </p:cNvSpPr>
          <p:nvPr>
            <p:ph type="title"/>
          </p:nvPr>
        </p:nvSpPr>
        <p:spPr>
          <a:xfrm>
            <a:off x="1155559" y="637762"/>
            <a:ext cx="2899568" cy="5576770"/>
          </a:xfrm>
        </p:spPr>
        <p:txBody>
          <a:bodyPr vert="horz" lIns="91440" tIns="45720" rIns="91440" bIns="45720" rtlCol="0" anchor="ctr">
            <a:normAutofit/>
          </a:bodyPr>
          <a:lstStyle/>
          <a:p>
            <a:r>
              <a:rPr lang="en-US" sz="4800" kern="1200">
                <a:solidFill>
                  <a:schemeClr val="bg1"/>
                </a:solidFill>
                <a:latin typeface="+mj-lt"/>
                <a:ea typeface="+mj-ea"/>
                <a:cs typeface="+mj-cs"/>
              </a:rPr>
              <a:t>Udvidet tid</a:t>
            </a:r>
          </a:p>
        </p:txBody>
      </p:sp>
      <p:sp>
        <p:nvSpPr>
          <p:cNvPr id="10" name="Rectangle 9">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2535" y="0"/>
            <a:ext cx="7539455"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A87CEBBE-67FF-4617-1515-595AEF662BBD}"/>
              </a:ext>
            </a:extLst>
          </p:cNvPr>
          <p:cNvSpPr>
            <a:spLocks noGrp="1"/>
          </p:cNvSpPr>
          <p:nvPr>
            <p:ph idx="1"/>
          </p:nvPr>
        </p:nvSpPr>
        <p:spPr>
          <a:xfrm>
            <a:off x="5444775" y="637762"/>
            <a:ext cx="5600580" cy="5576770"/>
          </a:xfrm>
        </p:spPr>
        <p:txBody>
          <a:bodyPr vert="horz" lIns="91440" tIns="45720" rIns="91440" bIns="45720" rtlCol="0" anchor="ctr">
            <a:normAutofit/>
          </a:bodyPr>
          <a:lstStyle/>
          <a:p>
            <a:pPr marL="0" indent="0">
              <a:buNone/>
            </a:pPr>
            <a:r>
              <a:rPr lang="en-US" sz="3200" b="1" kern="1200">
                <a:solidFill>
                  <a:schemeClr val="tx1"/>
                </a:solidFill>
                <a:latin typeface="+mn-lt"/>
                <a:ea typeface="+mn-ea"/>
                <a:cs typeface="+mn-cs"/>
              </a:rPr>
              <a:t>Form: </a:t>
            </a:r>
            <a:r>
              <a:rPr lang="en-US" sz="3200" kern="1200">
                <a:solidFill>
                  <a:schemeClr val="tx1"/>
                </a:solidFill>
                <a:latin typeface="+mn-lt"/>
                <a:ea typeface="+mn-ea"/>
                <a:cs typeface="+mn-cs"/>
              </a:rPr>
              <a:t>Udvidet tid dannes vha. en form af </a:t>
            </a:r>
            <a:r>
              <a:rPr lang="en-US" sz="3200" kern="1200">
                <a:solidFill>
                  <a:schemeClr val="tx1"/>
                </a:solidFill>
                <a:latin typeface="+mn-lt"/>
                <a:ea typeface="+mn-ea"/>
                <a:cs typeface="+mn-cs"/>
                <a:hlinkClick r:id="rId2"/>
              </a:rPr>
              <a:t>hjælpeverbet</a:t>
            </a:r>
            <a:r>
              <a:rPr lang="en-US" sz="3200" kern="1200">
                <a:solidFill>
                  <a:schemeClr val="tx1"/>
                </a:solidFill>
                <a:latin typeface="+mn-lt"/>
                <a:ea typeface="+mn-ea"/>
                <a:cs typeface="+mn-cs"/>
              </a:rPr>
              <a:t> </a:t>
            </a:r>
            <a:r>
              <a:rPr lang="en-US" sz="3200" i="1" kern="1200">
                <a:solidFill>
                  <a:schemeClr val="tx1"/>
                </a:solidFill>
                <a:latin typeface="+mn-lt"/>
                <a:ea typeface="+mn-ea"/>
                <a:cs typeface="+mn-cs"/>
              </a:rPr>
              <a:t>to be</a:t>
            </a:r>
            <a:r>
              <a:rPr lang="en-US" sz="3200" kern="1200">
                <a:solidFill>
                  <a:schemeClr val="tx1"/>
                </a:solidFill>
                <a:latin typeface="+mn-lt"/>
                <a:ea typeface="+mn-ea"/>
                <a:cs typeface="+mn-cs"/>
              </a:rPr>
              <a:t> + ing-form.</a:t>
            </a:r>
          </a:p>
        </p:txBody>
      </p:sp>
    </p:spTree>
    <p:extLst>
      <p:ext uri="{BB962C8B-B14F-4D97-AF65-F5344CB8AC3E}">
        <p14:creationId xmlns:p14="http://schemas.microsoft.com/office/powerpoint/2010/main" val="4270018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361F298-5AB7-A753-08FB-D22CBF89E22A}"/>
              </a:ext>
            </a:extLst>
          </p:cNvPr>
          <p:cNvSpPr>
            <a:spLocks noGrp="1"/>
          </p:cNvSpPr>
          <p:nvPr>
            <p:ph type="title"/>
          </p:nvPr>
        </p:nvSpPr>
        <p:spPr>
          <a:xfrm>
            <a:off x="686834" y="1153572"/>
            <a:ext cx="3200400" cy="4461163"/>
          </a:xfrm>
        </p:spPr>
        <p:txBody>
          <a:bodyPr>
            <a:normAutofit/>
          </a:bodyPr>
          <a:lstStyle/>
          <a:p>
            <a:r>
              <a:rPr lang="da-DK" sz="3100" dirty="0">
                <a:solidFill>
                  <a:srgbClr val="FFFFFF"/>
                </a:solidFill>
              </a:rPr>
              <a:t>Opgave: </a:t>
            </a:r>
            <a:br>
              <a:rPr lang="da-DK" sz="3100" dirty="0">
                <a:solidFill>
                  <a:srgbClr val="FFFFFF"/>
                </a:solidFill>
              </a:rPr>
            </a:br>
            <a:r>
              <a:rPr lang="da-DK" sz="3100" dirty="0">
                <a:solidFill>
                  <a:srgbClr val="FFFFFF"/>
                </a:solidFill>
              </a:rPr>
              <a:t>Find eksempler på imperativ, præsens, udvidet tid, futurum, perfektum og præteritum i nedenstående uddrag fra </a:t>
            </a:r>
            <a:r>
              <a:rPr lang="da-DK" sz="3100" dirty="0" err="1">
                <a:solidFill>
                  <a:srgbClr val="FFFFFF"/>
                </a:solidFill>
              </a:rPr>
              <a:t>Zohran</a:t>
            </a:r>
            <a:r>
              <a:rPr lang="da-DK" sz="3100" dirty="0">
                <a:solidFill>
                  <a:srgbClr val="FFFFFF"/>
                </a:solidFill>
              </a:rPr>
              <a:t> </a:t>
            </a:r>
            <a:r>
              <a:rPr lang="da-DK" sz="3100" dirty="0" err="1">
                <a:solidFill>
                  <a:srgbClr val="FFFFFF"/>
                </a:solidFill>
              </a:rPr>
              <a:t>Mamdanis</a:t>
            </a:r>
            <a:r>
              <a:rPr lang="da-DK" sz="3100" dirty="0">
                <a:solidFill>
                  <a:srgbClr val="FFFFFF"/>
                </a:solidFill>
              </a:rPr>
              <a:t> tale.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58CC987A-4455-A335-8830-491C5CD32A53}"/>
              </a:ext>
            </a:extLst>
          </p:cNvPr>
          <p:cNvSpPr>
            <a:spLocks noGrp="1"/>
          </p:cNvSpPr>
          <p:nvPr>
            <p:ph idx="1"/>
          </p:nvPr>
        </p:nvSpPr>
        <p:spPr>
          <a:xfrm>
            <a:off x="4447308" y="591344"/>
            <a:ext cx="6906491" cy="5585619"/>
          </a:xfrm>
        </p:spPr>
        <p:txBody>
          <a:bodyPr anchor="ctr">
            <a:normAutofit/>
          </a:bodyPr>
          <a:lstStyle/>
          <a:p>
            <a:r>
              <a:rPr lang="en-US" sz="2200"/>
              <a:t>This is not only how we stop Trump; it’s how we stop the next one. So, Donald Trump, since I know you’re watching, I have four words for you: Turn the volume up.</a:t>
            </a:r>
            <a:endParaRPr lang="da-DK" sz="2200"/>
          </a:p>
          <a:p>
            <a:r>
              <a:rPr lang="en-US" sz="2200"/>
              <a:t>We will hold bad landlords to account because the Donald Trumps of our city have grown far too comfortable taking advantage of their tenants. We will put an end to the culture of corruption that has allowed billionaires like Trump to evade taxation and exploit tax breaks. We will stand alongside unions and expand labor protections because we know, just as Donald Trump does, that when working people have ironclad rights, the bosses who seek to extort them become very small indeed.</a:t>
            </a:r>
            <a:endParaRPr lang="da-DK" sz="2200"/>
          </a:p>
          <a:p>
            <a:r>
              <a:rPr lang="en-US" sz="2200"/>
              <a:t>New York will remain a city of immigrants: a city built by immigrants, powered by immigrants and, as of tonight, led by an immigrant.</a:t>
            </a:r>
            <a:endParaRPr lang="da-DK" sz="2200"/>
          </a:p>
          <a:p>
            <a:pPr marL="0" indent="0">
              <a:buNone/>
            </a:pPr>
            <a:endParaRPr lang="da-DK" sz="2200"/>
          </a:p>
        </p:txBody>
      </p:sp>
    </p:spTree>
    <p:extLst>
      <p:ext uri="{BB962C8B-B14F-4D97-AF65-F5344CB8AC3E}">
        <p14:creationId xmlns:p14="http://schemas.microsoft.com/office/powerpoint/2010/main" val="7658651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A231226-D0AB-36B3-A411-0E86A53C434E}"/>
              </a:ext>
            </a:extLst>
          </p:cNvPr>
          <p:cNvSpPr>
            <a:spLocks noGrp="1"/>
          </p:cNvSpPr>
          <p:nvPr>
            <p:ph type="title"/>
          </p:nvPr>
        </p:nvSpPr>
        <p:spPr>
          <a:xfrm>
            <a:off x="686834" y="1153572"/>
            <a:ext cx="3200400" cy="4461163"/>
          </a:xfrm>
        </p:spPr>
        <p:txBody>
          <a:bodyPr>
            <a:normAutofit/>
          </a:bodyPr>
          <a:lstStyle/>
          <a:p>
            <a:r>
              <a:rPr lang="da-DK">
                <a:solidFill>
                  <a:srgbClr val="FFFFFF"/>
                </a:solidFill>
              </a:rPr>
              <a:t>Passiv og aktiv form</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B8713CFE-8439-84E6-CDE3-842732CF9598}"/>
              </a:ext>
            </a:extLst>
          </p:cNvPr>
          <p:cNvSpPr>
            <a:spLocks noGrp="1"/>
          </p:cNvSpPr>
          <p:nvPr>
            <p:ph idx="1"/>
          </p:nvPr>
        </p:nvSpPr>
        <p:spPr>
          <a:xfrm>
            <a:off x="4447308" y="591344"/>
            <a:ext cx="6906491" cy="5585619"/>
          </a:xfrm>
        </p:spPr>
        <p:txBody>
          <a:bodyPr anchor="ctr">
            <a:normAutofit/>
          </a:bodyPr>
          <a:lstStyle/>
          <a:p>
            <a:pPr>
              <a:buBlip>
                <a:blip r:embed="rId2"/>
              </a:buBlip>
              <a:defRPr/>
            </a:pPr>
            <a:r>
              <a:rPr lang="en-GB" altLang="da-DK" dirty="0">
                <a:ea typeface="ＭＳ Ｐゴシック" charset="-128"/>
              </a:rPr>
              <a:t>Aktiv= </a:t>
            </a:r>
            <a:r>
              <a:rPr lang="en-GB" altLang="da-DK" dirty="0" err="1">
                <a:ea typeface="ＭＳ Ｐゴシック" charset="-128"/>
              </a:rPr>
              <a:t>handleform</a:t>
            </a:r>
            <a:endParaRPr lang="en-GB" altLang="da-DK" dirty="0">
              <a:ea typeface="ＭＳ Ｐゴシック" charset="-128"/>
            </a:endParaRPr>
          </a:p>
          <a:p>
            <a:pPr>
              <a:buNone/>
              <a:defRPr/>
            </a:pPr>
            <a:r>
              <a:rPr lang="en-GB" altLang="da-DK" dirty="0">
                <a:ea typeface="ＭＳ Ｐゴシック" charset="-128"/>
              </a:rPr>
              <a:t>Mom has cooked dinner</a:t>
            </a:r>
          </a:p>
          <a:p>
            <a:pPr>
              <a:buNone/>
              <a:defRPr/>
            </a:pPr>
            <a:r>
              <a:rPr lang="en-GB" altLang="da-DK" dirty="0" err="1">
                <a:ea typeface="ＭＳ Ｐゴシック" charset="-128"/>
              </a:rPr>
              <a:t>Subjektet</a:t>
            </a:r>
            <a:r>
              <a:rPr lang="en-GB" altLang="da-DK" dirty="0">
                <a:ea typeface="ＭＳ Ｐゴシック" charset="-128"/>
              </a:rPr>
              <a:t> </a:t>
            </a:r>
            <a:r>
              <a:rPr lang="en-GB" altLang="da-DK" dirty="0" err="1">
                <a:ea typeface="ＭＳ Ｐゴシック" charset="-128"/>
              </a:rPr>
              <a:t>udfører</a:t>
            </a:r>
            <a:r>
              <a:rPr lang="en-GB" altLang="da-DK" dirty="0">
                <a:ea typeface="ＭＳ Ｐゴシック" charset="-128"/>
              </a:rPr>
              <a:t> </a:t>
            </a:r>
            <a:r>
              <a:rPr lang="en-GB" altLang="da-DK" dirty="0" err="1">
                <a:ea typeface="ＭＳ Ｐゴシック" charset="-128"/>
              </a:rPr>
              <a:t>handlingen</a:t>
            </a:r>
            <a:endParaRPr lang="en-GB" altLang="da-DK" dirty="0">
              <a:ea typeface="ＭＳ Ｐゴシック" charset="-128"/>
            </a:endParaRPr>
          </a:p>
          <a:p>
            <a:pPr>
              <a:buNone/>
              <a:defRPr/>
            </a:pPr>
            <a:endParaRPr lang="en-GB" altLang="da-DK" dirty="0">
              <a:ea typeface="ＭＳ Ｐゴシック" charset="-128"/>
            </a:endParaRPr>
          </a:p>
          <a:p>
            <a:pPr>
              <a:buBlip>
                <a:blip r:embed="rId2"/>
              </a:buBlip>
              <a:defRPr/>
            </a:pPr>
            <a:r>
              <a:rPr lang="en-GB" altLang="da-DK" dirty="0" err="1">
                <a:ea typeface="ＭＳ Ｐゴシック" charset="-128"/>
              </a:rPr>
              <a:t>Passiv</a:t>
            </a:r>
            <a:r>
              <a:rPr lang="en-GB" altLang="da-DK" dirty="0">
                <a:ea typeface="ＭＳ Ｐゴシック" charset="-128"/>
              </a:rPr>
              <a:t>=</a:t>
            </a:r>
            <a:r>
              <a:rPr lang="en-GB" altLang="da-DK" dirty="0" err="1">
                <a:ea typeface="ＭＳ Ｐゴシック" charset="-128"/>
              </a:rPr>
              <a:t>lideform</a:t>
            </a:r>
            <a:endParaRPr lang="en-GB" altLang="da-DK" dirty="0">
              <a:ea typeface="ＭＳ Ｐゴシック" charset="-128"/>
            </a:endParaRPr>
          </a:p>
          <a:p>
            <a:pPr>
              <a:buNone/>
              <a:defRPr/>
            </a:pPr>
            <a:r>
              <a:rPr lang="en-GB" altLang="da-DK" dirty="0">
                <a:ea typeface="ＭＳ Ｐゴシック" charset="-128"/>
              </a:rPr>
              <a:t>The dinner was cooked by my mother</a:t>
            </a:r>
          </a:p>
          <a:p>
            <a:pPr>
              <a:buNone/>
              <a:defRPr/>
            </a:pPr>
            <a:r>
              <a:rPr lang="en-GB" altLang="da-DK" dirty="0" err="1">
                <a:ea typeface="ＭＳ Ｐゴシック" charset="-128"/>
              </a:rPr>
              <a:t>Objektet</a:t>
            </a:r>
            <a:r>
              <a:rPr lang="en-GB" altLang="da-DK" dirty="0">
                <a:ea typeface="ＭＳ Ｐゴシック" charset="-128"/>
              </a:rPr>
              <a:t> er </a:t>
            </a:r>
            <a:r>
              <a:rPr lang="en-GB" altLang="da-DK" dirty="0" err="1">
                <a:ea typeface="ＭＳ Ｐゴシック" charset="-128"/>
              </a:rPr>
              <a:t>påvirket</a:t>
            </a:r>
            <a:r>
              <a:rPr lang="en-GB" altLang="da-DK" dirty="0">
                <a:ea typeface="ＭＳ Ｐゴシック" charset="-128"/>
              </a:rPr>
              <a:t> </a:t>
            </a:r>
            <a:r>
              <a:rPr lang="en-GB" altLang="da-DK" dirty="0" err="1">
                <a:ea typeface="ＭＳ Ｐゴシック" charset="-128"/>
              </a:rPr>
              <a:t>af</a:t>
            </a:r>
            <a:r>
              <a:rPr lang="en-GB" altLang="da-DK" dirty="0">
                <a:ea typeface="ＭＳ Ｐゴシック" charset="-128"/>
              </a:rPr>
              <a:t> </a:t>
            </a:r>
            <a:r>
              <a:rPr lang="en-GB" altLang="da-DK" dirty="0" err="1">
                <a:ea typeface="ＭＳ Ｐゴシック" charset="-128"/>
              </a:rPr>
              <a:t>subjektets</a:t>
            </a:r>
            <a:r>
              <a:rPr lang="en-GB" altLang="da-DK" dirty="0">
                <a:ea typeface="ＭＳ Ｐゴシック" charset="-128"/>
              </a:rPr>
              <a:t> handling</a:t>
            </a:r>
          </a:p>
          <a:p>
            <a:endParaRPr lang="da-DK" dirty="0"/>
          </a:p>
        </p:txBody>
      </p:sp>
    </p:spTree>
    <p:extLst>
      <p:ext uri="{BB962C8B-B14F-4D97-AF65-F5344CB8AC3E}">
        <p14:creationId xmlns:p14="http://schemas.microsoft.com/office/powerpoint/2010/main" val="379046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4788356-6E6E-3DD7-DF67-57FDCCF31E47}"/>
              </a:ext>
            </a:extLst>
          </p:cNvPr>
          <p:cNvSpPr>
            <a:spLocks noGrp="1"/>
          </p:cNvSpPr>
          <p:nvPr>
            <p:ph type="title"/>
          </p:nvPr>
        </p:nvSpPr>
        <p:spPr>
          <a:xfrm>
            <a:off x="686834" y="1153572"/>
            <a:ext cx="3200400" cy="4461163"/>
          </a:xfrm>
        </p:spPr>
        <p:txBody>
          <a:bodyPr>
            <a:normAutofit/>
          </a:bodyPr>
          <a:lstStyle/>
          <a:p>
            <a:r>
              <a:rPr lang="da-DK">
                <a:solidFill>
                  <a:srgbClr val="FFFFFF"/>
                </a:solidFill>
              </a:rPr>
              <a:t>Passiv og aktiv form</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3262FD71-50DB-1F7C-ACEE-5F6F95090881}"/>
              </a:ext>
            </a:extLst>
          </p:cNvPr>
          <p:cNvSpPr>
            <a:spLocks noGrp="1"/>
          </p:cNvSpPr>
          <p:nvPr>
            <p:ph idx="1"/>
          </p:nvPr>
        </p:nvSpPr>
        <p:spPr>
          <a:xfrm>
            <a:off x="4447308" y="591344"/>
            <a:ext cx="6906491" cy="5585619"/>
          </a:xfrm>
        </p:spPr>
        <p:txBody>
          <a:bodyPr anchor="ctr">
            <a:normAutofit/>
          </a:bodyPr>
          <a:lstStyle/>
          <a:p>
            <a:pPr>
              <a:buFont typeface="Wingdings" charset="2"/>
              <a:buBlip>
                <a:blip r:embed="rId2"/>
              </a:buBlip>
              <a:defRPr/>
            </a:pPr>
            <a:r>
              <a:rPr lang="da-DK" altLang="da-DK" dirty="0">
                <a:ea typeface="ＭＳ Ｐゴシック" charset="-128"/>
              </a:rPr>
              <a:t>Dansk har to slags passiv</a:t>
            </a:r>
          </a:p>
          <a:p>
            <a:pPr>
              <a:buFont typeface="Wingdings" charset="2"/>
              <a:buBlip>
                <a:blip r:embed="rId2"/>
              </a:buBlip>
              <a:defRPr/>
            </a:pPr>
            <a:r>
              <a:rPr lang="da-DK" altLang="da-DK" dirty="0">
                <a:ea typeface="ＭＳ Ｐゴシック" charset="-128"/>
              </a:rPr>
              <a:t>1. elever undervises af unge lærere</a:t>
            </a:r>
          </a:p>
          <a:p>
            <a:pPr>
              <a:buFont typeface="Wingdings" charset="2"/>
              <a:buBlip>
                <a:blip r:embed="rId2"/>
              </a:buBlip>
              <a:defRPr/>
            </a:pPr>
            <a:r>
              <a:rPr lang="da-DK" altLang="da-DK" dirty="0">
                <a:ea typeface="ＭＳ Ｐゴシック" charset="-128"/>
              </a:rPr>
              <a:t>2. Elever bliver undervist af unge lærere</a:t>
            </a:r>
          </a:p>
          <a:p>
            <a:pPr>
              <a:buFont typeface="Wingdings" charset="2"/>
              <a:buBlip>
                <a:blip r:embed="rId2"/>
              </a:buBlip>
              <a:defRPr/>
            </a:pPr>
            <a:endParaRPr lang="da-DK" altLang="da-DK" dirty="0">
              <a:ea typeface="ＭＳ Ｐゴシック" charset="-128"/>
            </a:endParaRPr>
          </a:p>
          <a:p>
            <a:pPr>
              <a:buFont typeface="Wingdings" charset="2"/>
              <a:buBlip>
                <a:blip r:embed="rId2"/>
              </a:buBlip>
              <a:defRPr/>
            </a:pPr>
            <a:r>
              <a:rPr lang="da-DK" altLang="da-DK" dirty="0">
                <a:ea typeface="ＭＳ Ｐゴシック" charset="-128"/>
              </a:rPr>
              <a:t>På engelsk er der dog kun en måde at omskrive denne sætning til passiv:</a:t>
            </a:r>
          </a:p>
          <a:p>
            <a:pPr>
              <a:buFont typeface="Wingdings" charset="2"/>
              <a:buBlip>
                <a:blip r:embed="rId2"/>
              </a:buBlip>
              <a:defRPr/>
            </a:pPr>
            <a:r>
              <a:rPr lang="da-DK" altLang="da-DK" dirty="0">
                <a:ea typeface="ＭＳ Ｐゴシック" charset="-128"/>
              </a:rPr>
              <a:t>Students </a:t>
            </a:r>
            <a:r>
              <a:rPr lang="da-DK" altLang="da-DK" dirty="0" err="1">
                <a:ea typeface="ＭＳ Ｐゴシック" charset="-128"/>
              </a:rPr>
              <a:t>are</a:t>
            </a:r>
            <a:r>
              <a:rPr lang="da-DK" altLang="da-DK" dirty="0">
                <a:ea typeface="ＭＳ Ｐゴシック" charset="-128"/>
              </a:rPr>
              <a:t> </a:t>
            </a:r>
            <a:r>
              <a:rPr lang="da-DK" altLang="da-DK" dirty="0" err="1">
                <a:ea typeface="ＭＳ Ｐゴシック" charset="-128"/>
              </a:rPr>
              <a:t>taught</a:t>
            </a:r>
            <a:r>
              <a:rPr lang="da-DK" altLang="da-DK" dirty="0">
                <a:ea typeface="ＭＳ Ｐゴシック" charset="-128"/>
              </a:rPr>
              <a:t> by </a:t>
            </a:r>
            <a:r>
              <a:rPr lang="da-DK" altLang="da-DK" dirty="0" err="1">
                <a:ea typeface="ＭＳ Ｐゴシック" charset="-128"/>
              </a:rPr>
              <a:t>young</a:t>
            </a:r>
            <a:r>
              <a:rPr lang="da-DK" altLang="da-DK" dirty="0">
                <a:ea typeface="ＭＳ Ｐゴシック" charset="-128"/>
              </a:rPr>
              <a:t> </a:t>
            </a:r>
            <a:r>
              <a:rPr lang="da-DK" altLang="da-DK" dirty="0" err="1">
                <a:ea typeface="ＭＳ Ｐゴシック" charset="-128"/>
              </a:rPr>
              <a:t>teachers</a:t>
            </a:r>
            <a:r>
              <a:rPr lang="da-DK" altLang="da-DK" dirty="0">
                <a:ea typeface="ＭＳ Ｐゴシック" charset="-128"/>
              </a:rPr>
              <a:t>.</a:t>
            </a:r>
          </a:p>
          <a:p>
            <a:pPr marL="0" indent="0">
              <a:buNone/>
              <a:defRPr/>
            </a:pPr>
            <a:endParaRPr lang="da-DK" altLang="da-DK" dirty="0">
              <a:ea typeface="ＭＳ Ｐゴシック" charset="-128"/>
            </a:endParaRPr>
          </a:p>
          <a:p>
            <a:endParaRPr lang="da-DK" dirty="0"/>
          </a:p>
        </p:txBody>
      </p:sp>
    </p:spTree>
    <p:extLst>
      <p:ext uri="{BB962C8B-B14F-4D97-AF65-F5344CB8AC3E}">
        <p14:creationId xmlns:p14="http://schemas.microsoft.com/office/powerpoint/2010/main" val="33866914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4A1C9A2-55E7-2C1F-0FBC-44BB3B884DAD}"/>
              </a:ext>
            </a:extLst>
          </p:cNvPr>
          <p:cNvSpPr>
            <a:spLocks noGrp="1"/>
          </p:cNvSpPr>
          <p:nvPr>
            <p:ph type="title"/>
          </p:nvPr>
        </p:nvSpPr>
        <p:spPr>
          <a:xfrm>
            <a:off x="686834" y="1153572"/>
            <a:ext cx="3200400" cy="4461163"/>
          </a:xfrm>
        </p:spPr>
        <p:txBody>
          <a:bodyPr>
            <a:normAutofit/>
          </a:bodyPr>
          <a:lstStyle/>
          <a:p>
            <a:r>
              <a:rPr lang="da-DK">
                <a:solidFill>
                  <a:srgbClr val="FFFFFF"/>
                </a:solidFill>
              </a:rPr>
              <a:t>Passiv og aktiv</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C2CE5116-C24B-0B17-1CF3-70994779E2D1}"/>
              </a:ext>
            </a:extLst>
          </p:cNvPr>
          <p:cNvSpPr>
            <a:spLocks noGrp="1"/>
          </p:cNvSpPr>
          <p:nvPr>
            <p:ph idx="1"/>
          </p:nvPr>
        </p:nvSpPr>
        <p:spPr>
          <a:xfrm>
            <a:off x="4447308" y="591344"/>
            <a:ext cx="6906491" cy="5585619"/>
          </a:xfrm>
        </p:spPr>
        <p:txBody>
          <a:bodyPr anchor="ctr">
            <a:normAutofit/>
          </a:bodyPr>
          <a:lstStyle/>
          <a:p>
            <a:pPr>
              <a:buFont typeface="Wingdings" charset="2"/>
              <a:buBlip>
                <a:blip r:embed="rId2"/>
              </a:buBlip>
              <a:defRPr/>
            </a:pPr>
            <a:r>
              <a:rPr lang="da-DK" altLang="da-DK" dirty="0">
                <a:ea typeface="ＭＳ Ｐゴシック" charset="-128"/>
              </a:rPr>
              <a:t>Hvad sker der med sætningsleddene når man ændrer sætningen fra aktiv til passiv?</a:t>
            </a:r>
          </a:p>
          <a:p>
            <a:pPr>
              <a:buFont typeface="Wingdings" charset="2"/>
              <a:buBlip>
                <a:blip r:embed="rId2"/>
              </a:buBlip>
              <a:defRPr/>
            </a:pPr>
            <a:r>
              <a:rPr lang="da-DK" altLang="da-DK" dirty="0">
                <a:ea typeface="ＭＳ Ｐゴシック" charset="-128"/>
              </a:rPr>
              <a:t>Young </a:t>
            </a:r>
            <a:r>
              <a:rPr lang="da-DK" altLang="da-DK" dirty="0" err="1">
                <a:ea typeface="ＭＳ Ｐゴシック" charset="-128"/>
              </a:rPr>
              <a:t>teachers</a:t>
            </a:r>
            <a:r>
              <a:rPr lang="da-DK" altLang="da-DK" dirty="0">
                <a:ea typeface="ＭＳ Ｐゴシック" charset="-128"/>
              </a:rPr>
              <a:t> </a:t>
            </a:r>
            <a:r>
              <a:rPr lang="da-DK" altLang="da-DK" dirty="0" err="1">
                <a:ea typeface="ＭＳ Ｐゴシック" charset="-128"/>
              </a:rPr>
              <a:t>teach</a:t>
            </a:r>
            <a:r>
              <a:rPr lang="da-DK" altLang="da-DK" dirty="0">
                <a:ea typeface="ＭＳ Ｐゴシック" charset="-128"/>
              </a:rPr>
              <a:t> the students (aktiv)</a:t>
            </a:r>
          </a:p>
          <a:p>
            <a:pPr>
              <a:buFont typeface="Wingdings" charset="2"/>
              <a:buBlip>
                <a:blip r:embed="rId2"/>
              </a:buBlip>
              <a:defRPr/>
            </a:pPr>
            <a:r>
              <a:rPr lang="da-DK" altLang="da-DK" dirty="0">
                <a:ea typeface="ＭＳ Ｐゴシック" charset="-128"/>
              </a:rPr>
              <a:t>Students </a:t>
            </a:r>
            <a:r>
              <a:rPr lang="da-DK" altLang="da-DK" dirty="0" err="1">
                <a:ea typeface="ＭＳ Ｐゴシック" charset="-128"/>
              </a:rPr>
              <a:t>are</a:t>
            </a:r>
            <a:r>
              <a:rPr lang="da-DK" altLang="da-DK" dirty="0">
                <a:ea typeface="ＭＳ Ｐゴシック" charset="-128"/>
              </a:rPr>
              <a:t> </a:t>
            </a:r>
            <a:r>
              <a:rPr lang="da-DK" altLang="da-DK" dirty="0" err="1">
                <a:ea typeface="ＭＳ Ｐゴシック" charset="-128"/>
              </a:rPr>
              <a:t>taught</a:t>
            </a:r>
            <a:r>
              <a:rPr lang="da-DK" altLang="da-DK" dirty="0">
                <a:ea typeface="ＭＳ Ｐゴシック" charset="-128"/>
              </a:rPr>
              <a:t> by </a:t>
            </a:r>
            <a:r>
              <a:rPr lang="da-DK" altLang="da-DK" dirty="0" err="1">
                <a:ea typeface="ＭＳ Ｐゴシック" charset="-128"/>
              </a:rPr>
              <a:t>young</a:t>
            </a:r>
            <a:r>
              <a:rPr lang="da-DK" altLang="da-DK" dirty="0">
                <a:ea typeface="ＭＳ Ｐゴシック" charset="-128"/>
              </a:rPr>
              <a:t> </a:t>
            </a:r>
            <a:r>
              <a:rPr lang="da-DK" altLang="da-DK" dirty="0" err="1">
                <a:ea typeface="ＭＳ Ｐゴシック" charset="-128"/>
              </a:rPr>
              <a:t>teachers</a:t>
            </a:r>
            <a:r>
              <a:rPr lang="da-DK" altLang="da-DK" dirty="0">
                <a:ea typeface="ＭＳ Ｐゴシック" charset="-128"/>
              </a:rPr>
              <a:t>(passiv</a:t>
            </a:r>
          </a:p>
          <a:p>
            <a:endParaRPr lang="da-DK" dirty="0"/>
          </a:p>
        </p:txBody>
      </p:sp>
    </p:spTree>
    <p:extLst>
      <p:ext uri="{BB962C8B-B14F-4D97-AF65-F5344CB8AC3E}">
        <p14:creationId xmlns:p14="http://schemas.microsoft.com/office/powerpoint/2010/main" val="13949781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5F80213-0D9A-D786-264D-1896E101E98E}"/>
              </a:ext>
            </a:extLst>
          </p:cNvPr>
          <p:cNvSpPr>
            <a:spLocks noGrp="1"/>
          </p:cNvSpPr>
          <p:nvPr>
            <p:ph type="title"/>
          </p:nvPr>
        </p:nvSpPr>
        <p:spPr>
          <a:xfrm>
            <a:off x="686834" y="1153572"/>
            <a:ext cx="3200400" cy="4461163"/>
          </a:xfrm>
        </p:spPr>
        <p:txBody>
          <a:bodyPr>
            <a:normAutofit/>
          </a:bodyPr>
          <a:lstStyle/>
          <a:p>
            <a:r>
              <a:rPr lang="da-DK" dirty="0">
                <a:solidFill>
                  <a:srgbClr val="FFFFFF"/>
                </a:solidFill>
              </a:rPr>
              <a:t>Svar</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856B52E5-824F-6990-B849-15BC379D8D53}"/>
              </a:ext>
            </a:extLst>
          </p:cNvPr>
          <p:cNvSpPr>
            <a:spLocks noGrp="1"/>
          </p:cNvSpPr>
          <p:nvPr>
            <p:ph idx="1"/>
          </p:nvPr>
        </p:nvSpPr>
        <p:spPr>
          <a:xfrm>
            <a:off x="4447308" y="591344"/>
            <a:ext cx="6906491" cy="5585619"/>
          </a:xfrm>
        </p:spPr>
        <p:txBody>
          <a:bodyPr anchor="ctr">
            <a:normAutofit/>
          </a:bodyPr>
          <a:lstStyle/>
          <a:p>
            <a:r>
              <a:rPr lang="da-DK" altLang="da-DK" dirty="0">
                <a:ea typeface="ＭＳ Ｐゴシック" charset="-128"/>
              </a:rPr>
              <a:t>Objektet i den aktive sætning blev til subjektet i den passive sætning</a:t>
            </a:r>
          </a:p>
          <a:p>
            <a:endParaRPr lang="da-DK" dirty="0"/>
          </a:p>
        </p:txBody>
      </p:sp>
    </p:spTree>
    <p:extLst>
      <p:ext uri="{BB962C8B-B14F-4D97-AF65-F5344CB8AC3E}">
        <p14:creationId xmlns:p14="http://schemas.microsoft.com/office/powerpoint/2010/main" val="5221432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6024427-4AF9-2A0A-5ED6-F8AACF4D41BA}"/>
              </a:ext>
            </a:extLst>
          </p:cNvPr>
          <p:cNvSpPr>
            <a:spLocks noGrp="1"/>
          </p:cNvSpPr>
          <p:nvPr>
            <p:ph type="title"/>
          </p:nvPr>
        </p:nvSpPr>
        <p:spPr>
          <a:xfrm>
            <a:off x="686834" y="1153572"/>
            <a:ext cx="3200400" cy="4461163"/>
          </a:xfrm>
        </p:spPr>
        <p:txBody>
          <a:bodyPr>
            <a:normAutofit/>
          </a:bodyPr>
          <a:lstStyle/>
          <a:p>
            <a:r>
              <a:rPr lang="da-DK">
                <a:solidFill>
                  <a:srgbClr val="FFFFFF"/>
                </a:solidFill>
              </a:rPr>
              <a:t>Dannelse af passiv</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1547A532-A0DC-9256-88B7-861BA1C499AB}"/>
              </a:ext>
            </a:extLst>
          </p:cNvPr>
          <p:cNvSpPr>
            <a:spLocks noGrp="1"/>
          </p:cNvSpPr>
          <p:nvPr>
            <p:ph idx="1"/>
          </p:nvPr>
        </p:nvSpPr>
        <p:spPr>
          <a:xfrm>
            <a:off x="4447308" y="591344"/>
            <a:ext cx="6906491" cy="5585619"/>
          </a:xfrm>
        </p:spPr>
        <p:txBody>
          <a:bodyPr anchor="ctr">
            <a:normAutofit/>
          </a:bodyPr>
          <a:lstStyle/>
          <a:p>
            <a:pPr>
              <a:buNone/>
              <a:defRPr/>
            </a:pPr>
            <a:r>
              <a:rPr lang="da-DK" altLang="da-DK" b="1" dirty="0">
                <a:ea typeface="ＭＳ Ｐゴシック" charset="-128"/>
              </a:rPr>
              <a:t>Dannelse af passiv</a:t>
            </a:r>
          </a:p>
          <a:p>
            <a:pPr>
              <a:buNone/>
              <a:defRPr/>
            </a:pPr>
            <a:r>
              <a:rPr lang="da-DK" altLang="da-DK" b="1" dirty="0">
                <a:ea typeface="ＭＳ Ｐゴシック" charset="-128"/>
              </a:rPr>
              <a:t>En form af to </a:t>
            </a:r>
            <a:r>
              <a:rPr lang="da-DK" altLang="da-DK" b="1" dirty="0" err="1">
                <a:ea typeface="ＭＳ Ｐゴシック" charset="-128"/>
              </a:rPr>
              <a:t>be+kort</a:t>
            </a:r>
            <a:r>
              <a:rPr lang="da-DK" altLang="da-DK" b="1" dirty="0">
                <a:ea typeface="ＭＳ Ｐゴシック" charset="-128"/>
              </a:rPr>
              <a:t> </a:t>
            </a:r>
            <a:r>
              <a:rPr lang="da-DK" altLang="da-DK" b="1" dirty="0" err="1">
                <a:ea typeface="ＭＳ Ｐゴシック" charset="-128"/>
              </a:rPr>
              <a:t>tillægsform+evt</a:t>
            </a:r>
            <a:r>
              <a:rPr lang="da-DK" altLang="da-DK" b="1" dirty="0">
                <a:ea typeface="ＭＳ Ｐゴシック" charset="-128"/>
              </a:rPr>
              <a:t>. by</a:t>
            </a:r>
          </a:p>
          <a:p>
            <a:pPr>
              <a:buNone/>
              <a:defRPr/>
            </a:pPr>
            <a:r>
              <a:rPr lang="da-DK" altLang="da-DK" b="1" dirty="0">
                <a:ea typeface="ＭＳ Ｐゴシック" charset="-128"/>
              </a:rPr>
              <a:t>The book </a:t>
            </a:r>
            <a:r>
              <a:rPr lang="da-DK" altLang="da-DK" b="1" dirty="0" err="1">
                <a:ea typeface="ＭＳ Ｐゴシック" charset="-128"/>
              </a:rPr>
              <a:t>was</a:t>
            </a:r>
            <a:r>
              <a:rPr lang="da-DK" altLang="da-DK" b="1" dirty="0">
                <a:ea typeface="ＭＳ Ｐゴシック" charset="-128"/>
              </a:rPr>
              <a:t> </a:t>
            </a:r>
            <a:r>
              <a:rPr lang="da-DK" altLang="da-DK" b="1" dirty="0" err="1">
                <a:ea typeface="ＭＳ Ｐゴシック" charset="-128"/>
              </a:rPr>
              <a:t>written</a:t>
            </a:r>
            <a:r>
              <a:rPr lang="da-DK" altLang="da-DK" b="1" dirty="0">
                <a:ea typeface="ＭＳ Ｐゴシック" charset="-128"/>
              </a:rPr>
              <a:t> by the </a:t>
            </a:r>
            <a:r>
              <a:rPr lang="da-DK" altLang="da-DK" b="1" dirty="0" err="1">
                <a:ea typeface="ＭＳ Ｐゴシック" charset="-128"/>
              </a:rPr>
              <a:t>famous</a:t>
            </a:r>
            <a:r>
              <a:rPr lang="da-DK" altLang="da-DK" b="1" dirty="0">
                <a:ea typeface="ＭＳ Ｐゴシック" charset="-128"/>
              </a:rPr>
              <a:t> </a:t>
            </a:r>
            <a:r>
              <a:rPr lang="da-DK" altLang="da-DK" b="1" dirty="0" err="1">
                <a:ea typeface="ＭＳ Ｐゴシック" charset="-128"/>
              </a:rPr>
              <a:t>writer</a:t>
            </a:r>
            <a:r>
              <a:rPr lang="da-DK" altLang="da-DK" b="1" dirty="0">
                <a:ea typeface="ＭＳ Ｐゴシック" charset="-128"/>
              </a:rPr>
              <a:t> Dan Brown</a:t>
            </a:r>
          </a:p>
          <a:p>
            <a:pPr>
              <a:buNone/>
              <a:defRPr/>
            </a:pPr>
            <a:endParaRPr lang="da-DK" altLang="da-DK" b="1" dirty="0">
              <a:ea typeface="ＭＳ Ｐゴシック" charset="-128"/>
            </a:endParaRPr>
          </a:p>
          <a:p>
            <a:pPr>
              <a:buNone/>
              <a:defRPr/>
            </a:pPr>
            <a:r>
              <a:rPr lang="en-GB" altLang="da-DK" dirty="0" err="1">
                <a:ea typeface="ＭＳ Ｐゴシック" charset="-128"/>
              </a:rPr>
              <a:t>Omskriv</a:t>
            </a:r>
            <a:r>
              <a:rPr lang="da-DK" altLang="da-DK" b="1" dirty="0">
                <a:ea typeface="ＭＳ Ｐゴシック" charset="-128"/>
              </a:rPr>
              <a:t> den nedenstående aktive </a:t>
            </a:r>
            <a:r>
              <a:rPr lang="da-DK" altLang="da-DK" b="1" dirty="0" err="1">
                <a:ea typeface="ＭＳ Ｐゴシック" charset="-128"/>
              </a:rPr>
              <a:t>stn</a:t>
            </a:r>
            <a:r>
              <a:rPr lang="da-DK" altLang="da-DK" b="1" dirty="0">
                <a:ea typeface="ＭＳ Ｐゴシック" charset="-128"/>
              </a:rPr>
              <a:t>. Til passiv:</a:t>
            </a:r>
          </a:p>
          <a:p>
            <a:pPr>
              <a:buNone/>
              <a:defRPr/>
            </a:pPr>
            <a:r>
              <a:rPr lang="da-DK" altLang="da-DK" b="1" dirty="0">
                <a:ea typeface="ＭＳ Ｐゴシック" charset="-128"/>
              </a:rPr>
              <a:t>Gordon feeds his dog </a:t>
            </a:r>
            <a:r>
              <a:rPr lang="da-DK" altLang="da-DK" b="1" dirty="0" err="1">
                <a:ea typeface="ＭＳ Ｐゴシック" charset="-128"/>
              </a:rPr>
              <a:t>every</a:t>
            </a:r>
            <a:r>
              <a:rPr lang="da-DK" altLang="da-DK" b="1" dirty="0">
                <a:ea typeface="ＭＳ Ｐゴシック" charset="-128"/>
              </a:rPr>
              <a:t> morning</a:t>
            </a:r>
            <a:endParaRPr lang="en-GB" altLang="da-DK" dirty="0">
              <a:ea typeface="ＭＳ Ｐゴシック" charset="-128"/>
            </a:endParaRPr>
          </a:p>
          <a:p>
            <a:endParaRPr lang="da-DK" dirty="0"/>
          </a:p>
        </p:txBody>
      </p:sp>
    </p:spTree>
    <p:extLst>
      <p:ext uri="{BB962C8B-B14F-4D97-AF65-F5344CB8AC3E}">
        <p14:creationId xmlns:p14="http://schemas.microsoft.com/office/powerpoint/2010/main" val="920912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F0DCC097-1DB8-4B6D-85D0-6FBA0E1CA4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E0B58608-23C8-4441-994D-C6823EEE1D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5E517A3B-460A-C340-1103-227DBBA9173C}"/>
              </a:ext>
            </a:extLst>
          </p:cNvPr>
          <p:cNvSpPr>
            <a:spLocks noGrp="1"/>
          </p:cNvSpPr>
          <p:nvPr>
            <p:ph type="title"/>
          </p:nvPr>
        </p:nvSpPr>
        <p:spPr>
          <a:xfrm>
            <a:off x="828675" y="494414"/>
            <a:ext cx="10534650" cy="817403"/>
          </a:xfrm>
        </p:spPr>
        <p:txBody>
          <a:bodyPr vert="horz" lIns="91440" tIns="45720" rIns="91440" bIns="45720" rtlCol="0" anchor="b">
            <a:normAutofit/>
          </a:bodyPr>
          <a:lstStyle/>
          <a:p>
            <a:pPr algn="ctr"/>
            <a:r>
              <a:rPr lang="en-US" sz="3600" kern="1200">
                <a:solidFill>
                  <a:schemeClr val="tx1"/>
                </a:solidFill>
                <a:latin typeface="+mj-lt"/>
                <a:ea typeface="+mj-ea"/>
                <a:cs typeface="+mj-cs"/>
              </a:rPr>
              <a:t>Eksempel på bøjning af regelmæssigt verbum</a:t>
            </a:r>
          </a:p>
        </p:txBody>
      </p:sp>
      <p:pic>
        <p:nvPicPr>
          <p:cNvPr id="5" name="Pladsholder til indhold 4">
            <a:extLst>
              <a:ext uri="{FF2B5EF4-FFF2-40B4-BE49-F238E27FC236}">
                <a16:creationId xmlns:a16="http://schemas.microsoft.com/office/drawing/2014/main" id="{9C83BEC6-8436-3338-799B-99BF8C846F1F}"/>
              </a:ext>
            </a:extLst>
          </p:cNvPr>
          <p:cNvPicPr>
            <a:picLocks noGrp="1" noChangeAspect="1"/>
          </p:cNvPicPr>
          <p:nvPr>
            <p:ph idx="1"/>
          </p:nvPr>
        </p:nvPicPr>
        <p:blipFill>
          <a:blip r:embed="rId2"/>
          <a:stretch>
            <a:fillRect/>
          </a:stretch>
        </p:blipFill>
        <p:spPr>
          <a:xfrm>
            <a:off x="723900" y="3321012"/>
            <a:ext cx="10744200" cy="2014538"/>
          </a:xfrm>
          <a:prstGeom prst="rect">
            <a:avLst/>
          </a:prstGeom>
        </p:spPr>
      </p:pic>
    </p:spTree>
    <p:extLst>
      <p:ext uri="{BB962C8B-B14F-4D97-AF65-F5344CB8AC3E}">
        <p14:creationId xmlns:p14="http://schemas.microsoft.com/office/powerpoint/2010/main" val="33076677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C549E789-F2C8-1A03-F838-5E107BFDF23A}"/>
              </a:ext>
            </a:extLst>
          </p:cNvPr>
          <p:cNvSpPr>
            <a:spLocks noGrp="1"/>
          </p:cNvSpPr>
          <p:nvPr>
            <p:ph type="title"/>
          </p:nvPr>
        </p:nvSpPr>
        <p:spPr>
          <a:xfrm>
            <a:off x="686834" y="1153572"/>
            <a:ext cx="3200400" cy="4461163"/>
          </a:xfrm>
        </p:spPr>
        <p:txBody>
          <a:bodyPr>
            <a:normAutofit/>
          </a:bodyPr>
          <a:lstStyle/>
          <a:p>
            <a:r>
              <a:rPr lang="da-DK" sz="3700">
                <a:solidFill>
                  <a:srgbClr val="FFFFFF"/>
                </a:solidFill>
              </a:rPr>
              <a:t>Oversættelsen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50FF0E61-D93F-3F74-C08B-16C84D1ECC09}"/>
              </a:ext>
            </a:extLst>
          </p:cNvPr>
          <p:cNvSpPr>
            <a:spLocks noGrp="1"/>
          </p:cNvSpPr>
          <p:nvPr>
            <p:ph idx="1"/>
          </p:nvPr>
        </p:nvSpPr>
        <p:spPr>
          <a:xfrm>
            <a:off x="4447308" y="591344"/>
            <a:ext cx="6906491" cy="5585619"/>
          </a:xfrm>
        </p:spPr>
        <p:txBody>
          <a:bodyPr anchor="ctr">
            <a:normAutofit/>
          </a:bodyPr>
          <a:lstStyle/>
          <a:p>
            <a:r>
              <a:rPr lang="en-GB" altLang="da-DK" dirty="0">
                <a:ea typeface="ＭＳ Ｐゴシック" charset="-128"/>
              </a:rPr>
              <a:t>The dog is fed by Gordon every morning</a:t>
            </a:r>
          </a:p>
          <a:p>
            <a:pPr marL="0" indent="0">
              <a:buNone/>
            </a:pPr>
            <a:endParaRPr lang="da-DK" dirty="0"/>
          </a:p>
        </p:txBody>
      </p:sp>
    </p:spTree>
    <p:extLst>
      <p:ext uri="{BB962C8B-B14F-4D97-AF65-F5344CB8AC3E}">
        <p14:creationId xmlns:p14="http://schemas.microsoft.com/office/powerpoint/2010/main" val="20211961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A099161-4413-50EE-C7D7-B05AEE04B611}"/>
              </a:ext>
            </a:extLst>
          </p:cNvPr>
          <p:cNvSpPr>
            <a:spLocks noGrp="1"/>
          </p:cNvSpPr>
          <p:nvPr>
            <p:ph type="title"/>
          </p:nvPr>
        </p:nvSpPr>
        <p:spPr>
          <a:xfrm>
            <a:off x="686834" y="1153572"/>
            <a:ext cx="3200400" cy="4461163"/>
          </a:xfrm>
        </p:spPr>
        <p:txBody>
          <a:bodyPr>
            <a:normAutofit/>
          </a:bodyPr>
          <a:lstStyle/>
          <a:p>
            <a:r>
              <a:rPr lang="da-DK">
                <a:solidFill>
                  <a:srgbClr val="FFFFFF"/>
                </a:solidFill>
              </a:rPr>
              <a:t>Opgave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4AFB12CC-B3C8-7ACE-0482-33C4F6574CBF}"/>
              </a:ext>
            </a:extLst>
          </p:cNvPr>
          <p:cNvSpPr>
            <a:spLocks noGrp="1"/>
          </p:cNvSpPr>
          <p:nvPr>
            <p:ph idx="1"/>
          </p:nvPr>
        </p:nvSpPr>
        <p:spPr>
          <a:xfrm>
            <a:off x="4447308" y="591344"/>
            <a:ext cx="6906491" cy="5585619"/>
          </a:xfrm>
        </p:spPr>
        <p:txBody>
          <a:bodyPr anchor="ctr">
            <a:normAutofit/>
          </a:bodyPr>
          <a:lstStyle/>
          <a:p>
            <a:r>
              <a:rPr lang="da-DK" altLang="da-DK" dirty="0">
                <a:ea typeface="ＭＳ Ｐゴシック" charset="-128"/>
              </a:rPr>
              <a:t>Du får nu 5 minutter til at skrive en aktiv sætning på en seddel. Du skal være i stand til at omskrive sætningen til passiv.</a:t>
            </a:r>
          </a:p>
          <a:p>
            <a:endParaRPr lang="da-DK" dirty="0"/>
          </a:p>
        </p:txBody>
      </p:sp>
    </p:spTree>
    <p:extLst>
      <p:ext uri="{BB962C8B-B14F-4D97-AF65-F5344CB8AC3E}">
        <p14:creationId xmlns:p14="http://schemas.microsoft.com/office/powerpoint/2010/main" val="20589244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7F1D084A-5F78-B53C-9B46-D13E9F8A0C4D}"/>
              </a:ext>
            </a:extLst>
          </p:cNvPr>
          <p:cNvSpPr>
            <a:spLocks noGrp="1"/>
          </p:cNvSpPr>
          <p:nvPr>
            <p:ph type="title"/>
          </p:nvPr>
        </p:nvSpPr>
        <p:spPr>
          <a:xfrm>
            <a:off x="1171074" y="1396686"/>
            <a:ext cx="3240506" cy="4064628"/>
          </a:xfrm>
        </p:spPr>
        <p:txBody>
          <a:bodyPr>
            <a:normAutofit/>
          </a:bodyPr>
          <a:lstStyle/>
          <a:p>
            <a:r>
              <a:rPr lang="da-DK">
                <a:solidFill>
                  <a:srgbClr val="FFFFFF"/>
                </a:solidFill>
              </a:rPr>
              <a:t>Ready set go</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Pladsholder til indhold 2">
            <a:extLst>
              <a:ext uri="{FF2B5EF4-FFF2-40B4-BE49-F238E27FC236}">
                <a16:creationId xmlns:a16="http://schemas.microsoft.com/office/drawing/2014/main" id="{9E308EA1-5261-5662-CF14-BE17248A1281}"/>
              </a:ext>
            </a:extLst>
          </p:cNvPr>
          <p:cNvSpPr>
            <a:spLocks noGrp="1"/>
          </p:cNvSpPr>
          <p:nvPr>
            <p:ph idx="1"/>
          </p:nvPr>
        </p:nvSpPr>
        <p:spPr>
          <a:xfrm>
            <a:off x="5370153" y="1526033"/>
            <a:ext cx="5536397" cy="3935281"/>
          </a:xfrm>
        </p:spPr>
        <p:txBody>
          <a:bodyPr>
            <a:normAutofit/>
          </a:bodyPr>
          <a:lstStyle/>
          <a:p>
            <a:pPr>
              <a:buBlip>
                <a:blip r:embed="rId2"/>
              </a:buBlip>
              <a:defRPr/>
            </a:pPr>
            <a:r>
              <a:rPr lang="en-GB" altLang="da-DK" sz="2000" err="1">
                <a:ea typeface="ＭＳ Ｐゴシック" charset="-128"/>
              </a:rPr>
              <a:t>Gå</a:t>
            </a:r>
            <a:r>
              <a:rPr lang="en-GB" altLang="da-DK" sz="2000">
                <a:ea typeface="ＭＳ Ｐゴシック" charset="-128"/>
              </a:rPr>
              <a:t> </a:t>
            </a:r>
            <a:r>
              <a:rPr lang="en-GB" altLang="da-DK" sz="2000" err="1">
                <a:ea typeface="ＭＳ Ｐゴシック" charset="-128"/>
              </a:rPr>
              <a:t>rundt</a:t>
            </a:r>
            <a:r>
              <a:rPr lang="en-GB" altLang="da-DK" sz="2000">
                <a:ea typeface="ＭＳ Ｐゴシック" charset="-128"/>
              </a:rPr>
              <a:t> </a:t>
            </a:r>
            <a:r>
              <a:rPr lang="en-GB" altLang="da-DK" sz="2000" err="1">
                <a:ea typeface="ＭＳ Ｐゴシック" charset="-128"/>
              </a:rPr>
              <a:t>i</a:t>
            </a:r>
            <a:r>
              <a:rPr lang="en-GB" altLang="da-DK" sz="2000">
                <a:ea typeface="ＭＳ Ｐゴシック" charset="-128"/>
              </a:rPr>
              <a:t> </a:t>
            </a:r>
            <a:r>
              <a:rPr lang="en-GB" altLang="da-DK" sz="2000" err="1">
                <a:ea typeface="ＭＳ Ｐゴシック" charset="-128"/>
              </a:rPr>
              <a:t>klasselokalet</a:t>
            </a:r>
            <a:r>
              <a:rPr lang="en-GB" altLang="da-DK" sz="2000">
                <a:ea typeface="ＭＳ Ｐゴシック" charset="-128"/>
              </a:rPr>
              <a:t> </a:t>
            </a:r>
            <a:r>
              <a:rPr lang="en-GB" altLang="da-DK" sz="2000" err="1">
                <a:ea typeface="ＭＳ Ｐゴシック" charset="-128"/>
              </a:rPr>
              <a:t>iblandt</a:t>
            </a:r>
            <a:r>
              <a:rPr lang="en-GB" altLang="da-DK" sz="2000">
                <a:ea typeface="ＭＳ Ｐゴシック" charset="-128"/>
              </a:rPr>
              <a:t> dine </a:t>
            </a:r>
            <a:r>
              <a:rPr lang="en-GB" altLang="da-DK" sz="2000" err="1">
                <a:ea typeface="ＭＳ Ｐゴシック" charset="-128"/>
              </a:rPr>
              <a:t>kammerater</a:t>
            </a:r>
            <a:r>
              <a:rPr lang="en-GB" altLang="da-DK" sz="2000">
                <a:ea typeface="ＭＳ Ｐゴシック" charset="-128"/>
              </a:rPr>
              <a:t> og </a:t>
            </a:r>
            <a:r>
              <a:rPr lang="en-GB" altLang="da-DK" sz="2000" err="1">
                <a:ea typeface="ＭＳ Ｐゴシック" charset="-128"/>
              </a:rPr>
              <a:t>lyt</a:t>
            </a:r>
            <a:r>
              <a:rPr lang="en-GB" altLang="da-DK" sz="2000">
                <a:ea typeface="ＭＳ Ｐゴシック" charset="-128"/>
              </a:rPr>
              <a:t> </a:t>
            </a:r>
            <a:r>
              <a:rPr lang="en-GB" altLang="da-DK" sz="2000" err="1">
                <a:ea typeface="ＭＳ Ｐゴシック" charset="-128"/>
              </a:rPr>
              <a:t>til</a:t>
            </a:r>
            <a:r>
              <a:rPr lang="en-GB" altLang="da-DK" sz="2000">
                <a:ea typeface="ＭＳ Ｐゴシック" charset="-128"/>
              </a:rPr>
              <a:t> </a:t>
            </a:r>
            <a:r>
              <a:rPr lang="en-GB" altLang="da-DK" sz="2000" err="1">
                <a:ea typeface="ＭＳ Ｐゴシック" charset="-128"/>
              </a:rPr>
              <a:t>musikken</a:t>
            </a:r>
            <a:r>
              <a:rPr lang="en-GB" altLang="da-DK" sz="2000">
                <a:ea typeface="ＭＳ Ｐゴシック" charset="-128"/>
              </a:rPr>
              <a:t>. </a:t>
            </a:r>
            <a:r>
              <a:rPr lang="en-GB" altLang="da-DK" sz="2000" err="1">
                <a:ea typeface="ＭＳ Ｐゴシック" charset="-128"/>
              </a:rPr>
              <a:t>Når</a:t>
            </a:r>
            <a:r>
              <a:rPr lang="en-GB" altLang="da-DK" sz="2000">
                <a:ea typeface="ＭＳ Ｐゴシック" charset="-128"/>
              </a:rPr>
              <a:t> </a:t>
            </a:r>
            <a:r>
              <a:rPr lang="en-GB" altLang="da-DK" sz="2000" err="1">
                <a:ea typeface="ＭＳ Ｐゴシック" charset="-128"/>
              </a:rPr>
              <a:t>musikken</a:t>
            </a:r>
            <a:r>
              <a:rPr lang="en-GB" altLang="da-DK" sz="2000">
                <a:ea typeface="ＭＳ Ｐゴシック" charset="-128"/>
              </a:rPr>
              <a:t> stopper,  </a:t>
            </a:r>
            <a:r>
              <a:rPr lang="en-GB" altLang="da-DK" sz="2000" err="1">
                <a:ea typeface="ＭＳ Ｐゴシック" charset="-128"/>
              </a:rPr>
              <a:t>skal</a:t>
            </a:r>
            <a:r>
              <a:rPr lang="en-GB" altLang="da-DK" sz="2000">
                <a:ea typeface="ＭＳ Ｐゴシック" charset="-128"/>
              </a:rPr>
              <a:t> du </a:t>
            </a:r>
            <a:r>
              <a:rPr lang="en-GB" altLang="da-DK" sz="2000" err="1">
                <a:ea typeface="ＭＳ Ｐゴシック" charset="-128"/>
              </a:rPr>
              <a:t>danne</a:t>
            </a:r>
            <a:r>
              <a:rPr lang="en-GB" altLang="da-DK" sz="2000">
                <a:ea typeface="ＭＳ Ｐゴシック" charset="-128"/>
              </a:rPr>
              <a:t> par med den der </a:t>
            </a:r>
            <a:r>
              <a:rPr lang="en-GB" altLang="da-DK" sz="2000" err="1">
                <a:ea typeface="ＭＳ Ｐゴシック" charset="-128"/>
              </a:rPr>
              <a:t>står</a:t>
            </a:r>
            <a:r>
              <a:rPr lang="en-GB" altLang="da-DK" sz="2000">
                <a:ea typeface="ＭＳ Ｐゴシック" charset="-128"/>
              </a:rPr>
              <a:t> </a:t>
            </a:r>
            <a:r>
              <a:rPr lang="en-GB" altLang="da-DK" sz="2000" err="1">
                <a:ea typeface="ＭＳ Ｐゴシック" charset="-128"/>
              </a:rPr>
              <a:t>nærmest</a:t>
            </a:r>
            <a:r>
              <a:rPr lang="en-GB" altLang="da-DK" sz="2000">
                <a:ea typeface="ＭＳ Ｐゴシック" charset="-128"/>
              </a:rPr>
              <a:t>.</a:t>
            </a:r>
          </a:p>
          <a:p>
            <a:pPr>
              <a:buBlip>
                <a:blip r:embed="rId2"/>
              </a:buBlip>
              <a:defRPr/>
            </a:pPr>
            <a:endParaRPr lang="en-GB" altLang="da-DK" sz="2000">
              <a:ea typeface="ＭＳ Ｐゴシック" charset="-128"/>
            </a:endParaRPr>
          </a:p>
          <a:p>
            <a:pPr>
              <a:buBlip>
                <a:blip r:embed="rId2"/>
              </a:buBlip>
              <a:defRPr/>
            </a:pPr>
            <a:r>
              <a:rPr lang="en-GB" altLang="da-DK" sz="2000">
                <a:ea typeface="ＭＳ Ｐゴシック" charset="-128"/>
              </a:rPr>
              <a:t>Nu </a:t>
            </a:r>
            <a:r>
              <a:rPr lang="en-GB" altLang="da-DK" sz="2000" err="1">
                <a:ea typeface="ＭＳ Ｐゴシック" charset="-128"/>
              </a:rPr>
              <a:t>skal</a:t>
            </a:r>
            <a:r>
              <a:rPr lang="en-GB" altLang="da-DK" sz="2000">
                <a:ea typeface="ＭＳ Ｐゴシック" charset="-128"/>
              </a:rPr>
              <a:t> du </a:t>
            </a:r>
            <a:r>
              <a:rPr lang="en-GB" altLang="da-DK" sz="2000" err="1">
                <a:ea typeface="ＭＳ Ｐゴシック" charset="-128"/>
              </a:rPr>
              <a:t>læse</a:t>
            </a:r>
            <a:r>
              <a:rPr lang="en-GB" altLang="da-DK" sz="2000">
                <a:ea typeface="ＭＳ Ｐゴシック" charset="-128"/>
              </a:rPr>
              <a:t> din </a:t>
            </a:r>
            <a:r>
              <a:rPr lang="en-GB" altLang="da-DK" sz="2000" err="1">
                <a:ea typeface="ＭＳ Ｐゴシック" charset="-128"/>
              </a:rPr>
              <a:t>sætning</a:t>
            </a:r>
            <a:r>
              <a:rPr lang="en-GB" altLang="da-DK" sz="2000">
                <a:ea typeface="ＭＳ Ｐゴシック" charset="-128"/>
              </a:rPr>
              <a:t> op og </a:t>
            </a:r>
            <a:r>
              <a:rPr lang="en-GB" altLang="da-DK" sz="2000" err="1">
                <a:ea typeface="ＭＳ Ｐゴシック" charset="-128"/>
              </a:rPr>
              <a:t>bede</a:t>
            </a:r>
            <a:r>
              <a:rPr lang="en-GB" altLang="da-DK" sz="2000">
                <a:ea typeface="ＭＳ Ｐゴシック" charset="-128"/>
              </a:rPr>
              <a:t> din </a:t>
            </a:r>
            <a:r>
              <a:rPr lang="en-GB" altLang="da-DK" sz="2000" err="1">
                <a:ea typeface="ＭＳ Ｐゴシック" charset="-128"/>
              </a:rPr>
              <a:t>kammerat</a:t>
            </a:r>
            <a:r>
              <a:rPr lang="en-GB" altLang="da-DK" sz="2000">
                <a:ea typeface="ＭＳ Ｐゴシック" charset="-128"/>
              </a:rPr>
              <a:t> om at </a:t>
            </a:r>
            <a:r>
              <a:rPr lang="en-GB" altLang="da-DK" sz="2000" err="1">
                <a:ea typeface="ＭＳ Ｐゴシック" charset="-128"/>
              </a:rPr>
              <a:t>omskrive</a:t>
            </a:r>
            <a:r>
              <a:rPr lang="en-GB" altLang="da-DK" sz="2000">
                <a:ea typeface="ＭＳ Ｐゴシック" charset="-128"/>
              </a:rPr>
              <a:t> </a:t>
            </a:r>
            <a:r>
              <a:rPr lang="en-GB" altLang="da-DK" sz="2000" err="1">
                <a:ea typeface="ＭＳ Ｐゴシック" charset="-128"/>
              </a:rPr>
              <a:t>sætningen</a:t>
            </a:r>
            <a:r>
              <a:rPr lang="en-GB" altLang="da-DK" sz="2000">
                <a:ea typeface="ＭＳ Ｐゴシック" charset="-128"/>
              </a:rPr>
              <a:t> </a:t>
            </a:r>
            <a:r>
              <a:rPr lang="en-GB" altLang="da-DK" sz="2000" err="1">
                <a:ea typeface="ＭＳ Ｐゴシック" charset="-128"/>
              </a:rPr>
              <a:t>til</a:t>
            </a:r>
            <a:r>
              <a:rPr lang="en-GB" altLang="da-DK" sz="2000">
                <a:ea typeface="ＭＳ Ｐゴシック" charset="-128"/>
              </a:rPr>
              <a:t> </a:t>
            </a:r>
            <a:r>
              <a:rPr lang="en-GB" altLang="da-DK" sz="2000" err="1">
                <a:ea typeface="ＭＳ Ｐゴシック" charset="-128"/>
              </a:rPr>
              <a:t>passiv</a:t>
            </a:r>
            <a:r>
              <a:rPr lang="en-GB" altLang="da-DK" sz="2000">
                <a:ea typeface="ＭＳ Ｐゴシック" charset="-128"/>
              </a:rPr>
              <a:t>. </a:t>
            </a:r>
            <a:r>
              <a:rPr lang="en-GB" altLang="da-DK" sz="2000" err="1">
                <a:ea typeface="ＭＳ Ｐゴシック" charset="-128"/>
              </a:rPr>
              <a:t>Derefter</a:t>
            </a:r>
            <a:r>
              <a:rPr lang="en-GB" altLang="da-DK" sz="2000">
                <a:ea typeface="ＭＳ Ｐゴシック" charset="-128"/>
              </a:rPr>
              <a:t> er det din partner </a:t>
            </a:r>
            <a:r>
              <a:rPr lang="en-GB" altLang="da-DK" sz="2000" err="1">
                <a:ea typeface="ＭＳ Ｐゴシック" charset="-128"/>
              </a:rPr>
              <a:t>som</a:t>
            </a:r>
            <a:r>
              <a:rPr lang="en-GB" altLang="da-DK" sz="2000">
                <a:ea typeface="ＭＳ Ｐゴシック" charset="-128"/>
              </a:rPr>
              <a:t> </a:t>
            </a:r>
            <a:r>
              <a:rPr lang="en-GB" altLang="da-DK" sz="2000" err="1">
                <a:ea typeface="ＭＳ Ｐゴシック" charset="-128"/>
              </a:rPr>
              <a:t>læser</a:t>
            </a:r>
            <a:r>
              <a:rPr lang="en-GB" altLang="da-DK" sz="2000">
                <a:ea typeface="ＭＳ Ｐゴシック" charset="-128"/>
              </a:rPr>
              <a:t> sin </a:t>
            </a:r>
            <a:r>
              <a:rPr lang="en-GB" altLang="da-DK" sz="2000" err="1">
                <a:ea typeface="ＭＳ Ｐゴシック" charset="-128"/>
              </a:rPr>
              <a:t>sætning</a:t>
            </a:r>
            <a:r>
              <a:rPr lang="en-GB" altLang="da-DK" sz="2000">
                <a:ea typeface="ＭＳ Ｐゴシック" charset="-128"/>
              </a:rPr>
              <a:t> op og du </a:t>
            </a:r>
            <a:r>
              <a:rPr lang="en-GB" altLang="da-DK" sz="2000" err="1">
                <a:ea typeface="ＭＳ Ｐゴシック" charset="-128"/>
              </a:rPr>
              <a:t>oversætter</a:t>
            </a:r>
            <a:r>
              <a:rPr lang="en-GB" altLang="da-DK" sz="2000">
                <a:ea typeface="ＭＳ Ｐゴシック" charset="-128"/>
              </a:rPr>
              <a:t>.</a:t>
            </a:r>
          </a:p>
          <a:p>
            <a:pPr>
              <a:buBlip>
                <a:blip r:embed="rId2"/>
              </a:buBlip>
              <a:defRPr/>
            </a:pPr>
            <a:endParaRPr lang="en-GB" altLang="da-DK" sz="2000">
              <a:ea typeface="ＭＳ Ｐゴシック" charset="-128"/>
            </a:endParaRPr>
          </a:p>
          <a:p>
            <a:pPr>
              <a:buBlip>
                <a:blip r:embed="rId2"/>
              </a:buBlip>
              <a:defRPr/>
            </a:pPr>
            <a:r>
              <a:rPr lang="en-GB" altLang="da-DK" sz="2000" err="1">
                <a:ea typeface="ＭＳ Ｐゴシック" charset="-128"/>
              </a:rPr>
              <a:t>Når</a:t>
            </a:r>
            <a:r>
              <a:rPr lang="en-GB" altLang="da-DK" sz="2000">
                <a:ea typeface="ＭＳ Ｐゴシック" charset="-128"/>
              </a:rPr>
              <a:t> </a:t>
            </a:r>
            <a:r>
              <a:rPr lang="en-GB" altLang="da-DK" sz="2000" err="1">
                <a:ea typeface="ＭＳ Ｐゴシック" charset="-128"/>
              </a:rPr>
              <a:t>musikken</a:t>
            </a:r>
            <a:r>
              <a:rPr lang="en-GB" altLang="da-DK" sz="2000">
                <a:ea typeface="ＭＳ Ｐゴシック" charset="-128"/>
              </a:rPr>
              <a:t> </a:t>
            </a:r>
            <a:r>
              <a:rPr lang="en-GB" altLang="da-DK" sz="2000" err="1">
                <a:ea typeface="ＭＳ Ｐゴシック" charset="-128"/>
              </a:rPr>
              <a:t>går</a:t>
            </a:r>
            <a:r>
              <a:rPr lang="en-GB" altLang="da-DK" sz="2000">
                <a:ea typeface="ＭＳ Ｐゴシック" charset="-128"/>
              </a:rPr>
              <a:t> </a:t>
            </a:r>
            <a:r>
              <a:rPr lang="en-GB" altLang="da-DK" sz="2000" err="1">
                <a:ea typeface="ＭＳ Ｐゴシック" charset="-128"/>
              </a:rPr>
              <a:t>i</a:t>
            </a:r>
            <a:r>
              <a:rPr lang="en-GB" altLang="da-DK" sz="2000">
                <a:ea typeface="ＭＳ Ｐゴシック" charset="-128"/>
              </a:rPr>
              <a:t> gang </a:t>
            </a:r>
            <a:r>
              <a:rPr lang="en-GB" altLang="da-DK" sz="2000" err="1">
                <a:ea typeface="ＭＳ Ｐゴシック" charset="-128"/>
              </a:rPr>
              <a:t>igen</a:t>
            </a:r>
            <a:r>
              <a:rPr lang="en-GB" altLang="da-DK" sz="2000">
                <a:ea typeface="ＭＳ Ｐゴシック" charset="-128"/>
              </a:rPr>
              <a:t> </a:t>
            </a:r>
            <a:r>
              <a:rPr lang="en-GB" altLang="da-DK" sz="2000" err="1">
                <a:ea typeface="ＭＳ Ｐゴシック" charset="-128"/>
              </a:rPr>
              <a:t>skal</a:t>
            </a:r>
            <a:r>
              <a:rPr lang="en-GB" altLang="da-DK" sz="2000">
                <a:ea typeface="ＭＳ Ｐゴシック" charset="-128"/>
              </a:rPr>
              <a:t> </a:t>
            </a:r>
            <a:r>
              <a:rPr lang="en-GB" altLang="da-DK" sz="2000" err="1">
                <a:ea typeface="ＭＳ Ｐゴシック" charset="-128"/>
              </a:rPr>
              <a:t>igen</a:t>
            </a:r>
            <a:r>
              <a:rPr lang="en-GB" altLang="da-DK" sz="2000">
                <a:ea typeface="ＭＳ Ｐゴシック" charset="-128"/>
              </a:rPr>
              <a:t> </a:t>
            </a:r>
            <a:r>
              <a:rPr lang="en-GB" altLang="da-DK" sz="2000" err="1">
                <a:ea typeface="ＭＳ Ｐゴシック" charset="-128"/>
              </a:rPr>
              <a:t>ud</a:t>
            </a:r>
            <a:r>
              <a:rPr lang="en-GB" altLang="da-DK" sz="2000">
                <a:ea typeface="ＭＳ Ｐゴシック" charset="-128"/>
              </a:rPr>
              <a:t> og </a:t>
            </a:r>
            <a:r>
              <a:rPr lang="en-GB" altLang="da-DK" sz="2000" err="1">
                <a:ea typeface="ＭＳ Ｐゴシック" charset="-128"/>
              </a:rPr>
              <a:t>gå</a:t>
            </a:r>
            <a:r>
              <a:rPr lang="en-GB" altLang="da-DK" sz="2000">
                <a:ea typeface="ＭＳ Ｐゴシック" charset="-128"/>
              </a:rPr>
              <a:t> </a:t>
            </a:r>
            <a:r>
              <a:rPr lang="en-GB" altLang="da-DK" sz="2000" err="1">
                <a:ea typeface="ＭＳ Ｐゴシック" charset="-128"/>
              </a:rPr>
              <a:t>blandt</a:t>
            </a:r>
            <a:r>
              <a:rPr lang="en-GB" altLang="da-DK" sz="2000">
                <a:ea typeface="ＭＳ Ｐゴシック" charset="-128"/>
              </a:rPr>
              <a:t> </a:t>
            </a:r>
            <a:r>
              <a:rPr lang="en-GB" altLang="da-DK" sz="2000" err="1">
                <a:ea typeface="ＭＳ Ｐゴシック" charset="-128"/>
              </a:rPr>
              <a:t>jeres</a:t>
            </a:r>
            <a:r>
              <a:rPr lang="en-GB" altLang="da-DK" sz="2000">
                <a:ea typeface="ＭＳ Ｐゴシック" charset="-128"/>
              </a:rPr>
              <a:t> </a:t>
            </a:r>
            <a:r>
              <a:rPr lang="en-GB" altLang="da-DK" sz="2000" err="1">
                <a:ea typeface="ＭＳ Ｐゴシック" charset="-128"/>
              </a:rPr>
              <a:t>kammerater</a:t>
            </a:r>
            <a:r>
              <a:rPr lang="en-GB" altLang="da-DK" sz="2000">
                <a:ea typeface="ＭＳ Ｐゴシック" charset="-128"/>
              </a:rPr>
              <a:t>.</a:t>
            </a:r>
          </a:p>
          <a:p>
            <a:endParaRPr lang="da-DK" sz="2000"/>
          </a:p>
        </p:txBody>
      </p:sp>
    </p:spTree>
    <p:extLst>
      <p:ext uri="{BB962C8B-B14F-4D97-AF65-F5344CB8AC3E}">
        <p14:creationId xmlns:p14="http://schemas.microsoft.com/office/powerpoint/2010/main" val="9826964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676851D-CAD2-697A-FD5C-EBAD118523A3}"/>
              </a:ext>
            </a:extLst>
          </p:cNvPr>
          <p:cNvSpPr>
            <a:spLocks noGrp="1"/>
          </p:cNvSpPr>
          <p:nvPr>
            <p:ph type="title"/>
          </p:nvPr>
        </p:nvSpPr>
        <p:spPr>
          <a:xfrm>
            <a:off x="635000" y="640823"/>
            <a:ext cx="3418659" cy="5583148"/>
          </a:xfrm>
        </p:spPr>
        <p:txBody>
          <a:bodyPr anchor="ctr">
            <a:normAutofit/>
          </a:bodyPr>
          <a:lstStyle/>
          <a:p>
            <a:r>
              <a:rPr lang="da-DK" sz="4200"/>
              <a:t>Opgave. Find et eksempel på passiv i nedenstående tekst og omskriv til sætningen til en aktiv sætning.</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Pladsholder til indhold 2">
            <a:extLst>
              <a:ext uri="{FF2B5EF4-FFF2-40B4-BE49-F238E27FC236}">
                <a16:creationId xmlns:a16="http://schemas.microsoft.com/office/drawing/2014/main" id="{877466E9-EBD7-AB18-9A6A-F9CB640B7429}"/>
              </a:ext>
            </a:extLst>
          </p:cNvPr>
          <p:cNvGraphicFramePr>
            <a:graphicFrameLocks noGrp="1"/>
          </p:cNvGraphicFramePr>
          <p:nvPr>
            <p:ph idx="1"/>
            <p:extLst>
              <p:ext uri="{D42A27DB-BD31-4B8C-83A1-F6EECF244321}">
                <p14:modId xmlns:p14="http://schemas.microsoft.com/office/powerpoint/2010/main" val="2944472716"/>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19119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Color Cover">
            <a:extLst>
              <a:ext uri="{FF2B5EF4-FFF2-40B4-BE49-F238E27FC236}">
                <a16:creationId xmlns:a16="http://schemas.microsoft.com/office/drawing/2014/main" id="{815925C2-A704-4D47-B1C1-3FCA52512E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Color Cover">
            <a:extLst>
              <a:ext uri="{FF2B5EF4-FFF2-40B4-BE49-F238E27FC236}">
                <a16:creationId xmlns:a16="http://schemas.microsoft.com/office/drawing/2014/main" id="{01D4315C-C23C-4FD3-98DF-08C29E2292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5" name="Group 11">
            <a:extLst>
              <a:ext uri="{FF2B5EF4-FFF2-40B4-BE49-F238E27FC236}">
                <a16:creationId xmlns:a16="http://schemas.microsoft.com/office/drawing/2014/main" id="{5E6B47BC-43FD-4C91-8BFF-B41B99A8A39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6064235" cy="6858000"/>
            <a:chOff x="651279" y="598259"/>
            <a:chExt cx="10889442" cy="5680742"/>
          </a:xfrm>
        </p:grpSpPr>
        <p:sp>
          <p:nvSpPr>
            <p:cNvPr id="13" name="Color">
              <a:extLst>
                <a:ext uri="{FF2B5EF4-FFF2-40B4-BE49-F238E27FC236}">
                  <a16:creationId xmlns:a16="http://schemas.microsoft.com/office/drawing/2014/main" id="{13038185-AC3C-4595-945F-25311424C5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Color">
              <a:extLst>
                <a:ext uri="{FF2B5EF4-FFF2-40B4-BE49-F238E27FC236}">
                  <a16:creationId xmlns:a16="http://schemas.microsoft.com/office/drawing/2014/main" id="{75D51AA0-C095-4650-A361-B294320BFE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7" name="Freeform: Shape 16">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el 1">
            <a:extLst>
              <a:ext uri="{FF2B5EF4-FFF2-40B4-BE49-F238E27FC236}">
                <a16:creationId xmlns:a16="http://schemas.microsoft.com/office/drawing/2014/main" id="{EF01C268-90AB-ADEB-4594-ACC8BEFC3BB1}"/>
              </a:ext>
            </a:extLst>
          </p:cNvPr>
          <p:cNvSpPr>
            <a:spLocks noGrp="1"/>
          </p:cNvSpPr>
          <p:nvPr>
            <p:ph type="title"/>
          </p:nvPr>
        </p:nvSpPr>
        <p:spPr>
          <a:xfrm>
            <a:off x="786385" y="841248"/>
            <a:ext cx="5129600" cy="5340097"/>
          </a:xfrm>
        </p:spPr>
        <p:txBody>
          <a:bodyPr anchor="ctr">
            <a:normAutofit/>
          </a:bodyPr>
          <a:lstStyle/>
          <a:p>
            <a:r>
              <a:rPr lang="da-DK" sz="4800">
                <a:solidFill>
                  <a:schemeClr val="bg1"/>
                </a:solidFill>
              </a:rPr>
              <a:t> simpel tid og sammensat tid</a:t>
            </a:r>
          </a:p>
        </p:txBody>
      </p:sp>
      <p:sp>
        <p:nvSpPr>
          <p:cNvPr id="3" name="Pladsholder til indhold 2">
            <a:extLst>
              <a:ext uri="{FF2B5EF4-FFF2-40B4-BE49-F238E27FC236}">
                <a16:creationId xmlns:a16="http://schemas.microsoft.com/office/drawing/2014/main" id="{17A391F2-F573-EDEC-0FEB-5AA40F65BD5F}"/>
              </a:ext>
            </a:extLst>
          </p:cNvPr>
          <p:cNvSpPr>
            <a:spLocks noGrp="1"/>
          </p:cNvSpPr>
          <p:nvPr>
            <p:ph idx="1"/>
          </p:nvPr>
        </p:nvSpPr>
        <p:spPr>
          <a:xfrm>
            <a:off x="6464410" y="841247"/>
            <a:ext cx="4484536" cy="5340097"/>
          </a:xfrm>
        </p:spPr>
        <p:txBody>
          <a:bodyPr anchor="ctr">
            <a:normAutofit/>
          </a:bodyPr>
          <a:lstStyle/>
          <a:p>
            <a:pPr marL="0" indent="0">
              <a:buNone/>
            </a:pPr>
            <a:r>
              <a:rPr lang="da-DK" sz="1800" b="1" dirty="0">
                <a:solidFill>
                  <a:schemeClr val="tx2"/>
                </a:solidFill>
              </a:rPr>
              <a:t>Simpel tid:</a:t>
            </a:r>
          </a:p>
          <a:p>
            <a:pPr marL="0" indent="0">
              <a:buNone/>
            </a:pPr>
            <a:r>
              <a:rPr lang="da-DK" sz="1800" dirty="0">
                <a:solidFill>
                  <a:schemeClr val="tx2"/>
                </a:solidFill>
              </a:rPr>
              <a:t>Et simpelt verballed består altid af ét </a:t>
            </a:r>
            <a:r>
              <a:rPr lang="da-DK" sz="1800" dirty="0">
                <a:solidFill>
                  <a:schemeClr val="tx2"/>
                </a:solidFill>
                <a:hlinkClick r:id="rId2"/>
              </a:rPr>
              <a:t>verbum</a:t>
            </a:r>
            <a:r>
              <a:rPr lang="da-DK" sz="1800" dirty="0">
                <a:solidFill>
                  <a:schemeClr val="tx2"/>
                </a:solidFill>
              </a:rPr>
              <a:t>, som står alene:</a:t>
            </a:r>
          </a:p>
          <a:p>
            <a:pPr marL="0" indent="0">
              <a:buNone/>
            </a:pPr>
            <a:r>
              <a:rPr lang="da-DK" sz="1800" dirty="0">
                <a:solidFill>
                  <a:schemeClr val="tx2"/>
                </a:solidFill>
              </a:rPr>
              <a:t>Eksempel: </a:t>
            </a:r>
            <a:r>
              <a:rPr lang="da-DK" sz="1800" dirty="0" err="1">
                <a:solidFill>
                  <a:schemeClr val="tx2"/>
                </a:solidFill>
              </a:rPr>
              <a:t>She</a:t>
            </a:r>
            <a:r>
              <a:rPr lang="da-DK" sz="1800" dirty="0">
                <a:solidFill>
                  <a:schemeClr val="tx2"/>
                </a:solidFill>
              </a:rPr>
              <a:t> </a:t>
            </a:r>
            <a:r>
              <a:rPr lang="da-DK" sz="1800" dirty="0" err="1">
                <a:solidFill>
                  <a:schemeClr val="tx2"/>
                </a:solidFill>
              </a:rPr>
              <a:t>works</a:t>
            </a:r>
            <a:r>
              <a:rPr lang="da-DK" sz="1800" dirty="0">
                <a:solidFill>
                  <a:schemeClr val="tx2"/>
                </a:solidFill>
              </a:rPr>
              <a:t> </a:t>
            </a:r>
            <a:r>
              <a:rPr lang="da-DK" sz="1800" dirty="0" err="1">
                <a:solidFill>
                  <a:schemeClr val="tx2"/>
                </a:solidFill>
              </a:rPr>
              <a:t>well</a:t>
            </a:r>
            <a:r>
              <a:rPr lang="da-DK" sz="1800" dirty="0">
                <a:solidFill>
                  <a:schemeClr val="tx2"/>
                </a:solidFill>
              </a:rPr>
              <a:t> with </a:t>
            </a:r>
            <a:r>
              <a:rPr lang="da-DK" sz="1800" dirty="0" err="1">
                <a:solidFill>
                  <a:schemeClr val="tx2"/>
                </a:solidFill>
              </a:rPr>
              <a:t>others</a:t>
            </a:r>
            <a:endParaRPr lang="da-DK" sz="1800" dirty="0">
              <a:solidFill>
                <a:schemeClr val="tx2"/>
              </a:solidFill>
            </a:endParaRPr>
          </a:p>
          <a:p>
            <a:pPr marL="0" indent="0">
              <a:buNone/>
            </a:pPr>
            <a:endParaRPr lang="da-DK" sz="1800" dirty="0">
              <a:solidFill>
                <a:schemeClr val="tx2"/>
              </a:solidFill>
            </a:endParaRPr>
          </a:p>
          <a:p>
            <a:pPr marL="0" indent="0">
              <a:buNone/>
            </a:pPr>
            <a:r>
              <a:rPr lang="da-DK" sz="1800" b="1" dirty="0">
                <a:solidFill>
                  <a:schemeClr val="tx2"/>
                </a:solidFill>
              </a:rPr>
              <a:t>Sammensat tid:</a:t>
            </a:r>
          </a:p>
          <a:p>
            <a:pPr marL="0" indent="0">
              <a:buNone/>
            </a:pPr>
            <a:r>
              <a:rPr lang="da-DK" sz="1800" dirty="0">
                <a:solidFill>
                  <a:schemeClr val="tx2"/>
                </a:solidFill>
              </a:rPr>
              <a:t>Et sammensat</a:t>
            </a:r>
            <a:r>
              <a:rPr lang="da-DK" sz="1800" b="1" dirty="0">
                <a:solidFill>
                  <a:schemeClr val="tx2"/>
                </a:solidFill>
              </a:rPr>
              <a:t> </a:t>
            </a:r>
            <a:r>
              <a:rPr lang="da-DK" sz="1800" b="1" dirty="0">
                <a:solidFill>
                  <a:schemeClr val="tx2"/>
                </a:solidFill>
                <a:hlinkClick r:id="rId3"/>
              </a:rPr>
              <a:t>verballed</a:t>
            </a:r>
            <a:r>
              <a:rPr lang="da-DK" sz="1800" dirty="0">
                <a:solidFill>
                  <a:schemeClr val="tx2"/>
                </a:solidFill>
              </a:rPr>
              <a:t> består altid af et </a:t>
            </a:r>
            <a:r>
              <a:rPr lang="da-DK" sz="1800" dirty="0">
                <a:solidFill>
                  <a:schemeClr val="tx2"/>
                </a:solidFill>
                <a:hlinkClick r:id="rId4"/>
              </a:rPr>
              <a:t>hovedverbum</a:t>
            </a:r>
            <a:r>
              <a:rPr lang="da-DK" sz="1800" dirty="0">
                <a:solidFill>
                  <a:schemeClr val="tx2"/>
                </a:solidFill>
              </a:rPr>
              <a:t> med et eller flere dertilhørende </a:t>
            </a:r>
            <a:r>
              <a:rPr lang="da-DK" sz="1800" dirty="0">
                <a:solidFill>
                  <a:schemeClr val="tx2"/>
                </a:solidFill>
                <a:hlinkClick r:id="rId5"/>
              </a:rPr>
              <a:t>hjælpeverber</a:t>
            </a:r>
            <a:r>
              <a:rPr lang="da-DK" sz="1800" dirty="0">
                <a:solidFill>
                  <a:schemeClr val="tx2"/>
                </a:solidFill>
              </a:rPr>
              <a:t> og/eller </a:t>
            </a:r>
            <a:r>
              <a:rPr lang="da-DK" sz="1800" dirty="0">
                <a:solidFill>
                  <a:schemeClr val="tx2"/>
                </a:solidFill>
                <a:hlinkClick r:id="rId6"/>
              </a:rPr>
              <a:t>modalverber</a:t>
            </a:r>
            <a:r>
              <a:rPr lang="da-DK" sz="1800" dirty="0">
                <a:solidFill>
                  <a:schemeClr val="tx2"/>
                </a:solidFill>
              </a:rPr>
              <a:t>. </a:t>
            </a:r>
          </a:p>
          <a:p>
            <a:pPr marL="0" indent="0">
              <a:buNone/>
            </a:pPr>
            <a:r>
              <a:rPr lang="da-DK" sz="1800" dirty="0">
                <a:solidFill>
                  <a:schemeClr val="tx2"/>
                </a:solidFill>
              </a:rPr>
              <a:t>Eksempel: </a:t>
            </a:r>
            <a:r>
              <a:rPr lang="da-DK" sz="1800" dirty="0" err="1">
                <a:solidFill>
                  <a:schemeClr val="tx2"/>
                </a:solidFill>
              </a:rPr>
              <a:t>We</a:t>
            </a:r>
            <a:r>
              <a:rPr lang="da-DK" sz="1800" dirty="0">
                <a:solidFill>
                  <a:schemeClr val="tx2"/>
                </a:solidFill>
              </a:rPr>
              <a:t> have </a:t>
            </a:r>
            <a:r>
              <a:rPr lang="da-DK" sz="1800" dirty="0" err="1">
                <a:solidFill>
                  <a:schemeClr val="tx2"/>
                </a:solidFill>
              </a:rPr>
              <a:t>ordered</a:t>
            </a:r>
            <a:r>
              <a:rPr lang="da-DK" sz="1800" dirty="0">
                <a:solidFill>
                  <a:schemeClr val="tx2"/>
                </a:solidFill>
              </a:rPr>
              <a:t> a </a:t>
            </a:r>
            <a:r>
              <a:rPr lang="da-DK" sz="1800" dirty="0" err="1">
                <a:solidFill>
                  <a:schemeClr val="tx2"/>
                </a:solidFill>
              </a:rPr>
              <a:t>bunch</a:t>
            </a:r>
            <a:r>
              <a:rPr lang="da-DK" sz="1800" dirty="0">
                <a:solidFill>
                  <a:schemeClr val="tx2"/>
                </a:solidFill>
              </a:rPr>
              <a:t> of </a:t>
            </a:r>
            <a:r>
              <a:rPr lang="da-DK" sz="1800" dirty="0" err="1">
                <a:solidFill>
                  <a:schemeClr val="tx2"/>
                </a:solidFill>
              </a:rPr>
              <a:t>flowers</a:t>
            </a:r>
            <a:r>
              <a:rPr lang="da-DK" sz="1800" dirty="0">
                <a:solidFill>
                  <a:schemeClr val="tx2"/>
                </a:solidFill>
              </a:rPr>
              <a:t> for </a:t>
            </a:r>
            <a:r>
              <a:rPr lang="da-DK" sz="1800" dirty="0" err="1">
                <a:solidFill>
                  <a:schemeClr val="tx2"/>
                </a:solidFill>
              </a:rPr>
              <a:t>them</a:t>
            </a:r>
            <a:r>
              <a:rPr lang="da-DK" sz="1800" dirty="0">
                <a:solidFill>
                  <a:schemeClr val="tx2"/>
                </a:solidFill>
              </a:rPr>
              <a:t> (hjælpeverbum samt hovedverbum)</a:t>
            </a:r>
          </a:p>
          <a:p>
            <a:pPr marL="0" indent="0">
              <a:buNone/>
            </a:pPr>
            <a:endParaRPr lang="da-DK" sz="1800" dirty="0">
              <a:solidFill>
                <a:schemeClr val="tx2"/>
              </a:solidFill>
            </a:endParaRPr>
          </a:p>
          <a:p>
            <a:pPr marL="0" indent="0">
              <a:buNone/>
            </a:pPr>
            <a:endParaRPr lang="da-DK" sz="1800" dirty="0">
              <a:solidFill>
                <a:schemeClr val="tx2"/>
              </a:solidFill>
            </a:endParaRPr>
          </a:p>
        </p:txBody>
      </p:sp>
    </p:spTree>
    <p:extLst>
      <p:ext uri="{BB962C8B-B14F-4D97-AF65-F5344CB8AC3E}">
        <p14:creationId xmlns:p14="http://schemas.microsoft.com/office/powerpoint/2010/main" val="21661644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D686D144-F83E-1B24-317D-0C91C248B98F}"/>
              </a:ext>
            </a:extLst>
          </p:cNvPr>
          <p:cNvSpPr>
            <a:spLocks noGrp="1"/>
          </p:cNvSpPr>
          <p:nvPr>
            <p:ph type="title"/>
          </p:nvPr>
        </p:nvSpPr>
        <p:spPr>
          <a:xfrm>
            <a:off x="826396" y="586855"/>
            <a:ext cx="4230100" cy="3387497"/>
          </a:xfrm>
        </p:spPr>
        <p:txBody>
          <a:bodyPr anchor="b">
            <a:normAutofit/>
          </a:bodyPr>
          <a:lstStyle/>
          <a:p>
            <a:pPr algn="r"/>
            <a:r>
              <a:rPr lang="da-DK" sz="4000">
                <a:solidFill>
                  <a:srgbClr val="FFFFFF"/>
                </a:solidFill>
              </a:rPr>
              <a:t>Sammensat tid</a:t>
            </a:r>
          </a:p>
        </p:txBody>
      </p:sp>
      <p:sp>
        <p:nvSpPr>
          <p:cNvPr id="3" name="Pladsholder til indhold 2">
            <a:extLst>
              <a:ext uri="{FF2B5EF4-FFF2-40B4-BE49-F238E27FC236}">
                <a16:creationId xmlns:a16="http://schemas.microsoft.com/office/drawing/2014/main" id="{894AA8A6-6CAF-294D-B750-B36FB0A9EC7A}"/>
              </a:ext>
            </a:extLst>
          </p:cNvPr>
          <p:cNvSpPr>
            <a:spLocks noGrp="1"/>
          </p:cNvSpPr>
          <p:nvPr>
            <p:ph idx="1"/>
          </p:nvPr>
        </p:nvSpPr>
        <p:spPr>
          <a:xfrm>
            <a:off x="6503158" y="649480"/>
            <a:ext cx="4862447" cy="5546047"/>
          </a:xfrm>
        </p:spPr>
        <p:txBody>
          <a:bodyPr anchor="ctr">
            <a:normAutofit/>
          </a:bodyPr>
          <a:lstStyle/>
          <a:p>
            <a:pPr marL="0" indent="0">
              <a:buNone/>
            </a:pPr>
            <a:r>
              <a:rPr lang="da-DK" sz="2000" dirty="0"/>
              <a:t> De hyppigste </a:t>
            </a:r>
            <a:r>
              <a:rPr lang="da-DK" sz="2000" dirty="0">
                <a:hlinkClick r:id="rId2"/>
              </a:rPr>
              <a:t>hjælpeverber</a:t>
            </a:r>
            <a:r>
              <a:rPr lang="da-DK" sz="2000" dirty="0"/>
              <a:t> er </a:t>
            </a:r>
            <a:r>
              <a:rPr lang="da-DK" sz="2000" i="1" dirty="0"/>
              <a:t>have, </a:t>
            </a:r>
            <a:r>
              <a:rPr lang="da-DK" sz="2000" i="1" dirty="0" err="1"/>
              <a:t>be</a:t>
            </a:r>
            <a:r>
              <a:rPr lang="da-DK" sz="2000" dirty="0"/>
              <a:t> og </a:t>
            </a:r>
            <a:r>
              <a:rPr lang="da-DK" sz="2000" i="1" dirty="0"/>
              <a:t>do</a:t>
            </a:r>
            <a:r>
              <a:rPr lang="da-DK" sz="2000" dirty="0"/>
              <a:t>. Disse kan også fungere som </a:t>
            </a:r>
            <a:r>
              <a:rPr lang="da-DK" sz="2000" dirty="0">
                <a:hlinkClick r:id="rId3"/>
              </a:rPr>
              <a:t>hovedverber</a:t>
            </a:r>
            <a:r>
              <a:rPr lang="da-DK" sz="2000" dirty="0"/>
              <a:t>. </a:t>
            </a:r>
          </a:p>
          <a:p>
            <a:pPr marL="0" indent="0">
              <a:buNone/>
            </a:pPr>
            <a:r>
              <a:rPr lang="da-DK" sz="2000" dirty="0"/>
              <a:t>Eksempel: He has </a:t>
            </a:r>
            <a:r>
              <a:rPr lang="da-DK" sz="2000" dirty="0" err="1"/>
              <a:t>kept</a:t>
            </a:r>
            <a:r>
              <a:rPr lang="da-DK" sz="2000" dirty="0"/>
              <a:t> her </a:t>
            </a:r>
            <a:r>
              <a:rPr lang="da-DK" sz="2000" dirty="0" err="1"/>
              <a:t>very</a:t>
            </a:r>
            <a:r>
              <a:rPr lang="da-DK" sz="2000" dirty="0"/>
              <a:t> </a:t>
            </a:r>
            <a:r>
              <a:rPr lang="da-DK" sz="2000" dirty="0" err="1"/>
              <a:t>busy</a:t>
            </a:r>
            <a:endParaRPr lang="da-DK" sz="2000" dirty="0"/>
          </a:p>
          <a:p>
            <a:pPr marL="0" indent="0">
              <a:buNone/>
            </a:pPr>
            <a:endParaRPr lang="da-DK" sz="2000" dirty="0"/>
          </a:p>
          <a:p>
            <a:pPr marL="0" indent="0">
              <a:buNone/>
            </a:pPr>
            <a:r>
              <a:rPr lang="da-DK" sz="2000" dirty="0">
                <a:hlinkClick r:id="rId4"/>
              </a:rPr>
              <a:t>Modalverberne</a:t>
            </a:r>
            <a:r>
              <a:rPr lang="da-DK" sz="2000" dirty="0"/>
              <a:t> (fx </a:t>
            </a:r>
            <a:r>
              <a:rPr lang="da-DK" sz="2000" i="1" dirty="0" err="1"/>
              <a:t>can</a:t>
            </a:r>
            <a:r>
              <a:rPr lang="da-DK" sz="2000" i="1" dirty="0"/>
              <a:t>, </a:t>
            </a:r>
            <a:r>
              <a:rPr lang="da-DK" sz="2000" i="1" dirty="0" err="1"/>
              <a:t>may</a:t>
            </a:r>
            <a:r>
              <a:rPr lang="da-DK" sz="2000" i="1" dirty="0"/>
              <a:t>, must, </a:t>
            </a:r>
            <a:r>
              <a:rPr lang="da-DK" sz="2000" i="1" dirty="0" err="1"/>
              <a:t>shall</a:t>
            </a:r>
            <a:r>
              <a:rPr lang="da-DK" sz="2000" i="1" dirty="0"/>
              <a:t>, </a:t>
            </a:r>
            <a:r>
              <a:rPr lang="da-DK" sz="2000" i="1" dirty="0" err="1"/>
              <a:t>will</a:t>
            </a:r>
            <a:r>
              <a:rPr lang="da-DK" sz="2000" dirty="0"/>
              <a:t> og </a:t>
            </a:r>
            <a:r>
              <a:rPr lang="da-DK" sz="2000" i="1" dirty="0" err="1"/>
              <a:t>ought</a:t>
            </a:r>
            <a:r>
              <a:rPr lang="da-DK" sz="2000" i="1" dirty="0"/>
              <a:t> to</a:t>
            </a:r>
            <a:r>
              <a:rPr lang="da-DK" sz="2000" dirty="0"/>
              <a:t>) er altid del af et sammensat </a:t>
            </a:r>
            <a:r>
              <a:rPr lang="da-DK" sz="2000" dirty="0">
                <a:hlinkClick r:id="rId5"/>
              </a:rPr>
              <a:t>verballed</a:t>
            </a:r>
            <a:r>
              <a:rPr lang="da-DK" sz="2000" dirty="0"/>
              <a:t> og kan altså ikke fungere som </a:t>
            </a:r>
            <a:r>
              <a:rPr lang="da-DK" sz="2000" dirty="0">
                <a:hlinkClick r:id="rId3"/>
              </a:rPr>
              <a:t>hovedverber</a:t>
            </a:r>
            <a:r>
              <a:rPr lang="da-DK" sz="2000" dirty="0"/>
              <a:t>.  Modalverberne anvendes til at angive talerens holdning til </a:t>
            </a:r>
            <a:r>
              <a:rPr lang="da-DK" sz="2000"/>
              <a:t>det sagte.</a:t>
            </a:r>
            <a:endParaRPr lang="da-DK" sz="2000" dirty="0"/>
          </a:p>
          <a:p>
            <a:pPr marL="0" indent="0">
              <a:buNone/>
            </a:pPr>
            <a:r>
              <a:rPr lang="da-DK" sz="2000" dirty="0"/>
              <a:t> Eksempel: </a:t>
            </a:r>
            <a:r>
              <a:rPr lang="da-DK" sz="2000" dirty="0" err="1"/>
              <a:t>She</a:t>
            </a:r>
            <a:r>
              <a:rPr lang="da-DK" sz="2000" dirty="0"/>
              <a:t> must </a:t>
            </a:r>
            <a:r>
              <a:rPr lang="da-DK" sz="2000" dirty="0" err="1"/>
              <a:t>be</a:t>
            </a:r>
            <a:r>
              <a:rPr lang="da-DK" sz="2000" dirty="0"/>
              <a:t> a genius</a:t>
            </a:r>
          </a:p>
          <a:p>
            <a:pPr marL="0" indent="0">
              <a:buNone/>
            </a:pPr>
            <a:endParaRPr lang="da-DK" sz="2000" dirty="0"/>
          </a:p>
          <a:p>
            <a:pPr marL="0" indent="0">
              <a:buNone/>
            </a:pPr>
            <a:endParaRPr lang="da-DK" sz="2000" dirty="0"/>
          </a:p>
          <a:p>
            <a:pPr marL="0" indent="0">
              <a:buNone/>
            </a:pPr>
            <a:endParaRPr lang="da-DK" sz="2000" dirty="0"/>
          </a:p>
        </p:txBody>
      </p:sp>
    </p:spTree>
    <p:extLst>
      <p:ext uri="{BB962C8B-B14F-4D97-AF65-F5344CB8AC3E}">
        <p14:creationId xmlns:p14="http://schemas.microsoft.com/office/powerpoint/2010/main" val="1221753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FFB60E8C-7224-44A4-87A0-46A1711DD2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CEA0FE8-2F45-B2AE-69D7-EA1E663CF0F1}"/>
              </a:ext>
            </a:extLst>
          </p:cNvPr>
          <p:cNvSpPr>
            <a:spLocks noGrp="1"/>
          </p:cNvSpPr>
          <p:nvPr>
            <p:ph type="title"/>
          </p:nvPr>
        </p:nvSpPr>
        <p:spPr>
          <a:xfrm>
            <a:off x="795528" y="386930"/>
            <a:ext cx="10141799" cy="1300554"/>
          </a:xfrm>
        </p:spPr>
        <p:txBody>
          <a:bodyPr vert="horz" lIns="91440" tIns="45720" rIns="91440" bIns="45720" rtlCol="0" anchor="b">
            <a:normAutofit/>
          </a:bodyPr>
          <a:lstStyle/>
          <a:p>
            <a:r>
              <a:rPr lang="en-US" sz="4800" kern="1200">
                <a:solidFill>
                  <a:schemeClr val="tx1"/>
                </a:solidFill>
                <a:latin typeface="+mj-lt"/>
                <a:ea typeface="+mj-ea"/>
                <a:cs typeface="+mj-cs"/>
              </a:rPr>
              <a:t>Imperativ (bydeform)</a:t>
            </a:r>
          </a:p>
        </p:txBody>
      </p:sp>
      <p:sp>
        <p:nvSpPr>
          <p:cNvPr id="23" name="Rectangle 22">
            <a:extLst>
              <a:ext uri="{FF2B5EF4-FFF2-40B4-BE49-F238E27FC236}">
                <a16:creationId xmlns:a16="http://schemas.microsoft.com/office/drawing/2014/main" id="{5DA32751-37A2-45C0-BE94-63D375E270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1">
            <a:extLst>
              <a:ext uri="{FF2B5EF4-FFF2-40B4-BE49-F238E27FC236}">
                <a16:creationId xmlns:a16="http://schemas.microsoft.com/office/drawing/2014/main" id="{DFFA1220-5F5C-179F-96E9-7EB672D2CBCD}"/>
              </a:ext>
            </a:extLst>
          </p:cNvPr>
          <p:cNvSpPr>
            <a:spLocks noChangeArrowheads="1"/>
          </p:cNvSpPr>
          <p:nvPr/>
        </p:nvSpPr>
        <p:spPr bwMode="auto">
          <a:xfrm>
            <a:off x="6406429" y="2599509"/>
            <a:ext cx="4530898" cy="3639450"/>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28600" eaLnBrk="1" fontAlgn="base" hangingPunct="1">
              <a:lnSpc>
                <a:spcPct val="90000"/>
              </a:lnSpc>
              <a:spcBef>
                <a:spcPct val="0"/>
              </a:spcBef>
              <a:spcAft>
                <a:spcPts val="600"/>
              </a:spcAft>
              <a:buClrTx/>
              <a:buSzTx/>
              <a:buFont typeface="Arial" panose="020B0604020202020204" pitchFamily="34" charset="0"/>
              <a:buChar char="•"/>
              <a:tabLst/>
            </a:pPr>
            <a:r>
              <a:rPr kumimoji="0" lang="en-US" altLang="da-DK" sz="2000" b="1" i="0" u="none" strike="noStrike" cap="none" normalizeH="0" baseline="0">
                <a:ln>
                  <a:noFill/>
                </a:ln>
                <a:effectLst/>
                <a:latin typeface="+mn-lt"/>
              </a:rPr>
              <a:t>Imperativ</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også</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kaldet</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bydeform</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bruges</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til</a:t>
            </a:r>
            <a:r>
              <a:rPr kumimoji="0" lang="en-US" altLang="da-DK" sz="2000" b="0" i="0" u="none" strike="noStrike" cap="none" normalizeH="0" baseline="0" dirty="0">
                <a:ln>
                  <a:noFill/>
                </a:ln>
                <a:effectLst/>
                <a:latin typeface="+mn-lt"/>
              </a:rPr>
              <a:t> at give </a:t>
            </a:r>
            <a:r>
              <a:rPr kumimoji="0" lang="en-US" altLang="da-DK" sz="2000" b="0" i="0" u="none" strike="noStrike" cap="none" normalizeH="0" baseline="0">
                <a:ln>
                  <a:noFill/>
                </a:ln>
                <a:effectLst/>
                <a:latin typeface="+mn-lt"/>
              </a:rPr>
              <a:t>kommandoer</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instruktioner</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råd</a:t>
            </a:r>
            <a:r>
              <a:rPr kumimoji="0" lang="en-US" altLang="da-DK" sz="2000" b="0" i="0" u="none" strike="noStrike" cap="none" normalizeH="0" baseline="0" dirty="0">
                <a:ln>
                  <a:noFill/>
                </a:ln>
                <a:effectLst/>
                <a:latin typeface="+mn-lt"/>
              </a:rPr>
              <a:t> og </a:t>
            </a:r>
            <a:r>
              <a:rPr kumimoji="0" lang="en-US" altLang="da-DK" sz="2000" b="0" i="0" u="none" strike="noStrike" cap="none" normalizeH="0" baseline="0">
                <a:ln>
                  <a:noFill/>
                </a:ln>
                <a:effectLst/>
                <a:latin typeface="+mn-lt"/>
              </a:rPr>
              <a:t>anmodninger</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Imperativ</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optræder</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som</a:t>
            </a:r>
            <a:r>
              <a:rPr kumimoji="0" lang="en-US" altLang="da-DK" sz="2000" b="0" i="0" u="none" strike="noStrike" cap="none" normalizeH="0" baseline="0" dirty="0">
                <a:ln>
                  <a:noFill/>
                </a:ln>
                <a:effectLst/>
                <a:latin typeface="+mn-lt"/>
              </a:rPr>
              <a:t> regel </a:t>
            </a:r>
            <a:r>
              <a:rPr kumimoji="0" lang="en-US" altLang="da-DK" sz="2000" b="0" i="0" u="none" strike="noStrike" cap="none" normalizeH="0" baseline="0">
                <a:ln>
                  <a:noFill/>
                </a:ln>
                <a:effectLst/>
                <a:latin typeface="+mn-lt"/>
              </a:rPr>
              <a:t>i</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sætninger</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uden</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subjekt</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fordi</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subjektet</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nemlig</a:t>
            </a:r>
            <a:r>
              <a:rPr kumimoji="0" lang="en-US" altLang="da-DK" sz="2000" b="0" i="0" u="none" strike="noStrike" cap="none" normalizeH="0" baseline="0" dirty="0">
                <a:ln>
                  <a:noFill/>
                </a:ln>
                <a:effectLst/>
                <a:latin typeface="+mn-lt"/>
              </a:rPr>
              <a:t> den, der tales </a:t>
            </a:r>
            <a:r>
              <a:rPr kumimoji="0" lang="en-US" altLang="da-DK" sz="2000" b="0" i="0" u="none" strike="noStrike" cap="none" normalizeH="0" baseline="0">
                <a:ln>
                  <a:noFill/>
                </a:ln>
                <a:effectLst/>
                <a:latin typeface="+mn-lt"/>
              </a:rPr>
              <a:t>til</a:t>
            </a:r>
            <a:r>
              <a:rPr kumimoji="0" lang="en-US" altLang="da-DK" sz="2000" b="0" i="0" u="none" strike="noStrike" cap="none" normalizeH="0" baseline="0" dirty="0">
                <a:ln>
                  <a:noFill/>
                </a:ln>
                <a:effectLst/>
                <a:latin typeface="+mn-lt"/>
              </a:rPr>
              <a:t>) er </a:t>
            </a:r>
            <a:r>
              <a:rPr kumimoji="0" lang="en-US" altLang="da-DK" sz="2000" b="0" i="0" u="none" strike="noStrike" cap="none" normalizeH="0" baseline="0">
                <a:ln>
                  <a:noFill/>
                </a:ln>
                <a:effectLst/>
                <a:latin typeface="+mn-lt"/>
              </a:rPr>
              <a:t>underforstået</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i</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imperativen</a:t>
            </a:r>
            <a:r>
              <a:rPr kumimoji="0" lang="en-US" altLang="da-DK" sz="2000" b="0" i="0" u="none" strike="noStrike" cap="none" normalizeH="0" baseline="0" dirty="0">
                <a:ln>
                  <a:noFill/>
                </a:ln>
                <a:effectLst/>
                <a:latin typeface="+mn-lt"/>
              </a:rPr>
              <a:t>.</a:t>
            </a:r>
          </a:p>
        </p:txBody>
      </p:sp>
      <p:sp>
        <p:nvSpPr>
          <p:cNvPr id="27" name="Rectangle 26">
            <a:extLst>
              <a:ext uri="{FF2B5EF4-FFF2-40B4-BE49-F238E27FC236}">
                <a16:creationId xmlns:a16="http://schemas.microsoft.com/office/drawing/2014/main" id="{5A55FBCD-CD42-40F5-8A1B-3203F9CAEE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Pladsholder til indhold 3">
            <a:extLst>
              <a:ext uri="{FF2B5EF4-FFF2-40B4-BE49-F238E27FC236}">
                <a16:creationId xmlns:a16="http://schemas.microsoft.com/office/drawing/2014/main" id="{BB589D0E-E67A-F84D-060B-BEE9C7911B46}"/>
              </a:ext>
            </a:extLst>
          </p:cNvPr>
          <p:cNvGraphicFramePr>
            <a:graphicFrameLocks noGrp="1"/>
          </p:cNvGraphicFramePr>
          <p:nvPr>
            <p:ph idx="1"/>
            <p:extLst>
              <p:ext uri="{D42A27DB-BD31-4B8C-83A1-F6EECF244321}">
                <p14:modId xmlns:p14="http://schemas.microsoft.com/office/powerpoint/2010/main" val="1997289713"/>
              </p:ext>
            </p:extLst>
          </p:nvPr>
        </p:nvGraphicFramePr>
        <p:xfrm>
          <a:off x="635295" y="2549532"/>
          <a:ext cx="5150278" cy="3664611"/>
        </p:xfrm>
        <a:graphic>
          <a:graphicData uri="http://schemas.openxmlformats.org/drawingml/2006/table">
            <a:tbl>
              <a:tblPr>
                <a:noFill/>
              </a:tblPr>
              <a:tblGrid>
                <a:gridCol w="2124272">
                  <a:extLst>
                    <a:ext uri="{9D8B030D-6E8A-4147-A177-3AD203B41FA5}">
                      <a16:colId xmlns:a16="http://schemas.microsoft.com/office/drawing/2014/main" val="849339800"/>
                    </a:ext>
                  </a:extLst>
                </a:gridCol>
                <a:gridCol w="3026006">
                  <a:extLst>
                    <a:ext uri="{9D8B030D-6E8A-4147-A177-3AD203B41FA5}">
                      <a16:colId xmlns:a16="http://schemas.microsoft.com/office/drawing/2014/main" val="177651422"/>
                    </a:ext>
                  </a:extLst>
                </a:gridCol>
              </a:tblGrid>
              <a:tr h="806575">
                <a:tc>
                  <a:txBody>
                    <a:bodyPr/>
                    <a:lstStyle/>
                    <a:p>
                      <a:pPr algn="l" fontAlgn="t">
                        <a:buNone/>
                      </a:pPr>
                      <a:r>
                        <a:rPr lang="da-DK" sz="2900" b="1" cap="none" spc="0">
                          <a:solidFill>
                            <a:schemeClr val="tx1"/>
                          </a:solidFill>
                          <a:effectLst/>
                          <a:latin typeface="GothamBold"/>
                        </a:rPr>
                        <a:t>Eksempler:</a:t>
                      </a:r>
                      <a:endParaRPr lang="da-DK" sz="2900" cap="none" spc="0">
                        <a:solidFill>
                          <a:schemeClr val="tx1"/>
                        </a:solidFill>
                        <a:effectLst/>
                      </a:endParaRPr>
                    </a:p>
                  </a:txBody>
                  <a:tcPr marL="151402" marR="108145" marT="108145" marB="216288">
                    <a:lnL w="12700" cmpd="sng">
                      <a:noFill/>
                      <a:prstDash val="solid"/>
                    </a:lnL>
                    <a:lnR w="12700" cmpd="sng">
                      <a:noFill/>
                      <a:prstDash val="solid"/>
                    </a:lnR>
                    <a:lnT w="12700" cap="flat" cmpd="sng" algn="ctr">
                      <a:solidFill>
                        <a:schemeClr val="tx1"/>
                      </a:solidFill>
                      <a:prstDash val="solid"/>
                    </a:lnT>
                    <a:lnB w="12700" cmpd="sng">
                      <a:noFill/>
                      <a:prstDash val="solid"/>
                    </a:lnB>
                    <a:noFill/>
                  </a:tcPr>
                </a:tc>
                <a:tc>
                  <a:txBody>
                    <a:bodyPr/>
                    <a:lstStyle/>
                    <a:p>
                      <a:pPr algn="l" fontAlgn="t">
                        <a:buNone/>
                      </a:pPr>
                      <a:r>
                        <a:rPr lang="da-DK" sz="2900" b="1" i="1" cap="none" spc="0">
                          <a:solidFill>
                            <a:schemeClr val="tx1"/>
                          </a:solidFill>
                          <a:effectLst/>
                          <a:latin typeface="GothamBold"/>
                        </a:rPr>
                        <a:t>Come</a:t>
                      </a:r>
                      <a:r>
                        <a:rPr lang="da-DK" sz="2900" i="1" cap="none" spc="0">
                          <a:solidFill>
                            <a:schemeClr val="tx1"/>
                          </a:solidFill>
                          <a:effectLst/>
                        </a:rPr>
                        <a:t> here!</a:t>
                      </a:r>
                      <a:endParaRPr lang="da-DK" sz="2900" cap="none" spc="0">
                        <a:solidFill>
                          <a:schemeClr val="tx1"/>
                        </a:solidFill>
                        <a:effectLst/>
                      </a:endParaRPr>
                    </a:p>
                  </a:txBody>
                  <a:tcPr marL="151402" marR="108145" marT="108145" marB="216288">
                    <a:lnL w="12700" cmpd="sng">
                      <a:noFill/>
                      <a:prstDash val="solid"/>
                    </a:lnL>
                    <a:lnR w="12700" cmpd="sng">
                      <a:noFill/>
                      <a:prstDash val="solid"/>
                    </a:lnR>
                    <a:lnT w="12700" cap="flat" cmpd="sng" algn="ctr">
                      <a:solidFill>
                        <a:schemeClr val="tx1"/>
                      </a:solidFill>
                      <a:prstDash val="solid"/>
                    </a:lnT>
                    <a:lnB w="12700" cmpd="sng">
                      <a:noFill/>
                      <a:prstDash val="solid"/>
                    </a:lnB>
                    <a:noFill/>
                  </a:tcPr>
                </a:tc>
                <a:extLst>
                  <a:ext uri="{0D108BD9-81ED-4DB2-BD59-A6C34878D82A}">
                    <a16:rowId xmlns:a16="http://schemas.microsoft.com/office/drawing/2014/main" val="216419276"/>
                  </a:ext>
                </a:extLst>
              </a:tr>
              <a:tr h="1244886">
                <a:tc>
                  <a:txBody>
                    <a:bodyPr/>
                    <a:lstStyle/>
                    <a:p>
                      <a:pPr algn="l" fontAlgn="t">
                        <a:buNone/>
                      </a:pPr>
                      <a:r>
                        <a:rPr lang="da-DK" sz="2900" b="1" cap="none" spc="0">
                          <a:solidFill>
                            <a:schemeClr val="tx1"/>
                          </a:solidFill>
                          <a:effectLst/>
                          <a:latin typeface="GothamBold"/>
                        </a:rPr>
                        <a:t> </a:t>
                      </a:r>
                      <a:endParaRPr lang="da-DK" sz="2900" cap="none" spc="0">
                        <a:solidFill>
                          <a:schemeClr val="tx1"/>
                        </a:solidFill>
                        <a:effectLst/>
                      </a:endParaRPr>
                    </a:p>
                  </a:txBody>
                  <a:tcPr marL="151402" marR="108145" marT="108145" marB="216288">
                    <a:lnL w="12700" cmpd="sng">
                      <a:noFill/>
                      <a:prstDash val="solid"/>
                    </a:lnL>
                    <a:lnR w="12700" cmpd="sng">
                      <a:noFill/>
                      <a:prstDash val="solid"/>
                    </a:lnR>
                    <a:lnT w="12700" cmpd="sng">
                      <a:noFill/>
                      <a:prstDash val="solid"/>
                    </a:lnT>
                    <a:lnB w="12700" cmpd="sng">
                      <a:noFill/>
                      <a:prstDash val="solid"/>
                    </a:lnB>
                    <a:noFill/>
                  </a:tcPr>
                </a:tc>
                <a:tc>
                  <a:txBody>
                    <a:bodyPr/>
                    <a:lstStyle/>
                    <a:p>
                      <a:pPr algn="l" fontAlgn="t">
                        <a:buNone/>
                      </a:pPr>
                      <a:r>
                        <a:rPr lang="da-DK" sz="2900" i="1" cap="none" spc="0">
                          <a:solidFill>
                            <a:schemeClr val="tx1"/>
                          </a:solidFill>
                          <a:effectLst/>
                        </a:rPr>
                        <a:t>Please </a:t>
                      </a:r>
                      <a:r>
                        <a:rPr lang="da-DK" sz="2900" b="1" i="1" cap="none" spc="0">
                          <a:solidFill>
                            <a:schemeClr val="tx1"/>
                          </a:solidFill>
                          <a:effectLst/>
                          <a:latin typeface="GothamBold"/>
                        </a:rPr>
                        <a:t>close</a:t>
                      </a:r>
                      <a:r>
                        <a:rPr lang="da-DK" sz="2900" i="1" cap="none" spc="0">
                          <a:solidFill>
                            <a:schemeClr val="tx1"/>
                          </a:solidFill>
                          <a:effectLst/>
                        </a:rPr>
                        <a:t> the door.</a:t>
                      </a:r>
                      <a:endParaRPr lang="da-DK" sz="2900" cap="none" spc="0">
                        <a:solidFill>
                          <a:schemeClr val="tx1"/>
                        </a:solidFill>
                        <a:effectLst/>
                      </a:endParaRPr>
                    </a:p>
                  </a:txBody>
                  <a:tcPr marL="151402" marR="108145" marT="108145" marB="216288">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884967537"/>
                  </a:ext>
                </a:extLst>
              </a:tr>
              <a:tr h="806575">
                <a:tc>
                  <a:txBody>
                    <a:bodyPr/>
                    <a:lstStyle/>
                    <a:p>
                      <a:pPr algn="l" fontAlgn="t">
                        <a:buNone/>
                      </a:pPr>
                      <a:r>
                        <a:rPr lang="da-DK" sz="2900" b="1" cap="none" spc="0">
                          <a:solidFill>
                            <a:schemeClr val="tx1"/>
                          </a:solidFill>
                          <a:effectLst/>
                          <a:latin typeface="GothamBold"/>
                        </a:rPr>
                        <a:t> </a:t>
                      </a:r>
                      <a:endParaRPr lang="da-DK" sz="2900" cap="none" spc="0">
                        <a:solidFill>
                          <a:schemeClr val="tx1"/>
                        </a:solidFill>
                        <a:effectLst/>
                      </a:endParaRPr>
                    </a:p>
                  </a:txBody>
                  <a:tcPr marL="151402" marR="108145" marT="108145" marB="216288">
                    <a:lnL w="12700" cmpd="sng">
                      <a:noFill/>
                      <a:prstDash val="solid"/>
                    </a:lnL>
                    <a:lnR w="12700" cmpd="sng">
                      <a:noFill/>
                      <a:prstDash val="solid"/>
                    </a:lnR>
                    <a:lnT w="12700" cmpd="sng">
                      <a:noFill/>
                      <a:prstDash val="solid"/>
                    </a:lnT>
                    <a:lnB w="12700" cmpd="sng">
                      <a:noFill/>
                      <a:prstDash val="solid"/>
                    </a:lnB>
                    <a:noFill/>
                  </a:tcPr>
                </a:tc>
                <a:tc>
                  <a:txBody>
                    <a:bodyPr/>
                    <a:lstStyle/>
                    <a:p>
                      <a:pPr algn="l" fontAlgn="t">
                        <a:buNone/>
                      </a:pPr>
                      <a:r>
                        <a:rPr lang="da-DK" sz="2900" b="1" i="1" cap="none" spc="0">
                          <a:solidFill>
                            <a:schemeClr val="tx1"/>
                          </a:solidFill>
                          <a:effectLst/>
                          <a:latin typeface="GothamBold"/>
                        </a:rPr>
                        <a:t>Don’t</a:t>
                      </a:r>
                      <a:r>
                        <a:rPr lang="da-DK" sz="2900" i="1" cap="none" spc="0">
                          <a:solidFill>
                            <a:schemeClr val="tx1"/>
                          </a:solidFill>
                          <a:effectLst/>
                        </a:rPr>
                        <a:t> worry!</a:t>
                      </a:r>
                      <a:endParaRPr lang="da-DK" sz="2900" cap="none" spc="0">
                        <a:solidFill>
                          <a:schemeClr val="tx1"/>
                        </a:solidFill>
                        <a:effectLst/>
                      </a:endParaRPr>
                    </a:p>
                  </a:txBody>
                  <a:tcPr marL="151402" marR="108145" marT="108145" marB="216288">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3190145099"/>
                  </a:ext>
                </a:extLst>
              </a:tr>
              <a:tr h="806575">
                <a:tc>
                  <a:txBody>
                    <a:bodyPr/>
                    <a:lstStyle/>
                    <a:p>
                      <a:pPr algn="l" fontAlgn="t">
                        <a:buNone/>
                      </a:pPr>
                      <a:r>
                        <a:rPr lang="da-DK" sz="2900" b="1" cap="none" spc="0">
                          <a:solidFill>
                            <a:schemeClr val="tx1"/>
                          </a:solidFill>
                          <a:effectLst/>
                          <a:latin typeface="GothamBold"/>
                        </a:rPr>
                        <a:t> </a:t>
                      </a:r>
                      <a:endParaRPr lang="da-DK" sz="2900" cap="none" spc="0">
                        <a:solidFill>
                          <a:schemeClr val="tx1"/>
                        </a:solidFill>
                        <a:effectLst/>
                      </a:endParaRPr>
                    </a:p>
                  </a:txBody>
                  <a:tcPr marL="151402" marR="108145" marT="108145" marB="216288">
                    <a:lnL w="12700" cmpd="sng">
                      <a:noFill/>
                      <a:prstDash val="solid"/>
                    </a:lnL>
                    <a:lnR w="12700" cmpd="sng">
                      <a:noFill/>
                      <a:prstDash val="solid"/>
                    </a:lnR>
                    <a:lnT w="12700" cmpd="sng">
                      <a:noFill/>
                      <a:prstDash val="solid"/>
                    </a:lnT>
                    <a:lnB w="12700" cmpd="sng">
                      <a:noFill/>
                      <a:prstDash val="solid"/>
                    </a:lnB>
                    <a:noFill/>
                  </a:tcPr>
                </a:tc>
                <a:tc>
                  <a:txBody>
                    <a:bodyPr/>
                    <a:lstStyle/>
                    <a:p>
                      <a:pPr algn="l" fontAlgn="t">
                        <a:buNone/>
                      </a:pPr>
                      <a:r>
                        <a:rPr lang="da-DK" sz="2900" b="1" i="1" cap="none" spc="0">
                          <a:solidFill>
                            <a:schemeClr val="tx1"/>
                          </a:solidFill>
                          <a:effectLst/>
                          <a:latin typeface="GothamBold"/>
                        </a:rPr>
                        <a:t>Give </a:t>
                      </a:r>
                      <a:r>
                        <a:rPr lang="da-DK" sz="2900" i="1" cap="none" spc="0">
                          <a:solidFill>
                            <a:schemeClr val="tx1"/>
                          </a:solidFill>
                          <a:effectLst/>
                        </a:rPr>
                        <a:t>me a hug.</a:t>
                      </a:r>
                      <a:endParaRPr lang="da-DK" sz="2900" cap="none" spc="0">
                        <a:solidFill>
                          <a:schemeClr val="tx1"/>
                        </a:solidFill>
                        <a:effectLst/>
                      </a:endParaRPr>
                    </a:p>
                  </a:txBody>
                  <a:tcPr marL="151402" marR="108145" marT="108145" marB="216288">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57369973"/>
                  </a:ext>
                </a:extLst>
              </a:tr>
            </a:tbl>
          </a:graphicData>
        </a:graphic>
      </p:graphicFrame>
    </p:spTree>
    <p:extLst>
      <p:ext uri="{BB962C8B-B14F-4D97-AF65-F5344CB8AC3E}">
        <p14:creationId xmlns:p14="http://schemas.microsoft.com/office/powerpoint/2010/main" val="143349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78100C5-73C3-F7A1-A8A2-CE3228707A43}"/>
              </a:ext>
            </a:extLst>
          </p:cNvPr>
          <p:cNvSpPr>
            <a:spLocks noGrp="1"/>
          </p:cNvSpPr>
          <p:nvPr>
            <p:ph type="title"/>
          </p:nvPr>
        </p:nvSpPr>
        <p:spPr>
          <a:xfrm>
            <a:off x="586478" y="1683756"/>
            <a:ext cx="3115265" cy="2396359"/>
          </a:xfrm>
        </p:spPr>
        <p:txBody>
          <a:bodyPr anchor="b">
            <a:normAutofit/>
          </a:bodyPr>
          <a:lstStyle/>
          <a:p>
            <a:pPr algn="r"/>
            <a:r>
              <a:rPr lang="da-DK" sz="4000">
                <a:solidFill>
                  <a:srgbClr val="FFFFFF"/>
                </a:solidFill>
              </a:rPr>
              <a:t>Præsens</a:t>
            </a:r>
          </a:p>
        </p:txBody>
      </p:sp>
      <p:graphicFrame>
        <p:nvGraphicFramePr>
          <p:cNvPr id="5" name="Pladsholder til indhold 2">
            <a:extLst>
              <a:ext uri="{FF2B5EF4-FFF2-40B4-BE49-F238E27FC236}">
                <a16:creationId xmlns:a16="http://schemas.microsoft.com/office/drawing/2014/main" id="{975D508F-09AF-FEC5-FEBD-C28EA2CC080C}"/>
              </a:ext>
            </a:extLst>
          </p:cNvPr>
          <p:cNvGraphicFramePr>
            <a:graphicFrameLocks noGrp="1"/>
          </p:cNvGraphicFramePr>
          <p:nvPr>
            <p:ph idx="1"/>
            <p:extLst>
              <p:ext uri="{D42A27DB-BD31-4B8C-83A1-F6EECF244321}">
                <p14:modId xmlns:p14="http://schemas.microsoft.com/office/powerpoint/2010/main" val="3010419609"/>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80419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5A803C43-D3D6-C0BD-D47C-5495E3EC355C}"/>
              </a:ext>
            </a:extLst>
          </p:cNvPr>
          <p:cNvSpPr>
            <a:spLocks noGrp="1"/>
          </p:cNvSpPr>
          <p:nvPr>
            <p:ph type="title"/>
          </p:nvPr>
        </p:nvSpPr>
        <p:spPr>
          <a:xfrm>
            <a:off x="586478" y="1683756"/>
            <a:ext cx="3115265" cy="2396359"/>
          </a:xfrm>
        </p:spPr>
        <p:txBody>
          <a:bodyPr anchor="b">
            <a:normAutofit/>
          </a:bodyPr>
          <a:lstStyle/>
          <a:p>
            <a:pPr algn="r"/>
            <a:r>
              <a:rPr lang="da-DK" sz="4000">
                <a:solidFill>
                  <a:srgbClr val="FFFFFF"/>
                </a:solidFill>
              </a:rPr>
              <a:t>Præteritum</a:t>
            </a:r>
          </a:p>
        </p:txBody>
      </p:sp>
      <p:graphicFrame>
        <p:nvGraphicFramePr>
          <p:cNvPr id="5" name="Pladsholder til indhold 2">
            <a:extLst>
              <a:ext uri="{FF2B5EF4-FFF2-40B4-BE49-F238E27FC236}">
                <a16:creationId xmlns:a16="http://schemas.microsoft.com/office/drawing/2014/main" id="{4FF38EEF-0BD1-81A8-9532-AFA314B85EBB}"/>
              </a:ext>
            </a:extLst>
          </p:cNvPr>
          <p:cNvGraphicFramePr>
            <a:graphicFrameLocks noGrp="1"/>
          </p:cNvGraphicFramePr>
          <p:nvPr>
            <p:ph idx="1"/>
            <p:extLst>
              <p:ext uri="{D42A27DB-BD31-4B8C-83A1-F6EECF244321}">
                <p14:modId xmlns:p14="http://schemas.microsoft.com/office/powerpoint/2010/main" val="3588352591"/>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9813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22F7AE4-357E-0192-5F6C-A017514A2A13}"/>
              </a:ext>
            </a:extLst>
          </p:cNvPr>
          <p:cNvPicPr>
            <a:picLocks noChangeAspect="1"/>
          </p:cNvPicPr>
          <p:nvPr/>
        </p:nvPicPr>
        <p:blipFill>
          <a:blip r:embed="rId2">
            <a:duotone>
              <a:schemeClr val="bg2">
                <a:shade val="45000"/>
                <a:satMod val="135000"/>
              </a:schemeClr>
              <a:prstClr val="white"/>
            </a:duotone>
          </a:blip>
          <a:srcRect/>
          <a:stretch/>
        </p:blipFill>
        <p:spPr>
          <a:xfrm>
            <a:off x="20" y="10"/>
            <a:ext cx="12191980" cy="6857990"/>
          </a:xfrm>
          <a:prstGeom prst="rect">
            <a:avLst/>
          </a:prstGeom>
        </p:spPr>
      </p:pic>
      <p:sp>
        <p:nvSpPr>
          <p:cNvPr id="10"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E97876A-642E-A20F-4E4F-8B9D313A078C}"/>
              </a:ext>
            </a:extLst>
          </p:cNvPr>
          <p:cNvSpPr>
            <a:spLocks noGrp="1"/>
          </p:cNvSpPr>
          <p:nvPr>
            <p:ph type="title"/>
          </p:nvPr>
        </p:nvSpPr>
        <p:spPr>
          <a:xfrm>
            <a:off x="838200" y="365125"/>
            <a:ext cx="10515600" cy="1325563"/>
          </a:xfrm>
        </p:spPr>
        <p:txBody>
          <a:bodyPr>
            <a:normAutofit/>
          </a:bodyPr>
          <a:lstStyle/>
          <a:p>
            <a:r>
              <a:rPr lang="da-DK" dirty="0"/>
              <a:t>Perfektum</a:t>
            </a:r>
          </a:p>
        </p:txBody>
      </p:sp>
      <p:graphicFrame>
        <p:nvGraphicFramePr>
          <p:cNvPr id="5" name="Pladsholder til indhold 2">
            <a:extLst>
              <a:ext uri="{FF2B5EF4-FFF2-40B4-BE49-F238E27FC236}">
                <a16:creationId xmlns:a16="http://schemas.microsoft.com/office/drawing/2014/main" id="{97ADFF49-2F93-53F8-182A-70F45B86CE45}"/>
              </a:ext>
            </a:extLst>
          </p:cNvPr>
          <p:cNvGraphicFramePr>
            <a:graphicFrameLocks noGrp="1"/>
          </p:cNvGraphicFramePr>
          <p:nvPr>
            <p:ph idx="1"/>
            <p:extLst>
              <p:ext uri="{D42A27DB-BD31-4B8C-83A1-F6EECF244321}">
                <p14:modId xmlns:p14="http://schemas.microsoft.com/office/powerpoint/2010/main" val="124633405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91065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25C366FA-B830-F726-CA7A-EA1F8DF0BEF4}"/>
              </a:ext>
            </a:extLst>
          </p:cNvPr>
          <p:cNvSpPr>
            <a:spLocks noGrp="1"/>
          </p:cNvSpPr>
          <p:nvPr>
            <p:ph type="title"/>
          </p:nvPr>
        </p:nvSpPr>
        <p:spPr>
          <a:xfrm>
            <a:off x="586478" y="1683756"/>
            <a:ext cx="3115265" cy="2396359"/>
          </a:xfrm>
        </p:spPr>
        <p:txBody>
          <a:bodyPr anchor="b">
            <a:normAutofit/>
          </a:bodyPr>
          <a:lstStyle/>
          <a:p>
            <a:pPr algn="r"/>
            <a:r>
              <a:rPr lang="da-DK" sz="2800">
                <a:solidFill>
                  <a:srgbClr val="FFFFFF"/>
                </a:solidFill>
              </a:rPr>
              <a:t>Pluskvamperfektum</a:t>
            </a:r>
          </a:p>
        </p:txBody>
      </p:sp>
      <p:graphicFrame>
        <p:nvGraphicFramePr>
          <p:cNvPr id="5" name="Pladsholder til indhold 2">
            <a:extLst>
              <a:ext uri="{FF2B5EF4-FFF2-40B4-BE49-F238E27FC236}">
                <a16:creationId xmlns:a16="http://schemas.microsoft.com/office/drawing/2014/main" id="{5889624D-4FAD-E094-F244-11B19DC0B07A}"/>
              </a:ext>
            </a:extLst>
          </p:cNvPr>
          <p:cNvGraphicFramePr>
            <a:graphicFrameLocks noGrp="1"/>
          </p:cNvGraphicFramePr>
          <p:nvPr>
            <p:ph idx="1"/>
            <p:extLst>
              <p:ext uri="{D42A27DB-BD31-4B8C-83A1-F6EECF244321}">
                <p14:modId xmlns:p14="http://schemas.microsoft.com/office/powerpoint/2010/main" val="4097241238"/>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4268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557214B8-5E03-F517-3B57-2A62867CEE53}"/>
              </a:ext>
            </a:extLst>
          </p:cNvPr>
          <p:cNvSpPr>
            <a:spLocks noGrp="1"/>
          </p:cNvSpPr>
          <p:nvPr>
            <p:ph type="title"/>
          </p:nvPr>
        </p:nvSpPr>
        <p:spPr>
          <a:xfrm>
            <a:off x="586478" y="1683756"/>
            <a:ext cx="3115265" cy="2396359"/>
          </a:xfrm>
        </p:spPr>
        <p:txBody>
          <a:bodyPr anchor="b">
            <a:normAutofit/>
          </a:bodyPr>
          <a:lstStyle/>
          <a:p>
            <a:pPr algn="r"/>
            <a:r>
              <a:rPr lang="da-DK" sz="4000">
                <a:solidFill>
                  <a:srgbClr val="FFFFFF"/>
                </a:solidFill>
              </a:rPr>
              <a:t>Futurum</a:t>
            </a:r>
          </a:p>
        </p:txBody>
      </p:sp>
      <p:graphicFrame>
        <p:nvGraphicFramePr>
          <p:cNvPr id="5" name="Pladsholder til indhold 2">
            <a:extLst>
              <a:ext uri="{FF2B5EF4-FFF2-40B4-BE49-F238E27FC236}">
                <a16:creationId xmlns:a16="http://schemas.microsoft.com/office/drawing/2014/main" id="{88F6646D-13F5-DF0F-C059-C19EC23D8931}"/>
              </a:ext>
            </a:extLst>
          </p:cNvPr>
          <p:cNvGraphicFramePr>
            <a:graphicFrameLocks noGrp="1"/>
          </p:cNvGraphicFramePr>
          <p:nvPr>
            <p:ph idx="1"/>
            <p:extLst>
              <p:ext uri="{D42A27DB-BD31-4B8C-83A1-F6EECF244321}">
                <p14:modId xmlns:p14="http://schemas.microsoft.com/office/powerpoint/2010/main" val="2796224203"/>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98126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9">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B92B2ED-2394-7648-1684-74768BED0977}"/>
              </a:ext>
            </a:extLst>
          </p:cNvPr>
          <p:cNvSpPr>
            <a:spLocks noGrp="1"/>
          </p:cNvSpPr>
          <p:nvPr>
            <p:ph type="title"/>
          </p:nvPr>
        </p:nvSpPr>
        <p:spPr>
          <a:xfrm>
            <a:off x="841248" y="256032"/>
            <a:ext cx="10506456" cy="1014984"/>
          </a:xfrm>
        </p:spPr>
        <p:txBody>
          <a:bodyPr anchor="b">
            <a:normAutofit/>
          </a:bodyPr>
          <a:lstStyle/>
          <a:p>
            <a:r>
              <a:rPr lang="da-DK"/>
              <a:t>Futurum</a:t>
            </a:r>
            <a:endParaRPr lang="da-DK" dirty="0"/>
          </a:p>
        </p:txBody>
      </p:sp>
      <p:sp>
        <p:nvSpPr>
          <p:cNvPr id="22" name="Rectangle 11">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3" name="Rectangle 13">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4" name="Pladsholder til indhold 3">
            <a:extLst>
              <a:ext uri="{FF2B5EF4-FFF2-40B4-BE49-F238E27FC236}">
                <a16:creationId xmlns:a16="http://schemas.microsoft.com/office/drawing/2014/main" id="{362E93F2-C8C7-175E-4224-D908B652AA65}"/>
              </a:ext>
            </a:extLst>
          </p:cNvPr>
          <p:cNvGraphicFramePr>
            <a:graphicFrameLocks noGrp="1"/>
          </p:cNvGraphicFramePr>
          <p:nvPr>
            <p:ph idx="1"/>
            <p:extLst>
              <p:ext uri="{D42A27DB-BD31-4B8C-83A1-F6EECF244321}">
                <p14:modId xmlns:p14="http://schemas.microsoft.com/office/powerpoint/2010/main" val="1662263241"/>
              </p:ext>
            </p:extLst>
          </p:nvPr>
        </p:nvGraphicFramePr>
        <p:xfrm>
          <a:off x="838200" y="2177410"/>
          <a:ext cx="10515601" cy="3855240"/>
        </p:xfrm>
        <a:graphic>
          <a:graphicData uri="http://schemas.openxmlformats.org/drawingml/2006/table">
            <a:tbl>
              <a:tblPr/>
              <a:tblGrid>
                <a:gridCol w="3901777">
                  <a:extLst>
                    <a:ext uri="{9D8B030D-6E8A-4147-A177-3AD203B41FA5}">
                      <a16:colId xmlns:a16="http://schemas.microsoft.com/office/drawing/2014/main" val="3097085875"/>
                    </a:ext>
                  </a:extLst>
                </a:gridCol>
                <a:gridCol w="6613824">
                  <a:extLst>
                    <a:ext uri="{9D8B030D-6E8A-4147-A177-3AD203B41FA5}">
                      <a16:colId xmlns:a16="http://schemas.microsoft.com/office/drawing/2014/main" val="1271618848"/>
                    </a:ext>
                  </a:extLst>
                </a:gridCol>
              </a:tblGrid>
              <a:tr h="948982">
                <a:tc>
                  <a:txBody>
                    <a:bodyPr/>
                    <a:lstStyle/>
                    <a:p>
                      <a:pPr algn="l" fontAlgn="t">
                        <a:buNone/>
                      </a:pPr>
                      <a:r>
                        <a:rPr lang="en-US" sz="2900" b="1">
                          <a:effectLst/>
                          <a:latin typeface="GothamBold"/>
                        </a:rPr>
                        <a:t>1.</a:t>
                      </a:r>
                      <a:r>
                        <a:rPr lang="en-US" sz="2900" i="1">
                          <a:effectLst/>
                        </a:rPr>
                        <a:t> to be going to</a:t>
                      </a:r>
                      <a:r>
                        <a:rPr lang="en-US" sz="2900">
                          <a:effectLst/>
                        </a:rPr>
                        <a:t> + </a:t>
                      </a:r>
                      <a:r>
                        <a:rPr lang="en-US" sz="2900" u="none" strike="noStrike">
                          <a:solidFill>
                            <a:srgbClr val="1E90FF"/>
                          </a:solidFill>
                          <a:effectLst/>
                          <a:hlinkClick r:id="rId2"/>
                        </a:rPr>
                        <a:t>infinitiv</a:t>
                      </a:r>
                      <a:r>
                        <a:rPr lang="en-US" sz="2900">
                          <a:effectLst/>
                        </a:rPr>
                        <a:t>:</a:t>
                      </a:r>
                    </a:p>
                  </a:txBody>
                  <a:tcPr marL="0" marR="0" marT="0" marB="0">
                    <a:lnL>
                      <a:noFill/>
                    </a:lnL>
                    <a:lnR>
                      <a:noFill/>
                    </a:lnR>
                    <a:lnT>
                      <a:noFill/>
                    </a:lnT>
                    <a:lnB>
                      <a:noFill/>
                    </a:lnB>
                    <a:noFill/>
                  </a:tcPr>
                </a:tc>
                <a:tc>
                  <a:txBody>
                    <a:bodyPr/>
                    <a:lstStyle/>
                    <a:p>
                      <a:pPr algn="l" fontAlgn="t">
                        <a:buNone/>
                      </a:pPr>
                      <a:r>
                        <a:rPr lang="da-DK" sz="2900">
                          <a:effectLst/>
                        </a:rPr>
                        <a:t>Om nær fremtid (om en hensigt eller noget uundgåeligt)</a:t>
                      </a:r>
                    </a:p>
                  </a:txBody>
                  <a:tcPr marL="0" marR="0" marT="0" marB="0">
                    <a:lnL>
                      <a:noFill/>
                    </a:lnL>
                    <a:lnR>
                      <a:noFill/>
                    </a:lnR>
                    <a:lnT>
                      <a:noFill/>
                    </a:lnT>
                    <a:lnB>
                      <a:noFill/>
                    </a:lnB>
                    <a:noFill/>
                  </a:tcPr>
                </a:tc>
                <a:extLst>
                  <a:ext uri="{0D108BD9-81ED-4DB2-BD59-A6C34878D82A}">
                    <a16:rowId xmlns:a16="http://schemas.microsoft.com/office/drawing/2014/main" val="277127257"/>
                  </a:ext>
                </a:extLst>
              </a:tr>
              <a:tr h="948982">
                <a:tc>
                  <a:txBody>
                    <a:bodyPr/>
                    <a:lstStyle/>
                    <a:p>
                      <a:pPr algn="l" fontAlgn="t">
                        <a:buNone/>
                      </a:pPr>
                      <a:r>
                        <a:rPr lang="da-DK" sz="2900">
                          <a:effectLst/>
                        </a:rPr>
                        <a:t> </a:t>
                      </a:r>
                    </a:p>
                  </a:txBody>
                  <a:tcPr marL="0" marR="0" marT="0" marB="0">
                    <a:lnL>
                      <a:noFill/>
                    </a:lnL>
                    <a:lnR>
                      <a:noFill/>
                    </a:lnR>
                    <a:lnT>
                      <a:noFill/>
                    </a:lnT>
                    <a:lnB>
                      <a:noFill/>
                    </a:lnB>
                    <a:noFill/>
                  </a:tcPr>
                </a:tc>
                <a:tc>
                  <a:txBody>
                    <a:bodyPr/>
                    <a:lstStyle/>
                    <a:p>
                      <a:pPr algn="l" fontAlgn="t">
                        <a:buNone/>
                      </a:pPr>
                      <a:r>
                        <a:rPr lang="en-US" sz="2900" i="1">
                          <a:effectLst/>
                        </a:rPr>
                        <a:t>I </a:t>
                      </a:r>
                      <a:r>
                        <a:rPr lang="en-US" sz="2900" b="1" i="1">
                          <a:effectLst/>
                          <a:latin typeface="GothamBold"/>
                        </a:rPr>
                        <a:t>am going</a:t>
                      </a:r>
                      <a:r>
                        <a:rPr lang="en-US" sz="2900" i="1">
                          <a:effectLst/>
                        </a:rPr>
                        <a:t> </a:t>
                      </a:r>
                      <a:r>
                        <a:rPr lang="en-US" sz="2900" b="1" i="1">
                          <a:effectLst/>
                          <a:latin typeface="GothamBold"/>
                        </a:rPr>
                        <a:t>to</a:t>
                      </a:r>
                      <a:r>
                        <a:rPr lang="en-US" sz="2900" i="1">
                          <a:effectLst/>
                        </a:rPr>
                        <a:t> </a:t>
                      </a:r>
                      <a:r>
                        <a:rPr lang="en-US" sz="2900" i="1" u="sng">
                          <a:effectLst/>
                        </a:rPr>
                        <a:t>finish</a:t>
                      </a:r>
                      <a:r>
                        <a:rPr lang="en-US" sz="2900" i="1">
                          <a:effectLst/>
                        </a:rPr>
                        <a:t> this assignment today.</a:t>
                      </a:r>
                      <a:endParaRPr lang="en-US" sz="2900">
                        <a:effectLst/>
                      </a:endParaRPr>
                    </a:p>
                  </a:txBody>
                  <a:tcPr marL="0" marR="0" marT="0" marB="0">
                    <a:lnL>
                      <a:noFill/>
                    </a:lnL>
                    <a:lnR>
                      <a:noFill/>
                    </a:lnR>
                    <a:lnT>
                      <a:noFill/>
                    </a:lnT>
                    <a:lnB>
                      <a:noFill/>
                    </a:lnB>
                    <a:noFill/>
                  </a:tcPr>
                </a:tc>
                <a:extLst>
                  <a:ext uri="{0D108BD9-81ED-4DB2-BD59-A6C34878D82A}">
                    <a16:rowId xmlns:a16="http://schemas.microsoft.com/office/drawing/2014/main" val="2186436041"/>
                  </a:ext>
                </a:extLst>
              </a:tr>
              <a:tr h="504147">
                <a:tc>
                  <a:txBody>
                    <a:bodyPr/>
                    <a:lstStyle/>
                    <a:p>
                      <a:pPr algn="l" fontAlgn="t">
                        <a:buNone/>
                      </a:pPr>
                      <a:r>
                        <a:rPr lang="da-DK" sz="2900">
                          <a:effectLst/>
                        </a:rPr>
                        <a:t> </a:t>
                      </a:r>
                    </a:p>
                  </a:txBody>
                  <a:tcPr marL="0" marR="0" marT="0" marB="0">
                    <a:lnL>
                      <a:noFill/>
                    </a:lnL>
                    <a:lnR>
                      <a:noFill/>
                    </a:lnR>
                    <a:lnT>
                      <a:noFill/>
                    </a:lnT>
                    <a:lnB>
                      <a:noFill/>
                    </a:lnB>
                    <a:noFill/>
                  </a:tcPr>
                </a:tc>
                <a:tc>
                  <a:txBody>
                    <a:bodyPr/>
                    <a:lstStyle/>
                    <a:p>
                      <a:pPr algn="l" fontAlgn="t">
                        <a:buNone/>
                      </a:pPr>
                      <a:r>
                        <a:rPr lang="da-DK" sz="2900">
                          <a:effectLst/>
                        </a:rPr>
                        <a:t> </a:t>
                      </a:r>
                    </a:p>
                  </a:txBody>
                  <a:tcPr marL="0" marR="0" marT="0" marB="0">
                    <a:lnL>
                      <a:noFill/>
                    </a:lnL>
                    <a:lnR>
                      <a:noFill/>
                    </a:lnR>
                    <a:lnT>
                      <a:noFill/>
                    </a:lnT>
                    <a:lnB>
                      <a:noFill/>
                    </a:lnB>
                    <a:noFill/>
                  </a:tcPr>
                </a:tc>
                <a:extLst>
                  <a:ext uri="{0D108BD9-81ED-4DB2-BD59-A6C34878D82A}">
                    <a16:rowId xmlns:a16="http://schemas.microsoft.com/office/drawing/2014/main" val="3968554971"/>
                  </a:ext>
                </a:extLst>
              </a:tr>
              <a:tr h="948982">
                <a:tc>
                  <a:txBody>
                    <a:bodyPr/>
                    <a:lstStyle/>
                    <a:p>
                      <a:pPr algn="l" fontAlgn="t">
                        <a:buNone/>
                      </a:pPr>
                      <a:r>
                        <a:rPr lang="en-US" sz="2900" b="1">
                          <a:effectLst/>
                          <a:latin typeface="GothamBold"/>
                        </a:rPr>
                        <a:t>2.</a:t>
                      </a:r>
                      <a:r>
                        <a:rPr lang="en-US" sz="2900">
                          <a:effectLst/>
                        </a:rPr>
                        <a:t> </a:t>
                      </a:r>
                      <a:r>
                        <a:rPr lang="en-US" sz="2900" i="1">
                          <a:effectLst/>
                        </a:rPr>
                        <a:t>to be about to</a:t>
                      </a:r>
                      <a:r>
                        <a:rPr lang="en-US" sz="2900">
                          <a:effectLst/>
                        </a:rPr>
                        <a:t> + </a:t>
                      </a:r>
                      <a:r>
                        <a:rPr lang="en-US" sz="2900" u="none" strike="noStrike">
                          <a:solidFill>
                            <a:srgbClr val="1E90FF"/>
                          </a:solidFill>
                          <a:effectLst/>
                          <a:hlinkClick r:id="rId2"/>
                        </a:rPr>
                        <a:t>infinitiv</a:t>
                      </a:r>
                      <a:r>
                        <a:rPr lang="en-US" sz="2900">
                          <a:effectLst/>
                        </a:rPr>
                        <a:t>:</a:t>
                      </a:r>
                    </a:p>
                  </a:txBody>
                  <a:tcPr marL="0" marR="0" marT="0" marB="0">
                    <a:lnL>
                      <a:noFill/>
                    </a:lnL>
                    <a:lnR>
                      <a:noFill/>
                    </a:lnR>
                    <a:lnT>
                      <a:noFill/>
                    </a:lnT>
                    <a:lnB>
                      <a:noFill/>
                    </a:lnB>
                    <a:noFill/>
                  </a:tcPr>
                </a:tc>
                <a:tc>
                  <a:txBody>
                    <a:bodyPr/>
                    <a:lstStyle/>
                    <a:p>
                      <a:pPr algn="l" fontAlgn="t">
                        <a:buNone/>
                      </a:pPr>
                      <a:r>
                        <a:rPr lang="da-DK" sz="2900">
                          <a:effectLst/>
                        </a:rPr>
                        <a:t>Om meget nær fremtid (noget, der er lige ved at ske)</a:t>
                      </a:r>
                    </a:p>
                  </a:txBody>
                  <a:tcPr marL="0" marR="0" marT="0" marB="0">
                    <a:lnL>
                      <a:noFill/>
                    </a:lnL>
                    <a:lnR>
                      <a:noFill/>
                    </a:lnR>
                    <a:lnT>
                      <a:noFill/>
                    </a:lnT>
                    <a:lnB>
                      <a:noFill/>
                    </a:lnB>
                    <a:noFill/>
                  </a:tcPr>
                </a:tc>
                <a:extLst>
                  <a:ext uri="{0D108BD9-81ED-4DB2-BD59-A6C34878D82A}">
                    <a16:rowId xmlns:a16="http://schemas.microsoft.com/office/drawing/2014/main" val="1189076074"/>
                  </a:ext>
                </a:extLst>
              </a:tr>
              <a:tr h="504147">
                <a:tc>
                  <a:txBody>
                    <a:bodyPr/>
                    <a:lstStyle/>
                    <a:p>
                      <a:pPr algn="l" fontAlgn="t">
                        <a:buNone/>
                      </a:pPr>
                      <a:r>
                        <a:rPr lang="da-DK" sz="2900">
                          <a:effectLst/>
                        </a:rPr>
                        <a:t> </a:t>
                      </a:r>
                    </a:p>
                  </a:txBody>
                  <a:tcPr marL="0" marR="0" marT="0" marB="0">
                    <a:lnL>
                      <a:noFill/>
                    </a:lnL>
                    <a:lnR>
                      <a:noFill/>
                    </a:lnR>
                    <a:lnT>
                      <a:noFill/>
                    </a:lnT>
                    <a:lnB>
                      <a:noFill/>
                    </a:lnB>
                    <a:noFill/>
                  </a:tcPr>
                </a:tc>
                <a:tc>
                  <a:txBody>
                    <a:bodyPr/>
                    <a:lstStyle/>
                    <a:p>
                      <a:pPr algn="l" fontAlgn="t">
                        <a:buNone/>
                      </a:pPr>
                      <a:r>
                        <a:rPr lang="en-US" sz="2900" i="1">
                          <a:effectLst/>
                        </a:rPr>
                        <a:t>Hurry up, the train </a:t>
                      </a:r>
                      <a:r>
                        <a:rPr lang="en-US" sz="2900" b="1" i="1">
                          <a:effectLst/>
                          <a:latin typeface="GothamBold"/>
                        </a:rPr>
                        <a:t>is about to</a:t>
                      </a:r>
                      <a:r>
                        <a:rPr lang="en-US" sz="2900" i="1">
                          <a:effectLst/>
                        </a:rPr>
                        <a:t> </a:t>
                      </a:r>
                      <a:r>
                        <a:rPr lang="en-US" sz="2900" i="1" u="sng">
                          <a:effectLst/>
                        </a:rPr>
                        <a:t>leave</a:t>
                      </a:r>
                      <a:r>
                        <a:rPr lang="en-US" sz="2900" i="1">
                          <a:effectLst/>
                        </a:rPr>
                        <a:t>.</a:t>
                      </a:r>
                      <a:endParaRPr lang="en-US" sz="2900">
                        <a:effectLst/>
                      </a:endParaRPr>
                    </a:p>
                  </a:txBody>
                  <a:tcPr marL="0" marR="0" marT="0" marB="0">
                    <a:lnL>
                      <a:noFill/>
                    </a:lnL>
                    <a:lnR>
                      <a:noFill/>
                    </a:lnR>
                    <a:lnT>
                      <a:noFill/>
                    </a:lnT>
                    <a:lnB>
                      <a:noFill/>
                    </a:lnB>
                    <a:noFill/>
                  </a:tcPr>
                </a:tc>
                <a:extLst>
                  <a:ext uri="{0D108BD9-81ED-4DB2-BD59-A6C34878D82A}">
                    <a16:rowId xmlns:a16="http://schemas.microsoft.com/office/drawing/2014/main" val="691064342"/>
                  </a:ext>
                </a:extLst>
              </a:tr>
            </a:tbl>
          </a:graphicData>
        </a:graphic>
      </p:graphicFrame>
      <p:sp>
        <p:nvSpPr>
          <p:cNvPr id="5" name="Rectangle 1">
            <a:extLst>
              <a:ext uri="{FF2B5EF4-FFF2-40B4-BE49-F238E27FC236}">
                <a16:creationId xmlns:a16="http://schemas.microsoft.com/office/drawing/2014/main" id="{23464D9D-3213-C10F-377E-FF76ADF6D599}"/>
              </a:ext>
            </a:extLst>
          </p:cNvPr>
          <p:cNvSpPr>
            <a:spLocks noChangeArrowheads="1"/>
          </p:cNvSpPr>
          <p:nvPr/>
        </p:nvSpPr>
        <p:spPr bwMode="auto">
          <a:xfrm>
            <a:off x="-5186870" y="-1255630"/>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a-DK" altLang="da-DK"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14739090"/>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333</TotalTime>
  <Words>1492</Words>
  <Application>Microsoft Office PowerPoint</Application>
  <PresentationFormat>Widescreen</PresentationFormat>
  <Paragraphs>150</Paragraphs>
  <Slides>25</Slides>
  <Notes>0</Notes>
  <HiddenSlides>0</HiddenSlides>
  <MMClips>0</MMClips>
  <ScaleCrop>false</ScaleCrop>
  <HeadingPairs>
    <vt:vector size="6" baseType="variant">
      <vt:variant>
        <vt:lpstr>Benyttede skrifttyper</vt:lpstr>
      </vt:variant>
      <vt:variant>
        <vt:i4>7</vt:i4>
      </vt:variant>
      <vt:variant>
        <vt:lpstr>Tema</vt:lpstr>
      </vt:variant>
      <vt:variant>
        <vt:i4>1</vt:i4>
      </vt:variant>
      <vt:variant>
        <vt:lpstr>Slidetitler</vt:lpstr>
      </vt:variant>
      <vt:variant>
        <vt:i4>25</vt:i4>
      </vt:variant>
    </vt:vector>
  </HeadingPairs>
  <TitlesOfParts>
    <vt:vector size="33" baseType="lpstr">
      <vt:lpstr>ＭＳ Ｐゴシック</vt:lpstr>
      <vt:lpstr>Aptos</vt:lpstr>
      <vt:lpstr>Aptos Display</vt:lpstr>
      <vt:lpstr>Arial</vt:lpstr>
      <vt:lpstr>Calibri</vt:lpstr>
      <vt:lpstr>GothamBold</vt:lpstr>
      <vt:lpstr>Wingdings</vt:lpstr>
      <vt:lpstr>Office-tema</vt:lpstr>
      <vt:lpstr>Verbernes Tider</vt:lpstr>
      <vt:lpstr>Eksempel på bøjning af regelmæssigt verbum</vt:lpstr>
      <vt:lpstr>Imperativ (bydeform)</vt:lpstr>
      <vt:lpstr>Præsens</vt:lpstr>
      <vt:lpstr>Præteritum</vt:lpstr>
      <vt:lpstr>Perfektum</vt:lpstr>
      <vt:lpstr>Pluskvamperfektum</vt:lpstr>
      <vt:lpstr>Futurum</vt:lpstr>
      <vt:lpstr>Futurum</vt:lpstr>
      <vt:lpstr>Futurum</vt:lpstr>
      <vt:lpstr>Futurum</vt:lpstr>
      <vt:lpstr>Udvidet tid</vt:lpstr>
      <vt:lpstr>Udvidet tid</vt:lpstr>
      <vt:lpstr>Opgave:  Find eksempler på imperativ, præsens, udvidet tid, futurum, perfektum og præteritum i nedenstående uddrag fra Zohran Mamdanis tale.</vt:lpstr>
      <vt:lpstr>Passiv og aktiv form</vt:lpstr>
      <vt:lpstr>Passiv og aktiv form</vt:lpstr>
      <vt:lpstr>Passiv og aktiv</vt:lpstr>
      <vt:lpstr>Svar</vt:lpstr>
      <vt:lpstr>Dannelse af passiv</vt:lpstr>
      <vt:lpstr>Oversættelsen</vt:lpstr>
      <vt:lpstr>Opgave</vt:lpstr>
      <vt:lpstr>Ready set go</vt:lpstr>
      <vt:lpstr>Opgave. Find et eksempel på passiv i nedenstående tekst og omskriv til sætningen til en aktiv sætning.</vt:lpstr>
      <vt:lpstr> simpel tid og sammensat tid</vt:lpstr>
      <vt:lpstr>Sammensat tid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Seis Flyvholm (MASF - Underviser - U/NORD)</dc:creator>
  <cp:lastModifiedBy>Maria Seis Flyvholm (MASF - Underviser - U/NORD)</cp:lastModifiedBy>
  <cp:revision>7</cp:revision>
  <cp:lastPrinted>2026-01-14T12:54:14Z</cp:lastPrinted>
  <dcterms:created xsi:type="dcterms:W3CDTF">2024-10-15T08:55:54Z</dcterms:created>
  <dcterms:modified xsi:type="dcterms:W3CDTF">2026-01-14T12:55:38Z</dcterms:modified>
</cp:coreProperties>
</file>