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74" r:id="rId3"/>
    <p:sldId id="275" r:id="rId4"/>
    <p:sldId id="259" r:id="rId5"/>
    <p:sldId id="260" r:id="rId6"/>
    <p:sldId id="262" r:id="rId7"/>
    <p:sldId id="271" r:id="rId8"/>
    <p:sldId id="265" r:id="rId9"/>
    <p:sldId id="268" r:id="rId10"/>
    <p:sldId id="269" r:id="rId11"/>
    <p:sldId id="261" r:id="rId12"/>
    <p:sldId id="267" r:id="rId13"/>
    <p:sldId id="257" r:id="rId14"/>
    <p:sldId id="276" r:id="rId15"/>
    <p:sldId id="273" r:id="rId16"/>
    <p:sldId id="258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8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93CA8-815C-4541-A0B0-82F2362D640A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77E698-9572-44F6-A30D-DFC537392C73}">
      <dgm:prSet/>
      <dgm:spPr/>
      <dgm:t>
        <a:bodyPr/>
        <a:lstStyle/>
        <a:p>
          <a:r>
            <a:rPr lang="da-DK" dirty="0"/>
            <a:t>Engelsk har komma mellem to hovedsætninger, som er forbundet med for, and , nor, but, or, </a:t>
          </a:r>
          <a:r>
            <a:rPr lang="da-DK" dirty="0" err="1"/>
            <a:t>yet</a:t>
          </a:r>
          <a:r>
            <a:rPr lang="da-DK" dirty="0"/>
            <a:t>, so,  hvis begge sætninger har både x og o. (fanboys)</a:t>
          </a:r>
          <a:endParaRPr lang="en-US" dirty="0"/>
        </a:p>
      </dgm:t>
    </dgm:pt>
    <dgm:pt modelId="{9B82335C-80F1-4CFC-A459-89DB3FAA89FC}" type="parTrans" cxnId="{96F0CD6F-A25D-4464-BBF2-C9DB1D1803E4}">
      <dgm:prSet/>
      <dgm:spPr/>
      <dgm:t>
        <a:bodyPr/>
        <a:lstStyle/>
        <a:p>
          <a:endParaRPr lang="en-US"/>
        </a:p>
      </dgm:t>
    </dgm:pt>
    <dgm:pt modelId="{CDCE857C-37FB-4DDA-AE0D-B7621F0A1F6C}" type="sibTrans" cxnId="{96F0CD6F-A25D-4464-BBF2-C9DB1D1803E4}">
      <dgm:prSet/>
      <dgm:spPr/>
      <dgm:t>
        <a:bodyPr/>
        <a:lstStyle/>
        <a:p>
          <a:endParaRPr lang="en-US"/>
        </a:p>
      </dgm:t>
    </dgm:pt>
    <dgm:pt modelId="{3CD3A07F-E4F6-4CE4-8181-994BDC9786A3}">
      <dgm:prSet/>
      <dgm:spPr/>
      <dgm:t>
        <a:bodyPr/>
        <a:lstStyle/>
        <a:p>
          <a:r>
            <a:rPr lang="da-DK"/>
            <a:t>John will sing, and Mary will play the piano</a:t>
          </a:r>
          <a:endParaRPr lang="en-US"/>
        </a:p>
      </dgm:t>
    </dgm:pt>
    <dgm:pt modelId="{F65F198A-3399-42C5-A402-B6910F972899}" type="parTrans" cxnId="{355B009C-67F1-47C4-A939-F27B757FC3AB}">
      <dgm:prSet/>
      <dgm:spPr/>
      <dgm:t>
        <a:bodyPr/>
        <a:lstStyle/>
        <a:p>
          <a:endParaRPr lang="en-US"/>
        </a:p>
      </dgm:t>
    </dgm:pt>
    <dgm:pt modelId="{56A4D4A2-299E-41DC-A1F4-498EBC89CFE8}" type="sibTrans" cxnId="{355B009C-67F1-47C4-A939-F27B757FC3AB}">
      <dgm:prSet/>
      <dgm:spPr/>
      <dgm:t>
        <a:bodyPr/>
        <a:lstStyle/>
        <a:p>
          <a:endParaRPr lang="en-US"/>
        </a:p>
      </dgm:t>
    </dgm:pt>
    <dgm:pt modelId="{19F308C9-33A8-4EDC-926B-856F00B13B55}" type="pres">
      <dgm:prSet presAssocID="{60493CA8-815C-4541-A0B0-82F2362D640A}" presName="Name0" presStyleCnt="0">
        <dgm:presLayoutVars>
          <dgm:dir/>
          <dgm:animLvl val="lvl"/>
          <dgm:resizeHandles val="exact"/>
        </dgm:presLayoutVars>
      </dgm:prSet>
      <dgm:spPr/>
    </dgm:pt>
    <dgm:pt modelId="{CF78257E-A387-4039-8BFD-A34806C45242}" type="pres">
      <dgm:prSet presAssocID="{3CD3A07F-E4F6-4CE4-8181-994BDC9786A3}" presName="boxAndChildren" presStyleCnt="0"/>
      <dgm:spPr/>
    </dgm:pt>
    <dgm:pt modelId="{1E23CF9B-62F6-4F46-AF98-19127772FC61}" type="pres">
      <dgm:prSet presAssocID="{3CD3A07F-E4F6-4CE4-8181-994BDC9786A3}" presName="parentTextBox" presStyleLbl="node1" presStyleIdx="0" presStyleCnt="2"/>
      <dgm:spPr/>
    </dgm:pt>
    <dgm:pt modelId="{CA8B84BB-18CF-4A37-A0B1-DBDBF7BBF6DC}" type="pres">
      <dgm:prSet presAssocID="{CDCE857C-37FB-4DDA-AE0D-B7621F0A1F6C}" presName="sp" presStyleCnt="0"/>
      <dgm:spPr/>
    </dgm:pt>
    <dgm:pt modelId="{ED6EFEB7-B714-4D88-9E68-CEC83D115D72}" type="pres">
      <dgm:prSet presAssocID="{9077E698-9572-44F6-A30D-DFC537392C73}" presName="arrowAndChildren" presStyleCnt="0"/>
      <dgm:spPr/>
    </dgm:pt>
    <dgm:pt modelId="{2362E8EF-6D18-41E5-9C94-0DCB87D488CE}" type="pres">
      <dgm:prSet presAssocID="{9077E698-9572-44F6-A30D-DFC537392C73}" presName="parentTextArrow" presStyleLbl="node1" presStyleIdx="1" presStyleCnt="2"/>
      <dgm:spPr/>
    </dgm:pt>
  </dgm:ptLst>
  <dgm:cxnLst>
    <dgm:cxn modelId="{96F0CD6F-A25D-4464-BBF2-C9DB1D1803E4}" srcId="{60493CA8-815C-4541-A0B0-82F2362D640A}" destId="{9077E698-9572-44F6-A30D-DFC537392C73}" srcOrd="0" destOrd="0" parTransId="{9B82335C-80F1-4CFC-A459-89DB3FAA89FC}" sibTransId="{CDCE857C-37FB-4DDA-AE0D-B7621F0A1F6C}"/>
    <dgm:cxn modelId="{81468371-7E45-4D1E-BA8B-0EA8B2693088}" type="presOf" srcId="{60493CA8-815C-4541-A0B0-82F2362D640A}" destId="{19F308C9-33A8-4EDC-926B-856F00B13B55}" srcOrd="0" destOrd="0" presId="urn:microsoft.com/office/officeart/2005/8/layout/process4"/>
    <dgm:cxn modelId="{43C71876-E77D-458E-B4DB-4ECBC088B1B4}" type="presOf" srcId="{9077E698-9572-44F6-A30D-DFC537392C73}" destId="{2362E8EF-6D18-41E5-9C94-0DCB87D488CE}" srcOrd="0" destOrd="0" presId="urn:microsoft.com/office/officeart/2005/8/layout/process4"/>
    <dgm:cxn modelId="{6EE4527F-D618-4752-BE5D-2BEE5D33CEA5}" type="presOf" srcId="{3CD3A07F-E4F6-4CE4-8181-994BDC9786A3}" destId="{1E23CF9B-62F6-4F46-AF98-19127772FC61}" srcOrd="0" destOrd="0" presId="urn:microsoft.com/office/officeart/2005/8/layout/process4"/>
    <dgm:cxn modelId="{355B009C-67F1-47C4-A939-F27B757FC3AB}" srcId="{60493CA8-815C-4541-A0B0-82F2362D640A}" destId="{3CD3A07F-E4F6-4CE4-8181-994BDC9786A3}" srcOrd="1" destOrd="0" parTransId="{F65F198A-3399-42C5-A402-B6910F972899}" sibTransId="{56A4D4A2-299E-41DC-A1F4-498EBC89CFE8}"/>
    <dgm:cxn modelId="{317A70D2-97FC-4872-8110-ED7935C7A95D}" type="presParOf" srcId="{19F308C9-33A8-4EDC-926B-856F00B13B55}" destId="{CF78257E-A387-4039-8BFD-A34806C45242}" srcOrd="0" destOrd="0" presId="urn:microsoft.com/office/officeart/2005/8/layout/process4"/>
    <dgm:cxn modelId="{4A80565C-0D60-48AA-8D97-BFA5DD415679}" type="presParOf" srcId="{CF78257E-A387-4039-8BFD-A34806C45242}" destId="{1E23CF9B-62F6-4F46-AF98-19127772FC61}" srcOrd="0" destOrd="0" presId="urn:microsoft.com/office/officeart/2005/8/layout/process4"/>
    <dgm:cxn modelId="{4C10BBC6-D3A5-406F-8356-A834E53A9319}" type="presParOf" srcId="{19F308C9-33A8-4EDC-926B-856F00B13B55}" destId="{CA8B84BB-18CF-4A37-A0B1-DBDBF7BBF6DC}" srcOrd="1" destOrd="0" presId="urn:microsoft.com/office/officeart/2005/8/layout/process4"/>
    <dgm:cxn modelId="{FD08620E-A6E4-4F86-AA12-E95A12815C2A}" type="presParOf" srcId="{19F308C9-33A8-4EDC-926B-856F00B13B55}" destId="{ED6EFEB7-B714-4D88-9E68-CEC83D115D72}" srcOrd="2" destOrd="0" presId="urn:microsoft.com/office/officeart/2005/8/layout/process4"/>
    <dgm:cxn modelId="{7DBDDCFF-D008-48BC-AD68-A3DDA2D96C9E}" type="presParOf" srcId="{ED6EFEB7-B714-4D88-9E68-CEC83D115D72}" destId="{2362E8EF-6D18-41E5-9C94-0DCB87D488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3CF9B-62F6-4F46-AF98-19127772FC61}">
      <dsp:nvSpPr>
        <dsp:cNvPr id="0" name=""/>
        <dsp:cNvSpPr/>
      </dsp:nvSpPr>
      <dsp:spPr>
        <a:xfrm>
          <a:off x="0" y="2568132"/>
          <a:ext cx="5019561" cy="16849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John will sing, and Mary will play the piano</a:t>
          </a:r>
          <a:endParaRPr lang="en-US" sz="2200" kern="1200"/>
        </a:p>
      </dsp:txBody>
      <dsp:txXfrm>
        <a:off x="0" y="2568132"/>
        <a:ext cx="5019561" cy="1684972"/>
      </dsp:txXfrm>
    </dsp:sp>
    <dsp:sp modelId="{2362E8EF-6D18-41E5-9C94-0DCB87D488CE}">
      <dsp:nvSpPr>
        <dsp:cNvPr id="0" name=""/>
        <dsp:cNvSpPr/>
      </dsp:nvSpPr>
      <dsp:spPr>
        <a:xfrm rot="10800000">
          <a:off x="0" y="1918"/>
          <a:ext cx="5019561" cy="2591488"/>
        </a:xfrm>
        <a:prstGeom prst="upArrowCallou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Engelsk har komma mellem to hovedsætninger, som er forbundet med for, and , nor, but, or, </a:t>
          </a:r>
          <a:r>
            <a:rPr lang="da-DK" sz="2200" kern="1200" dirty="0" err="1"/>
            <a:t>yet</a:t>
          </a:r>
          <a:r>
            <a:rPr lang="da-DK" sz="2200" kern="1200" dirty="0"/>
            <a:t>, so,  hvis begge sætninger har både x og o. (fanboys)</a:t>
          </a:r>
          <a:endParaRPr lang="en-US" sz="2200" kern="1200" dirty="0"/>
        </a:p>
      </dsp:txBody>
      <dsp:txXfrm rot="10800000">
        <a:off x="0" y="1918"/>
        <a:ext cx="5019561" cy="1683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9CF33-63A6-4E38-81A1-753D6D206E1E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035C0-0B4F-4975-9129-79F875E324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899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Amerikansk komma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035C0-0B4F-4975-9129-79F875E3242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528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408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71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8959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86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9067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3735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268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1769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78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105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445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751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832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551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622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993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50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F15F0-5EF3-4B8B-8D91-FC7CFBABC62D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9DD1A-07CC-4778-9856-EDA0E93779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2339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6A8A5D-137F-4A8A-9811-F7A867F0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6EA64E00-438F-4B4F-9366-7A7230A9A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9E6386A-8042-4EC7-A981-EFAC2ACB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36170" y="1122363"/>
            <a:ext cx="2367172" cy="2387600"/>
          </a:xfrm>
        </p:spPr>
        <p:txBody>
          <a:bodyPr>
            <a:normAutofit/>
          </a:bodyPr>
          <a:lstStyle/>
          <a:p>
            <a:r>
              <a:rPr lang="da-DK" dirty="0"/>
              <a:t>			</a:t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914739" y="3602038"/>
            <a:ext cx="2388603" cy="1655762"/>
          </a:xfrm>
        </p:spPr>
        <p:txBody>
          <a:bodyPr>
            <a:normAutofit/>
          </a:bodyPr>
          <a:lstStyle/>
          <a:p>
            <a:r>
              <a:rPr lang="da-DK" dirty="0"/>
              <a:t>The English </a:t>
            </a:r>
            <a:r>
              <a:rPr lang="da-DK" dirty="0" err="1"/>
              <a:t>Comma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CB161-364D-25C8-D2C1-3D970D7484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34" r="22575" b="-2"/>
          <a:stretch/>
        </p:blipFill>
        <p:spPr>
          <a:xfrm>
            <a:off x="-4197" y="10"/>
            <a:ext cx="5668905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FA686C7-6B08-416F-AEF3-C20407936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2BBDDDB2-3938-4066-91BA-4907AF88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2125FCC-F305-4C4C-9CB1-14B83ADD7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6643530-0EE0-4AC8-8241-ED8E26ED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A784F0C8-95D3-4D7D-8FA9-326D3DEA2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D49008E-3A2F-4C2C-85EB-1D228F38E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09CB0F8-91EE-4A04-91CD-9B9D390ED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54CB039-9A52-4C07-BDB1-747876D86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AD9FE313-C425-42A8-92A9-82E74C409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CD506FC5-3A23-48B7-9771-7B77E6DA0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6FF54CDF-21B0-46AE-B402-234E62F9D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E88784D-C24D-4FBD-AF34-85BA74966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F524C128-9723-4A4D-BFB5-7EBD5B24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9C742EF7-4F82-4B4A-9693-4F794B6A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0265747A-2114-4F0F-81B6-618FD389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99E488E3-470E-4FC6-A3B0-141DF162D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12B7DC5-03F3-4B7B-9520-D66144F16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B2355AA2-DB69-485A-B600-E3DF02F2D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4DC3AC80-2B15-428E-8B1E-53312C666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C48F81D6-640C-4483-9773-8C7BFF46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C7AA2EE3-7411-4DCB-B79E-0C5C95D7C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B84BFA3-B122-4CA5-8C28-79134C97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A7C22B06-B32B-46EB-9428-B7CA7DA1F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1AE1D740-5AF4-4B8F-B533-C8CD4E56E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55B0792-99B8-4014-AC84-7B39D2129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395B90B6-A4DE-4EEF-B53E-395E8D4AF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0117576-A27F-4175-BD9D-EE15C96D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93C8332E-93D3-4919-A977-06EC76556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086AC0E-8130-47AC-A510-5285FAE65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DF1BC1DF-8089-49D8-9535-EAB0D7C9A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97388BAE-DCB9-4B88-9CDE-6FA3304D3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7E059A96-E5FE-4EE1-9C6D-3AB208BF6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CD6A3DCE-FBEE-41E7-A0EC-CA23A1DF3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52966C83-B07E-463F-B982-F3E074D9D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F475B53-6578-4C68-AC7C-3BE28EA6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475C02B-D024-4E20-9EF3-2A7E96740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1F5EF5DC-7372-4549-B0A6-800F19406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08D96-CCB2-426B-862C-2BDB2AF71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26752E6D-E46B-4DA2-B280-5C696EF4F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11E7A27-73CF-4E1E-8AE2-B88B96F3B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BE1EE2-4667-4A45-80F7-217D3B6FA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A48239BC-3712-4110-AE92-4AC892603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14B6D739-1C93-4350-BC14-ED88C6341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2F73DF89-CB95-4798-90CA-B7A1DF2D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1DA7D977-8D60-47B5-8071-30A6FA0C9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4A241594-4FC5-4570-94B2-724F248A6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9D31F634-1A34-473E-A0FA-D06EB57D9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CE20C679-7385-48FF-BBE5-5BA7C0E70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DF9CA3B-265F-4927-BA79-0A676AF3F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B138D01D-340C-4DB0-A0E1-D54B9319D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B56918B0-069B-4C98-995E-4D6B0B176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2BD45940-09B7-4CD3-90E7-0EA2CF6A0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347A8664-7179-419E-A26E-825076291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B7350394-4D50-4E2E-8AF2-F4A52E734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B464294-4049-4542-A83E-22B8CC633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C78E281-F596-4ECB-979A-89D89452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C20E68C0-5C9E-4DA6-83AD-0EC3179BB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80C08ED9-C9F6-4168-816A-F5C5F3AF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0A83E4BF-890D-4E0A-A720-48088D42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996F9B33-C769-451E-9044-EA85C625C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F91D6EA2-C024-4E53-A81E-A50907517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233F8C4E-A946-462B-9703-971ABD45D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06059614-A557-45C6-B625-488D41C39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26BCD22B-880F-40F8-88AC-CD9285348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52324B00-0190-4453-9F81-F0E913800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33BE57C0-F93F-4C88-B489-0BFA90D01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50" y="-14287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716" y="0"/>
            <a:ext cx="915604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4A7FF59-1AF1-4103-8C1D-DFDD7382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59" y="1082673"/>
            <a:ext cx="2152062" cy="4708528"/>
          </a:xfrm>
        </p:spPr>
        <p:txBody>
          <a:bodyPr>
            <a:normAutofit/>
          </a:bodyPr>
          <a:lstStyle/>
          <a:p>
            <a:pPr algn="r"/>
            <a:r>
              <a:rPr lang="da-DK" sz="2700"/>
              <a:t>Ved numeralier, titler, datoer og adresser.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AEBF79-F026-49D7-9F98-A12517D61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2" y="1082673"/>
            <a:ext cx="4313428" cy="4708528"/>
          </a:xfrm>
        </p:spPr>
        <p:txBody>
          <a:bodyPr anchor="ctr">
            <a:normAutofit/>
          </a:bodyPr>
          <a:lstStyle/>
          <a:p>
            <a:r>
              <a:rPr lang="da-DK" sz="1600"/>
              <a:t>25,000</a:t>
            </a:r>
          </a:p>
          <a:p>
            <a:r>
              <a:rPr lang="da-DK" sz="1600"/>
              <a:t>Peter Smith, Ph.D.</a:t>
            </a:r>
          </a:p>
          <a:p>
            <a:r>
              <a:rPr lang="da-DK" sz="1600"/>
              <a:t>Wednesday, 2 November, 2022</a:t>
            </a:r>
          </a:p>
          <a:p>
            <a:r>
              <a:rPr lang="da-DK" sz="1600"/>
              <a:t>5th Avenue, New York, USA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65177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50" y="-14287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716" y="0"/>
            <a:ext cx="915604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059" y="1082673"/>
            <a:ext cx="2152062" cy="4708528"/>
          </a:xfrm>
        </p:spPr>
        <p:txBody>
          <a:bodyPr>
            <a:normAutofit/>
          </a:bodyPr>
          <a:lstStyle/>
          <a:p>
            <a:pPr algn="r"/>
            <a:r>
              <a:rPr lang="da-DK" sz="3500" dirty="0"/>
              <a:t> Aldrig komma ved </a:t>
            </a:r>
            <a:r>
              <a:rPr lang="da-DK" sz="3500" dirty="0" err="1"/>
              <a:t>that</a:t>
            </a:r>
            <a:endParaRPr lang="da-DK" sz="35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73322" y="1082673"/>
            <a:ext cx="4313428" cy="4708528"/>
          </a:xfrm>
        </p:spPr>
        <p:txBody>
          <a:bodyPr anchor="ctr">
            <a:normAutofit/>
          </a:bodyPr>
          <a:lstStyle/>
          <a:p>
            <a:r>
              <a:rPr lang="da-DK" sz="1600"/>
              <a:t>Engelsk har ikke komma ved genstandsled.</a:t>
            </a:r>
          </a:p>
          <a:p>
            <a:r>
              <a:rPr lang="da-DK" sz="1600"/>
              <a:t>Han sagde, at han var lykkelig</a:t>
            </a:r>
          </a:p>
          <a:p>
            <a:r>
              <a:rPr lang="da-DK" sz="1600"/>
              <a:t>He said that he was happy.</a:t>
            </a:r>
          </a:p>
          <a:p>
            <a:pPr>
              <a:buNone/>
            </a:pPr>
            <a:endParaRPr lang="da-DK" sz="16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1889" y="618518"/>
            <a:ext cx="2313668" cy="1478570"/>
          </a:xfrm>
        </p:spPr>
        <p:txBody>
          <a:bodyPr>
            <a:normAutofit/>
          </a:bodyPr>
          <a:lstStyle/>
          <a:p>
            <a:r>
              <a:rPr lang="da-DK" sz="2800"/>
              <a:t>Hvor skal kommaet være?</a:t>
            </a: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F1DD99E2-8123-C15F-1B20-6C90EC0088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51" r="9271" b="-1"/>
          <a:stretch/>
        </p:blipFill>
        <p:spPr>
          <a:xfrm>
            <a:off x="-4197" y="10"/>
            <a:ext cx="5668905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971889" y="2249487"/>
            <a:ext cx="2313669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sz="1600" dirty="0"/>
              <a:t>The </a:t>
            </a:r>
            <a:r>
              <a:rPr lang="da-DK" sz="1600" dirty="0" err="1"/>
              <a:t>jigsaw</a:t>
            </a:r>
            <a:r>
              <a:rPr lang="da-DK" sz="1600" dirty="0"/>
              <a:t> </a:t>
            </a:r>
            <a:r>
              <a:rPr lang="da-DK" sz="1600" dirty="0" err="1"/>
              <a:t>puzzle</a:t>
            </a:r>
            <a:r>
              <a:rPr lang="da-DK" sz="1600" dirty="0"/>
              <a:t> </a:t>
            </a:r>
            <a:r>
              <a:rPr lang="da-DK" sz="1600" dirty="0" err="1"/>
              <a:t>contains</a:t>
            </a:r>
            <a:r>
              <a:rPr lang="da-DK" sz="1600" dirty="0"/>
              <a:t> 5000 </a:t>
            </a:r>
            <a:r>
              <a:rPr lang="da-DK" sz="1600" dirty="0" err="1"/>
              <a:t>pieces</a:t>
            </a:r>
            <a:r>
              <a:rPr lang="da-DK" sz="1600" dirty="0"/>
              <a:t>.</a:t>
            </a:r>
          </a:p>
          <a:p>
            <a:pPr>
              <a:lnSpc>
                <a:spcPct val="110000"/>
              </a:lnSpc>
            </a:pPr>
            <a:r>
              <a:rPr lang="da-DK" sz="1600" dirty="0"/>
              <a:t>Do </a:t>
            </a:r>
            <a:r>
              <a:rPr lang="da-DK" sz="1600" dirty="0" err="1"/>
              <a:t>you</a:t>
            </a:r>
            <a:r>
              <a:rPr lang="da-DK" sz="1600" dirty="0"/>
              <a:t> </a:t>
            </a:r>
            <a:r>
              <a:rPr lang="da-DK" sz="1600" dirty="0" err="1"/>
              <a:t>want</a:t>
            </a:r>
            <a:r>
              <a:rPr lang="da-DK" sz="1600" dirty="0"/>
              <a:t> to have lunch or have </a:t>
            </a:r>
            <a:r>
              <a:rPr lang="da-DK" sz="1600" dirty="0" err="1"/>
              <a:t>you</a:t>
            </a:r>
            <a:r>
              <a:rPr lang="da-DK" sz="1600" dirty="0"/>
              <a:t> </a:t>
            </a:r>
            <a:r>
              <a:rPr lang="da-DK" sz="1600" dirty="0" err="1"/>
              <a:t>already</a:t>
            </a:r>
            <a:r>
              <a:rPr lang="da-DK" sz="1600" dirty="0"/>
              <a:t> </a:t>
            </a:r>
            <a:r>
              <a:rPr lang="da-DK" sz="1600" dirty="0" err="1"/>
              <a:t>eaten</a:t>
            </a:r>
            <a:r>
              <a:rPr lang="da-DK" sz="1600" dirty="0"/>
              <a:t>?</a:t>
            </a:r>
          </a:p>
          <a:p>
            <a:pPr>
              <a:lnSpc>
                <a:spcPct val="110000"/>
              </a:lnSpc>
            </a:pPr>
            <a:r>
              <a:rPr lang="da-DK" sz="1600" dirty="0"/>
              <a:t>He </a:t>
            </a:r>
            <a:r>
              <a:rPr lang="da-DK" sz="1600" dirty="0" err="1"/>
              <a:t>said</a:t>
            </a:r>
            <a:r>
              <a:rPr lang="da-DK" sz="1600" dirty="0"/>
              <a:t> </a:t>
            </a:r>
            <a:r>
              <a:rPr lang="da-DK" sz="1600" dirty="0" err="1"/>
              <a:t>that</a:t>
            </a:r>
            <a:r>
              <a:rPr lang="da-DK" sz="1600" dirty="0"/>
              <a:t> I </a:t>
            </a:r>
            <a:r>
              <a:rPr lang="da-DK" sz="1600" dirty="0" err="1"/>
              <a:t>should</a:t>
            </a:r>
            <a:r>
              <a:rPr lang="da-DK" sz="1600" dirty="0"/>
              <a:t> ask </a:t>
            </a:r>
            <a:r>
              <a:rPr lang="da-DK" sz="1600" dirty="0" err="1"/>
              <a:t>you</a:t>
            </a:r>
            <a:endParaRPr lang="da-DK" sz="1600" dirty="0"/>
          </a:p>
          <a:p>
            <a:pPr>
              <a:lnSpc>
                <a:spcPct val="110000"/>
              </a:lnSpc>
            </a:pPr>
            <a:r>
              <a:rPr lang="da-DK" sz="1600" dirty="0"/>
              <a:t>Do </a:t>
            </a:r>
            <a:r>
              <a:rPr lang="da-DK" sz="1600" dirty="0" err="1"/>
              <a:t>you</a:t>
            </a:r>
            <a:r>
              <a:rPr lang="da-DK" sz="1600" dirty="0"/>
              <a:t> </a:t>
            </a:r>
            <a:r>
              <a:rPr lang="da-DK" sz="1600" dirty="0" err="1"/>
              <a:t>know</a:t>
            </a:r>
            <a:r>
              <a:rPr lang="da-DK" sz="1600" dirty="0"/>
              <a:t> </a:t>
            </a:r>
            <a:r>
              <a:rPr lang="da-DK" sz="1600" dirty="0" err="1"/>
              <a:t>where</a:t>
            </a:r>
            <a:r>
              <a:rPr lang="da-DK" sz="1600" dirty="0"/>
              <a:t> I </a:t>
            </a:r>
            <a:r>
              <a:rPr lang="da-DK" sz="1600" dirty="0" err="1"/>
              <a:t>can</a:t>
            </a:r>
            <a:r>
              <a:rPr lang="da-DK" sz="1600" dirty="0"/>
              <a:t> find Susan Peter and Tim?</a:t>
            </a:r>
          </a:p>
          <a:p>
            <a:pPr>
              <a:lnSpc>
                <a:spcPct val="110000"/>
              </a:lnSpc>
            </a:pPr>
            <a:endParaRPr lang="da-DK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Engelsk og dansk komma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Hvordan adskiller det engelske komma sig fra det danske?</a:t>
            </a:r>
          </a:p>
          <a:p>
            <a:endParaRPr lang="da-DK" sz="3600" dirty="0"/>
          </a:p>
          <a:p>
            <a:r>
              <a:rPr lang="da-DK" sz="3600" dirty="0"/>
              <a:t>Prøv at finde </a:t>
            </a:r>
            <a:r>
              <a:rPr lang="da-DK" sz="3600" dirty="0" err="1"/>
              <a:t>mininimum</a:t>
            </a:r>
            <a:r>
              <a:rPr lang="da-DK" sz="3600" dirty="0"/>
              <a:t> to forskelle.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7915C-24DF-1D0A-BE33-A3D0ED04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Roll the </a:t>
            </a:r>
            <a:r>
              <a:rPr lang="da-DK" dirty="0" err="1"/>
              <a:t>dice</a:t>
            </a:r>
            <a:r>
              <a:rPr lang="da-DK" dirty="0"/>
              <a:t> 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AC8AF9-16DC-5910-EB29-014F75B14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7914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7E678-74D8-B055-EE09-8457E184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Forklar kommaet i nedenstående sætninger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424DEC-61FC-B748-8954-217FFF764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Extreme weather will only get worse, and the climate crisis will only accelerate.</a:t>
            </a:r>
          </a:p>
          <a:p>
            <a:pPr marL="457200" indent="-457200">
              <a:buAutoNum type="arabicPeriod"/>
            </a:pPr>
            <a:r>
              <a:rPr lang="en-US" dirty="0"/>
              <a:t>In 2019, Trump also exclusively blamed forest mismanagement for more destructive and deadly wildfires, rather than climate change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2204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7522" y="618518"/>
            <a:ext cx="4538035" cy="1478570"/>
          </a:xfrm>
        </p:spPr>
        <p:txBody>
          <a:bodyPr>
            <a:normAutofit/>
          </a:bodyPr>
          <a:lstStyle/>
          <a:p>
            <a:r>
              <a:rPr lang="da-DK" dirty="0"/>
              <a:t>Quiz og byt</a:t>
            </a:r>
          </a:p>
        </p:txBody>
      </p:sp>
      <p:pic>
        <p:nvPicPr>
          <p:cNvPr id="5" name="Picture 4" descr="Mange spørgsmålstegn på sort baggrund">
            <a:extLst>
              <a:ext uri="{FF2B5EF4-FFF2-40B4-BE49-F238E27FC236}">
                <a16:creationId xmlns:a16="http://schemas.microsoft.com/office/drawing/2014/main" id="{2B602524-788C-D98B-EF6E-1B26FB9D4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5" r="3371" b="2"/>
          <a:stretch/>
        </p:blipFill>
        <p:spPr>
          <a:xfrm>
            <a:off x="-4197" y="10"/>
            <a:ext cx="3476686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726718" y="2249487"/>
            <a:ext cx="4558840" cy="3541714"/>
          </a:xfrm>
        </p:spPr>
        <p:txBody>
          <a:bodyPr>
            <a:normAutofit/>
          </a:bodyPr>
          <a:lstStyle/>
          <a:p>
            <a:r>
              <a:rPr lang="da-DK" sz="2200" dirty="0"/>
              <a:t>Find selv på en engelsk sætning, hvori der skal sættes komma.</a:t>
            </a:r>
          </a:p>
          <a:p>
            <a:r>
              <a:rPr lang="da-DK" sz="2200" dirty="0"/>
              <a:t>Skriv din sætning op på en seddel.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CDF52-EBF5-6F25-D1ED-E386FDAB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Quiz og byt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E24524-A625-A04D-E7CB-24012E52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/>
              <a:t>Hvem vælger musikken til dagens øvelse?</a:t>
            </a:r>
          </a:p>
          <a:p>
            <a:r>
              <a:rPr lang="da-DK" sz="2400" dirty="0"/>
              <a:t>Spørg en kammerat om, hvor der skal sættes komma i din sætning. Bed om reglen for komma.</a:t>
            </a:r>
          </a:p>
          <a:p>
            <a:r>
              <a:rPr lang="da-DK" sz="2400" dirty="0"/>
              <a:t>Byt sedler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969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1019E-D77A-2932-F7BA-C1B963D8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C6D341-F030-0BF5-0AED-2393AB89F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Kommaer gør det lettere for læseren at forstå og sortere i de informationer, der formidles i sætninger. Derudover kan kommaer også bruges til at ændre en sætnings betydning markant.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103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CBD70A-C464-471E-1EA8-73468140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forskellen på følgende to sætninger?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3164DB-36EA-A1C3-CA71-69B2B1420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It is time to </a:t>
            </a:r>
            <a:r>
              <a:rPr lang="da-DK" dirty="0" err="1"/>
              <a:t>eat</a:t>
            </a:r>
            <a:r>
              <a:rPr lang="da-DK" dirty="0"/>
              <a:t> </a:t>
            </a:r>
            <a:r>
              <a:rPr lang="da-DK" dirty="0" err="1"/>
              <a:t>my</a:t>
            </a:r>
            <a:r>
              <a:rPr lang="da-DK" dirty="0"/>
              <a:t> </a:t>
            </a:r>
            <a:r>
              <a:rPr lang="da-DK" dirty="0" err="1"/>
              <a:t>friends</a:t>
            </a:r>
            <a:r>
              <a:rPr lang="da-DK" dirty="0"/>
              <a:t>?</a:t>
            </a:r>
          </a:p>
          <a:p>
            <a:endParaRPr lang="da-DK" dirty="0"/>
          </a:p>
          <a:p>
            <a:r>
              <a:rPr lang="da-DK" dirty="0"/>
              <a:t>It is time to </a:t>
            </a:r>
            <a:r>
              <a:rPr lang="da-DK" dirty="0" err="1"/>
              <a:t>eat</a:t>
            </a:r>
            <a:r>
              <a:rPr lang="da-DK" dirty="0"/>
              <a:t>, </a:t>
            </a:r>
            <a:r>
              <a:rPr lang="da-DK" dirty="0" err="1"/>
              <a:t>my</a:t>
            </a:r>
            <a:r>
              <a:rPr lang="da-DK" dirty="0"/>
              <a:t> </a:t>
            </a:r>
            <a:r>
              <a:rPr lang="da-DK" dirty="0" err="1"/>
              <a:t>friends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145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575" y="-11384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8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3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8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104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" y="-2"/>
            <a:ext cx="3046144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3041715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" y="-9998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7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9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0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1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8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9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0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1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5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6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7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8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9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1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2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3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" y="-13238"/>
            <a:ext cx="3047039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9997" y="1134681"/>
            <a:ext cx="2057483" cy="4255025"/>
          </a:xfrm>
        </p:spPr>
        <p:txBody>
          <a:bodyPr>
            <a:normAutofit/>
          </a:bodyPr>
          <a:lstStyle/>
          <a:p>
            <a:r>
              <a:rPr lang="da-DK" sz="1700">
                <a:solidFill>
                  <a:srgbClr val="FFFFFF"/>
                </a:solidFill>
              </a:rPr>
              <a:t>Mellem to hovedsætninger</a:t>
            </a:r>
          </a:p>
        </p:txBody>
      </p:sp>
      <p:graphicFrame>
        <p:nvGraphicFramePr>
          <p:cNvPr id="135" name="Pladsholder til indhold 2">
            <a:extLst>
              <a:ext uri="{FF2B5EF4-FFF2-40B4-BE49-F238E27FC236}">
                <a16:creationId xmlns:a16="http://schemas.microsoft.com/office/drawing/2014/main" id="{0709DE28-43A5-39A7-8AF9-30DE75E28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647717"/>
              </p:ext>
            </p:extLst>
          </p:nvPr>
        </p:nvGraphicFramePr>
        <p:xfrm>
          <a:off x="3496641" y="1134682"/>
          <a:ext cx="5019561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6318" y="618518"/>
            <a:ext cx="3449239" cy="1478570"/>
          </a:xfrm>
        </p:spPr>
        <p:txBody>
          <a:bodyPr>
            <a:normAutofit/>
          </a:bodyPr>
          <a:lstStyle/>
          <a:p>
            <a:r>
              <a:rPr lang="da-DK" dirty="0"/>
              <a:t>Ved opremsninger</a:t>
            </a:r>
          </a:p>
        </p:txBody>
      </p:sp>
      <p:pic>
        <p:nvPicPr>
          <p:cNvPr id="5" name="Picture 4" descr="Medicine bottles on shelf">
            <a:extLst>
              <a:ext uri="{FF2B5EF4-FFF2-40B4-BE49-F238E27FC236}">
                <a16:creationId xmlns:a16="http://schemas.microsoft.com/office/drawing/2014/main" id="{ADA16502-0512-4FE1-940E-4B36227E7B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42" r="27516" b="-1"/>
          <a:stretch/>
        </p:blipFill>
        <p:spPr>
          <a:xfrm>
            <a:off x="-4197" y="10"/>
            <a:ext cx="4576197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36318" y="2249487"/>
            <a:ext cx="3449240" cy="3541714"/>
          </a:xfrm>
        </p:spPr>
        <p:txBody>
          <a:bodyPr>
            <a:normAutofit lnSpcReduction="10000"/>
          </a:bodyPr>
          <a:lstStyle/>
          <a:p>
            <a:r>
              <a:rPr lang="da-DK" dirty="0"/>
              <a:t>I </a:t>
            </a:r>
            <a:r>
              <a:rPr lang="da-DK" dirty="0" err="1"/>
              <a:t>would</a:t>
            </a:r>
            <a:r>
              <a:rPr lang="da-DK" dirty="0"/>
              <a:t> like </a:t>
            </a:r>
            <a:r>
              <a:rPr lang="da-DK" dirty="0" err="1"/>
              <a:t>you</a:t>
            </a:r>
            <a:r>
              <a:rPr lang="da-DK" dirty="0"/>
              <a:t> to bring </a:t>
            </a:r>
            <a:r>
              <a:rPr lang="da-DK" dirty="0" err="1"/>
              <a:t>me</a:t>
            </a:r>
            <a:r>
              <a:rPr lang="da-DK" dirty="0"/>
              <a:t> </a:t>
            </a:r>
            <a:r>
              <a:rPr lang="da-DK" dirty="0" err="1"/>
              <a:t>three</a:t>
            </a:r>
            <a:r>
              <a:rPr lang="da-DK" dirty="0"/>
              <a:t> </a:t>
            </a:r>
            <a:r>
              <a:rPr lang="da-DK" dirty="0" err="1"/>
              <a:t>pounds</a:t>
            </a:r>
            <a:r>
              <a:rPr lang="da-DK" dirty="0"/>
              <a:t> of </a:t>
            </a:r>
            <a:r>
              <a:rPr lang="da-DK" dirty="0" err="1"/>
              <a:t>sugar</a:t>
            </a:r>
            <a:r>
              <a:rPr lang="da-DK" dirty="0"/>
              <a:t>, </a:t>
            </a:r>
            <a:r>
              <a:rPr lang="da-DK" dirty="0" err="1"/>
              <a:t>five</a:t>
            </a:r>
            <a:r>
              <a:rPr lang="da-DK" dirty="0"/>
              <a:t> </a:t>
            </a:r>
            <a:r>
              <a:rPr lang="da-DK" dirty="0" err="1"/>
              <a:t>bottles</a:t>
            </a:r>
            <a:r>
              <a:rPr lang="da-DK" dirty="0"/>
              <a:t> of </a:t>
            </a:r>
            <a:r>
              <a:rPr lang="da-DK" dirty="0" err="1"/>
              <a:t>white</a:t>
            </a:r>
            <a:r>
              <a:rPr lang="da-DK" dirty="0"/>
              <a:t> </a:t>
            </a:r>
            <a:r>
              <a:rPr lang="da-DK" dirty="0" err="1"/>
              <a:t>wine</a:t>
            </a:r>
            <a:r>
              <a:rPr lang="da-DK" dirty="0"/>
              <a:t>, </a:t>
            </a:r>
            <a:r>
              <a:rPr lang="da-DK" dirty="0" err="1"/>
              <a:t>three</a:t>
            </a:r>
            <a:r>
              <a:rPr lang="da-DK" dirty="0"/>
              <a:t> oranges(,) and </a:t>
            </a:r>
            <a:r>
              <a:rPr lang="da-DK" dirty="0" err="1"/>
              <a:t>seven</a:t>
            </a:r>
            <a:r>
              <a:rPr lang="da-DK" dirty="0"/>
              <a:t> bananas.</a:t>
            </a:r>
          </a:p>
          <a:p>
            <a:pPr marL="0" indent="0">
              <a:buNone/>
            </a:pPr>
            <a:r>
              <a:rPr lang="da-DK" dirty="0"/>
              <a:t>Komma foran and bruges primært på amerikansk.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6318" y="618518"/>
            <a:ext cx="3449239" cy="1478570"/>
          </a:xfrm>
        </p:spPr>
        <p:txBody>
          <a:bodyPr>
            <a:normAutofit/>
          </a:bodyPr>
          <a:lstStyle/>
          <a:p>
            <a:r>
              <a:rPr lang="da-DK" sz="3100"/>
              <a:t>Ved parentetiske relativsætninger</a:t>
            </a:r>
          </a:p>
        </p:txBody>
      </p:sp>
      <p:pic>
        <p:nvPicPr>
          <p:cNvPr id="5" name="Picture 4" descr="Graf på dokument med pen">
            <a:extLst>
              <a:ext uri="{FF2B5EF4-FFF2-40B4-BE49-F238E27FC236}">
                <a16:creationId xmlns:a16="http://schemas.microsoft.com/office/drawing/2014/main" id="{CF8E8D09-EF3F-5E53-5045-F29E5D1342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1" r="20868" b="-1"/>
          <a:stretch/>
        </p:blipFill>
        <p:spPr>
          <a:xfrm>
            <a:off x="-4197" y="10"/>
            <a:ext cx="4576197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36318" y="2249487"/>
            <a:ext cx="3449240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sz="2200"/>
              <a:t>My </a:t>
            </a:r>
            <a:r>
              <a:rPr lang="da-DK" sz="2200" err="1"/>
              <a:t>brother</a:t>
            </a:r>
            <a:r>
              <a:rPr lang="da-DK" sz="2200"/>
              <a:t>, </a:t>
            </a:r>
            <a:r>
              <a:rPr lang="da-DK" sz="2200" err="1"/>
              <a:t>who</a:t>
            </a:r>
            <a:r>
              <a:rPr lang="da-DK" sz="2200"/>
              <a:t> has just </a:t>
            </a:r>
            <a:r>
              <a:rPr lang="da-DK" sz="2200" err="1"/>
              <a:t>turned</a:t>
            </a:r>
            <a:r>
              <a:rPr lang="da-DK" sz="2200"/>
              <a:t> 30, is </a:t>
            </a:r>
            <a:r>
              <a:rPr lang="da-DK" sz="2200" err="1"/>
              <a:t>married</a:t>
            </a:r>
            <a:r>
              <a:rPr lang="da-DK" sz="2200"/>
              <a:t> to </a:t>
            </a:r>
            <a:r>
              <a:rPr lang="da-DK" sz="2200" err="1"/>
              <a:t>our</a:t>
            </a:r>
            <a:r>
              <a:rPr lang="da-DK" sz="2200"/>
              <a:t> </a:t>
            </a:r>
            <a:r>
              <a:rPr lang="da-DK" sz="2200" err="1"/>
              <a:t>cousin</a:t>
            </a:r>
            <a:endParaRPr lang="da-DK" sz="2200"/>
          </a:p>
          <a:p>
            <a:pPr>
              <a:lnSpc>
                <a:spcPct val="110000"/>
              </a:lnSpc>
              <a:buNone/>
            </a:pPr>
            <a:r>
              <a:rPr lang="da-DK" sz="2200"/>
              <a:t>(Jeg har en bror og han er i øvrigt lige blevet tredive.  </a:t>
            </a:r>
            <a:r>
              <a:rPr lang="da-DK" sz="2200" err="1"/>
              <a:t>Who</a:t>
            </a:r>
            <a:r>
              <a:rPr lang="da-DK" sz="2200"/>
              <a:t> has just </a:t>
            </a:r>
            <a:r>
              <a:rPr lang="da-DK" sz="2200" err="1"/>
              <a:t>turned</a:t>
            </a:r>
            <a:r>
              <a:rPr lang="da-DK" sz="2200"/>
              <a:t> 30 indeholder en ekstra information, som kan udelades.)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12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575" y="-11384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6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6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0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102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" y="-2"/>
            <a:ext cx="3046144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ectangle 45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3041715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47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" y="-9998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5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77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" y="-13238"/>
            <a:ext cx="304703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790722-50A1-9DAE-E0C7-0628FF79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97" y="1134681"/>
            <a:ext cx="2057483" cy="4255025"/>
          </a:xfrm>
        </p:spPr>
        <p:txBody>
          <a:bodyPr>
            <a:normAutofit/>
          </a:bodyPr>
          <a:lstStyle/>
          <a:p>
            <a:r>
              <a:rPr lang="da-DK" sz="2800">
                <a:solidFill>
                  <a:srgbClr val="FFFFFF"/>
                </a:solidFill>
              </a:rPr>
              <a:t>Ofte foran og efter adverbielle indskud samt andre ’indskud’ med pause i tale. </a:t>
            </a:r>
          </a:p>
        </p:txBody>
      </p:sp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429C5D0A-3C5D-B863-C8E3-96B8147D4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76336"/>
              </p:ext>
            </p:extLst>
          </p:nvPr>
        </p:nvGraphicFramePr>
        <p:xfrm>
          <a:off x="3661790" y="2474286"/>
          <a:ext cx="4689264" cy="301752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3688025736"/>
                    </a:ext>
                  </a:extLst>
                </a:gridCol>
                <a:gridCol w="3431964">
                  <a:extLst>
                    <a:ext uri="{9D8B030D-6E8A-4147-A177-3AD203B41FA5}">
                      <a16:colId xmlns:a16="http://schemas.microsoft.com/office/drawing/2014/main" val="297749502"/>
                    </a:ext>
                  </a:extLst>
                </a:gridCol>
              </a:tblGrid>
              <a:tr h="1575816">
                <a:tc>
                  <a:txBody>
                    <a:bodyPr/>
                    <a:lstStyle/>
                    <a:p>
                      <a:endParaRPr lang="da-DK" sz="3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i="1" dirty="0"/>
                        <a:t>He is, I believe, the strongest man in the world.</a:t>
                      </a:r>
                    </a:p>
                    <a:p>
                      <a:endParaRPr lang="en-US" sz="3300" i="1" dirty="0"/>
                    </a:p>
                    <a:p>
                      <a:r>
                        <a:rPr lang="en-US" sz="3300" i="1" dirty="0"/>
                        <a:t>Unfortunately, he is not coming tonight</a:t>
                      </a:r>
                      <a:endParaRPr lang="en-US" sz="3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824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24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C68F39D-867D-4AFF-94C4-C3829AD5C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68" name="Rectangle 67">
              <a:extLst>
                <a:ext uri="{FF2B5EF4-FFF2-40B4-BE49-F238E27FC236}">
                  <a16:creationId xmlns:a16="http://schemas.microsoft.com/office/drawing/2014/main" id="{8EC3C6AD-76A6-4B9E-9700-E70BCEA5B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DC213DD1-BF02-41F7-80A7-E6A5694F5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549" y="548680"/>
            <a:ext cx="4048450" cy="29612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dirty="0" err="1"/>
              <a:t>Efter</a:t>
            </a:r>
            <a:r>
              <a:rPr lang="en-US" sz="3700" dirty="0"/>
              <a:t> </a:t>
            </a:r>
            <a:r>
              <a:rPr lang="en-US" sz="3700" dirty="0" err="1"/>
              <a:t>introducerende</a:t>
            </a:r>
            <a:r>
              <a:rPr lang="en-US" sz="3700" dirty="0"/>
              <a:t> </a:t>
            </a:r>
            <a:r>
              <a:rPr lang="en-US" sz="3700" dirty="0" err="1"/>
              <a:t>elementer</a:t>
            </a:r>
            <a:r>
              <a:rPr lang="en-US" sz="3700" dirty="0"/>
              <a:t> </a:t>
            </a:r>
            <a:r>
              <a:rPr lang="en-US" sz="3700" dirty="0" err="1"/>
              <a:t>samt</a:t>
            </a:r>
            <a:r>
              <a:rPr lang="en-US" sz="3700" dirty="0"/>
              <a:t> </a:t>
            </a:r>
            <a:r>
              <a:rPr lang="en-US" sz="3700" dirty="0" err="1"/>
              <a:t>ledsætning</a:t>
            </a:r>
            <a:r>
              <a:rPr lang="en-US" sz="3700" dirty="0"/>
              <a:t> </a:t>
            </a:r>
            <a:r>
              <a:rPr lang="en-US" sz="3700" dirty="0" err="1"/>
              <a:t>som</a:t>
            </a:r>
            <a:r>
              <a:rPr lang="en-US" sz="3700" dirty="0"/>
              <a:t> </a:t>
            </a:r>
            <a:r>
              <a:rPr lang="en-US" sz="3700" dirty="0" err="1"/>
              <a:t>står</a:t>
            </a:r>
            <a:r>
              <a:rPr lang="en-US" sz="3700" dirty="0"/>
              <a:t> </a:t>
            </a:r>
            <a:r>
              <a:rPr lang="en-US" sz="3700" dirty="0" err="1"/>
              <a:t>foran</a:t>
            </a:r>
            <a:r>
              <a:rPr lang="en-US" sz="3700" dirty="0"/>
              <a:t> </a:t>
            </a:r>
            <a:r>
              <a:rPr lang="en-US" sz="3700" dirty="0" err="1"/>
              <a:t>en</a:t>
            </a:r>
            <a:r>
              <a:rPr lang="en-US" sz="3700" dirty="0"/>
              <a:t> </a:t>
            </a:r>
            <a:r>
              <a:rPr lang="en-US" sz="3700" dirty="0" err="1"/>
              <a:t>hovedsætning</a:t>
            </a:r>
            <a:endParaRPr lang="en-US" sz="37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23172" y="3602038"/>
            <a:ext cx="4077827" cy="165576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cap="all" dirty="0">
                <a:solidFill>
                  <a:schemeClr val="tx2"/>
                </a:solidFill>
              </a:rPr>
              <a:t>After my exam, I will go shopping (</a:t>
            </a:r>
            <a:r>
              <a:rPr lang="en-US" sz="2000" cap="all" dirty="0" err="1">
                <a:solidFill>
                  <a:schemeClr val="tx2"/>
                </a:solidFill>
              </a:rPr>
              <a:t>introducerende</a:t>
            </a:r>
            <a:r>
              <a:rPr lang="en-US" sz="2000" cap="all" dirty="0">
                <a:solidFill>
                  <a:schemeClr val="tx2"/>
                </a:solidFill>
              </a:rPr>
              <a:t> </a:t>
            </a:r>
            <a:r>
              <a:rPr lang="en-US" sz="2000" cap="all" dirty="0" err="1">
                <a:solidFill>
                  <a:schemeClr val="tx2"/>
                </a:solidFill>
              </a:rPr>
              <a:t>elementer</a:t>
            </a:r>
            <a:r>
              <a:rPr lang="en-US" sz="2000" cap="all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en-US" sz="2000" cap="al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cap="all" dirty="0">
                <a:solidFill>
                  <a:schemeClr val="tx2"/>
                </a:solidFill>
              </a:rPr>
              <a:t>When I get home from school (</a:t>
            </a:r>
            <a:r>
              <a:rPr lang="en-US" sz="2000" cap="all" dirty="0" err="1">
                <a:solidFill>
                  <a:schemeClr val="tx2"/>
                </a:solidFill>
              </a:rPr>
              <a:t>ledstn</a:t>
            </a:r>
            <a:r>
              <a:rPr lang="en-US" sz="2000" cap="all" dirty="0">
                <a:solidFill>
                  <a:schemeClr val="tx2"/>
                </a:solidFill>
              </a:rPr>
              <a:t>.), I always open all the windows.</a:t>
            </a:r>
          </a:p>
        </p:txBody>
      </p:sp>
      <p:pic>
        <p:nvPicPr>
          <p:cNvPr id="5" name="Picture 4" descr="Nærbillede af en åben bog mod en sløret bogreol i baggrunden">
            <a:extLst>
              <a:ext uri="{FF2B5EF4-FFF2-40B4-BE49-F238E27FC236}">
                <a16:creationId xmlns:a16="http://schemas.microsoft.com/office/drawing/2014/main" id="{D1ABF831-588B-FC7D-49DB-5C1AFB76AE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01" r="26359" b="-1"/>
          <a:stretch/>
        </p:blipFill>
        <p:spPr>
          <a:xfrm>
            <a:off x="-4197" y="10"/>
            <a:ext cx="3476686" cy="6857990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4466CCD0-FEF9-460D-9FB6-11613A492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F642B7E9-F9AF-4BC0-B586-E7B0E8E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16CE5EA6-3C76-4E5C-9257-D6A61A31C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DD7BCC42-B325-4F92-B500-14A2933DA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5" name="Rectangle 8">
              <a:extLst>
                <a:ext uri="{FF2B5EF4-FFF2-40B4-BE49-F238E27FC236}">
                  <a16:creationId xmlns:a16="http://schemas.microsoft.com/office/drawing/2014/main" id="{197BF445-29BA-4C54-A1B4-A4390F022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B10C1630-E8C0-489C-8FFB-C9BBAEDE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B8778BE5-6D1F-4629-A045-8A87E2C75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A7885ADB-F1C4-4FF3-93CD-7C9337E87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59FC4F71-6E39-414E-9F39-CE1479FF8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3FC9614F-1D2C-4CAC-8CE9-32DC7D863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2A872F50-76EA-4A5B-AA68-3CE2E2673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CE389546-6A1F-4203-ACD1-BC17DDBFB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1BA89DC9-FE9A-4228-A4BE-D3A37F865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FA3E79A5-9B81-48B5-B96F-8D55B02FD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A76D4D27-C537-45E4-96DE-C5FD2C9A3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C1B158DD-2DCB-42FF-B1FE-3C947FEF0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3307DC3E-0C6E-4E70-AFA2-96538CE3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53A9F721-7EE3-4844-BB91-0B995BAC1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8F057800-5B8F-4775-805B-89727A78A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FC6DF692-3394-4FDD-92BA-CA0C41EB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B825CD97-262B-4A33-B1E5-55F0D81F4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F00EA2FE-C735-4E1E-B9DC-636C49061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95B50260-0DDF-4260-8DC1-D504B0643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BBB491EB-35C1-4159-94B2-A367ADC1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7EAA4E1C-EC83-44E0-A4AB-4B0F509A8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BE561717-C43F-46C1-BBCE-C830DE4A1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CC840BC4-F1CE-4A1B-A1DE-BB922689E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03B586C7-6126-46E0-9BEF-522798686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45C5C565-0EB6-4E0C-9752-84084CDBB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0" name="Rectangle 33">
              <a:extLst>
                <a:ext uri="{FF2B5EF4-FFF2-40B4-BE49-F238E27FC236}">
                  <a16:creationId xmlns:a16="http://schemas.microsoft.com/office/drawing/2014/main" id="{5CABC7BF-500C-4275-9EAA-9563EF43C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C7AA982B-BB49-4311-A724-81AAF8AB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89D49DD1-C07D-4ADD-BD4A-D6AA72575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4359B9DB-1A95-4934-A839-A76774D79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2B7EEF08-F28B-48E9-BA1D-E61AC6201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E846B9B0-7D1C-4E1B-9256-7F25E8E8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6" name="Freeform 39">
              <a:extLst>
                <a:ext uri="{FF2B5EF4-FFF2-40B4-BE49-F238E27FC236}">
                  <a16:creationId xmlns:a16="http://schemas.microsoft.com/office/drawing/2014/main" id="{E31B0CE6-7913-4D1C-AC18-2ED44DF92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7" name="Freeform 40">
              <a:extLst>
                <a:ext uri="{FF2B5EF4-FFF2-40B4-BE49-F238E27FC236}">
                  <a16:creationId xmlns:a16="http://schemas.microsoft.com/office/drawing/2014/main" id="{0F3517CE-D006-4218-9BB0-65269371E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Freeform 41">
              <a:extLst>
                <a:ext uri="{FF2B5EF4-FFF2-40B4-BE49-F238E27FC236}">
                  <a16:creationId xmlns:a16="http://schemas.microsoft.com/office/drawing/2014/main" id="{DE7DB798-CAAE-42A3-BDFE-D6AD0E0DA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9" name="Freeform 42">
              <a:extLst>
                <a:ext uri="{FF2B5EF4-FFF2-40B4-BE49-F238E27FC236}">
                  <a16:creationId xmlns:a16="http://schemas.microsoft.com/office/drawing/2014/main" id="{07A53F87-B4E0-4C4E-B913-D336D899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0" name="Freeform 43">
              <a:extLst>
                <a:ext uri="{FF2B5EF4-FFF2-40B4-BE49-F238E27FC236}">
                  <a16:creationId xmlns:a16="http://schemas.microsoft.com/office/drawing/2014/main" id="{587D3AD0-B188-4D2E-A497-5180C1F22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E8B4429B-56DB-4ED5-8296-1C4EB6AE0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" name="Rectangle 45">
              <a:extLst>
                <a:ext uri="{FF2B5EF4-FFF2-40B4-BE49-F238E27FC236}">
                  <a16:creationId xmlns:a16="http://schemas.microsoft.com/office/drawing/2014/main" id="{ABBE178E-641F-4008-8760-5134D226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BB7A09DD-4AE2-4235-BCBA-B52CB7986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64DBEF94-3525-4008-AD35-D566A238B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5" name="Freeform 48">
              <a:extLst>
                <a:ext uri="{FF2B5EF4-FFF2-40B4-BE49-F238E27FC236}">
                  <a16:creationId xmlns:a16="http://schemas.microsoft.com/office/drawing/2014/main" id="{1C0CEBA3-32C8-4D37-BBD0-8863B008E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D12DBC8B-AE05-43C6-BF30-3F9CDADE9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7" name="Freeform 50">
              <a:extLst>
                <a:ext uri="{FF2B5EF4-FFF2-40B4-BE49-F238E27FC236}">
                  <a16:creationId xmlns:a16="http://schemas.microsoft.com/office/drawing/2014/main" id="{47D642DC-B097-481B-8F32-671DE6AB5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8" name="Freeform 51">
              <a:extLst>
                <a:ext uri="{FF2B5EF4-FFF2-40B4-BE49-F238E27FC236}">
                  <a16:creationId xmlns:a16="http://schemas.microsoft.com/office/drawing/2014/main" id="{0D7CD8F4-0787-4106-9E76-FF0AFA0AC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9" name="Freeform 52">
              <a:extLst>
                <a:ext uri="{FF2B5EF4-FFF2-40B4-BE49-F238E27FC236}">
                  <a16:creationId xmlns:a16="http://schemas.microsoft.com/office/drawing/2014/main" id="{3ED06726-52C5-468C-BEA2-0194993F8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0" name="Freeform 53">
              <a:extLst>
                <a:ext uri="{FF2B5EF4-FFF2-40B4-BE49-F238E27FC236}">
                  <a16:creationId xmlns:a16="http://schemas.microsoft.com/office/drawing/2014/main" id="{1541CE8F-816C-4189-8522-7AAA7EABD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1" name="Freeform 54">
              <a:extLst>
                <a:ext uri="{FF2B5EF4-FFF2-40B4-BE49-F238E27FC236}">
                  <a16:creationId xmlns:a16="http://schemas.microsoft.com/office/drawing/2014/main" id="{3D0F8D98-15AC-458C-B872-777F4BBF3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" name="Freeform 55">
              <a:extLst>
                <a:ext uri="{FF2B5EF4-FFF2-40B4-BE49-F238E27FC236}">
                  <a16:creationId xmlns:a16="http://schemas.microsoft.com/office/drawing/2014/main" id="{C9DE1ACE-C20F-4504-B0A1-5A37CA0D1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" name="Freeform 56">
              <a:extLst>
                <a:ext uri="{FF2B5EF4-FFF2-40B4-BE49-F238E27FC236}">
                  <a16:creationId xmlns:a16="http://schemas.microsoft.com/office/drawing/2014/main" id="{E4BDEE62-868F-49A1-B97A-DE8EDC86F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4" name="Freeform 57">
              <a:extLst>
                <a:ext uri="{FF2B5EF4-FFF2-40B4-BE49-F238E27FC236}">
                  <a16:creationId xmlns:a16="http://schemas.microsoft.com/office/drawing/2014/main" id="{B71AB3E3-099B-47DC-AD0D-215F18FD3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5" name="Freeform 58">
              <a:extLst>
                <a:ext uri="{FF2B5EF4-FFF2-40B4-BE49-F238E27FC236}">
                  <a16:creationId xmlns:a16="http://schemas.microsoft.com/office/drawing/2014/main" id="{7D4B7844-C6A2-45AA-9147-C1CEC0CB8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76E1971-1C4C-46C8-A821-63766428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8" name="Freeform 32">
              <a:extLst>
                <a:ext uri="{FF2B5EF4-FFF2-40B4-BE49-F238E27FC236}">
                  <a16:creationId xmlns:a16="http://schemas.microsoft.com/office/drawing/2014/main" id="{35FAC14F-8CA0-40F3-ADE4-31DBF8BD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9" name="Freeform 33">
              <a:extLst>
                <a:ext uri="{FF2B5EF4-FFF2-40B4-BE49-F238E27FC236}">
                  <a16:creationId xmlns:a16="http://schemas.microsoft.com/office/drawing/2014/main" id="{778F8CB9-0C96-4B66-B943-C5BF1A1B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0" name="Freeform 34">
              <a:extLst>
                <a:ext uri="{FF2B5EF4-FFF2-40B4-BE49-F238E27FC236}">
                  <a16:creationId xmlns:a16="http://schemas.microsoft.com/office/drawing/2014/main" id="{DB1C8E93-74F9-42A0-B326-E06DC9C58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1" name="Freeform 35">
              <a:extLst>
                <a:ext uri="{FF2B5EF4-FFF2-40B4-BE49-F238E27FC236}">
                  <a16:creationId xmlns:a16="http://schemas.microsoft.com/office/drawing/2014/main" id="{EC6EA429-8E16-49E0-82D7-5846CDA7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2" name="Freeform 36">
              <a:extLst>
                <a:ext uri="{FF2B5EF4-FFF2-40B4-BE49-F238E27FC236}">
                  <a16:creationId xmlns:a16="http://schemas.microsoft.com/office/drawing/2014/main" id="{8F64C508-2357-44C9-93D8-FC81B85AE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3" name="Freeform 37">
              <a:extLst>
                <a:ext uri="{FF2B5EF4-FFF2-40B4-BE49-F238E27FC236}">
                  <a16:creationId xmlns:a16="http://schemas.microsoft.com/office/drawing/2014/main" id="{82F6F3F7-8F51-41B4-AC2B-699593A1F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4" name="Freeform 38">
              <a:extLst>
                <a:ext uri="{FF2B5EF4-FFF2-40B4-BE49-F238E27FC236}">
                  <a16:creationId xmlns:a16="http://schemas.microsoft.com/office/drawing/2014/main" id="{6F2FC65A-DA31-4602-B324-E53F76BD9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5" name="Freeform 39">
              <a:extLst>
                <a:ext uri="{FF2B5EF4-FFF2-40B4-BE49-F238E27FC236}">
                  <a16:creationId xmlns:a16="http://schemas.microsoft.com/office/drawing/2014/main" id="{0E9B7CF9-E3CC-495E-A513-A8A1C2422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6" name="Freeform 40">
              <a:extLst>
                <a:ext uri="{FF2B5EF4-FFF2-40B4-BE49-F238E27FC236}">
                  <a16:creationId xmlns:a16="http://schemas.microsoft.com/office/drawing/2014/main" id="{35C09477-23EA-4E6A-A8C2-5B447B25E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7" name="Rectangle 41">
              <a:extLst>
                <a:ext uri="{FF2B5EF4-FFF2-40B4-BE49-F238E27FC236}">
                  <a16:creationId xmlns:a16="http://schemas.microsoft.com/office/drawing/2014/main" id="{80A5D070-0FE6-4F72-8077-E259B2D35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6318" y="618518"/>
            <a:ext cx="3449239" cy="1478570"/>
          </a:xfrm>
        </p:spPr>
        <p:txBody>
          <a:bodyPr>
            <a:normAutofit/>
          </a:bodyPr>
          <a:lstStyle/>
          <a:p>
            <a:r>
              <a:rPr lang="da-DK" sz="2800"/>
              <a:t>Ofte er der komma foran og efter direkte tale</a:t>
            </a:r>
          </a:p>
        </p:txBody>
      </p:sp>
      <p:pic>
        <p:nvPicPr>
          <p:cNvPr id="5" name="Picture 4" descr="Udråbstegn på en gul baggrund">
            <a:extLst>
              <a:ext uri="{FF2B5EF4-FFF2-40B4-BE49-F238E27FC236}">
                <a16:creationId xmlns:a16="http://schemas.microsoft.com/office/drawing/2014/main" id="{81D06148-20D9-301C-EB9F-DEE19ACB9D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36" r="18518"/>
          <a:stretch/>
        </p:blipFill>
        <p:spPr>
          <a:xfrm>
            <a:off x="-4197" y="10"/>
            <a:ext cx="4576197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36318" y="2249487"/>
            <a:ext cx="3449240" cy="3541714"/>
          </a:xfrm>
        </p:spPr>
        <p:txBody>
          <a:bodyPr>
            <a:normAutofit/>
          </a:bodyPr>
          <a:lstStyle/>
          <a:p>
            <a:r>
              <a:rPr lang="da-DK" err="1"/>
              <a:t>Then</a:t>
            </a:r>
            <a:r>
              <a:rPr lang="da-DK"/>
              <a:t> </a:t>
            </a:r>
            <a:r>
              <a:rPr lang="da-DK" err="1"/>
              <a:t>Auntie</a:t>
            </a:r>
            <a:r>
              <a:rPr lang="da-DK"/>
              <a:t> Olga </a:t>
            </a:r>
            <a:r>
              <a:rPr lang="da-DK" err="1"/>
              <a:t>said</a:t>
            </a:r>
            <a:r>
              <a:rPr lang="da-DK"/>
              <a:t>, ”I </a:t>
            </a:r>
            <a:r>
              <a:rPr lang="da-DK" err="1"/>
              <a:t>wonder</a:t>
            </a:r>
            <a:r>
              <a:rPr lang="da-DK"/>
              <a:t> </a:t>
            </a:r>
            <a:r>
              <a:rPr lang="da-DK" err="1"/>
              <a:t>when</a:t>
            </a:r>
            <a:r>
              <a:rPr lang="da-DK"/>
              <a:t> Laurence </a:t>
            </a:r>
            <a:r>
              <a:rPr lang="da-DK" err="1"/>
              <a:t>will</a:t>
            </a:r>
            <a:r>
              <a:rPr lang="da-DK"/>
              <a:t> </a:t>
            </a:r>
            <a:r>
              <a:rPr lang="da-DK" err="1"/>
              <a:t>be</a:t>
            </a:r>
            <a:r>
              <a:rPr lang="da-DK"/>
              <a:t> </a:t>
            </a:r>
            <a:r>
              <a:rPr lang="da-DK" err="1"/>
              <a:t>promoted</a:t>
            </a:r>
            <a:r>
              <a:rPr lang="da-DK"/>
              <a:t>”.</a:t>
            </a:r>
          </a:p>
          <a:p>
            <a:r>
              <a:rPr lang="da-DK"/>
              <a:t>”I have </a:t>
            </a:r>
            <a:r>
              <a:rPr lang="da-DK" err="1"/>
              <a:t>been</a:t>
            </a:r>
            <a:r>
              <a:rPr lang="da-DK"/>
              <a:t> </a:t>
            </a:r>
            <a:r>
              <a:rPr lang="da-DK" err="1"/>
              <a:t>working</a:t>
            </a:r>
            <a:r>
              <a:rPr lang="da-DK"/>
              <a:t> all </a:t>
            </a:r>
            <a:r>
              <a:rPr lang="da-DK" err="1"/>
              <a:t>night</a:t>
            </a:r>
            <a:r>
              <a:rPr lang="da-DK"/>
              <a:t>”, he </a:t>
            </a:r>
            <a:r>
              <a:rPr lang="da-DK" err="1"/>
              <a:t>said</a:t>
            </a:r>
            <a:r>
              <a:rPr lang="da-DK"/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dsløb">
  <a:themeElements>
    <a:clrScheme name="Kredsløb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edsløb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edsløb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Kredsløb</Template>
  <TotalTime>219</TotalTime>
  <Words>525</Words>
  <Application>Microsoft Office PowerPoint</Application>
  <PresentationFormat>Skærmshow (4:3)</PresentationFormat>
  <Paragraphs>61</Paragraphs>
  <Slides>17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Tw Cen MT</vt:lpstr>
      <vt:lpstr>Kredsløb</vt:lpstr>
      <vt:lpstr>    </vt:lpstr>
      <vt:lpstr>Formål</vt:lpstr>
      <vt:lpstr>Hvad er forskellen på følgende to sætninger?</vt:lpstr>
      <vt:lpstr>Mellem to hovedsætninger</vt:lpstr>
      <vt:lpstr>Ved opremsninger</vt:lpstr>
      <vt:lpstr>Ved parentetiske relativsætninger</vt:lpstr>
      <vt:lpstr>Ofte foran og efter adverbielle indskud samt andre ’indskud’ med pause i tale. </vt:lpstr>
      <vt:lpstr>Efter introducerende elementer samt ledsætning som står foran en hovedsætning</vt:lpstr>
      <vt:lpstr>Ofte er der komma foran og efter direkte tale</vt:lpstr>
      <vt:lpstr>Ved numeralier, titler, datoer og adresser.</vt:lpstr>
      <vt:lpstr> Aldrig komma ved that</vt:lpstr>
      <vt:lpstr>Hvor skal kommaet være?</vt:lpstr>
      <vt:lpstr>Engelsk og dansk komma</vt:lpstr>
      <vt:lpstr>Roll the dice Øvelse</vt:lpstr>
      <vt:lpstr>Forklar kommaet i nedenstående sætninger</vt:lpstr>
      <vt:lpstr>Quiz og byt</vt:lpstr>
      <vt:lpstr>Quiz og byt</vt:lpstr>
    </vt:vector>
  </TitlesOfParts>
  <Company>Handelsskolen København Nord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</dc:title>
  <dc:creator>masf</dc:creator>
  <cp:lastModifiedBy>Maria Seis Flyvholm (MASF - Underviser - U/NORD)</cp:lastModifiedBy>
  <cp:revision>14</cp:revision>
  <dcterms:created xsi:type="dcterms:W3CDTF">2011-11-23T17:50:39Z</dcterms:created>
  <dcterms:modified xsi:type="dcterms:W3CDTF">2024-11-12T13:16:13Z</dcterms:modified>
</cp:coreProperties>
</file>