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8" r:id="rId9"/>
    <p:sldId id="263" r:id="rId10"/>
    <p:sldId id="265" r:id="rId11"/>
    <p:sldId id="264" r:id="rId12"/>
    <p:sldId id="267" r:id="rId13"/>
    <p:sldId id="266" r:id="rId14"/>
    <p:sldId id="269" r:id="rId15"/>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6" autoAdjust="0"/>
    <p:restoredTop sz="94660"/>
  </p:normalViewPr>
  <p:slideViewPr>
    <p:cSldViewPr snapToGrid="0">
      <p:cViewPr>
        <p:scale>
          <a:sx n="72" d="100"/>
          <a:sy n="72" d="100"/>
        </p:scale>
        <p:origin x="24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6633D3-375E-2BE5-519F-53BCCE03F0CE}"/>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2746859E-E19E-52EE-3A5D-104894A5DF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779F739F-4F38-BF88-8C18-00E480038276}"/>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5" name="Pladsholder til sidefod 4">
            <a:extLst>
              <a:ext uri="{FF2B5EF4-FFF2-40B4-BE49-F238E27FC236}">
                <a16:creationId xmlns:a16="http://schemas.microsoft.com/office/drawing/2014/main" id="{E0D2F6AB-821F-EF6B-F75A-6DCF58BA39E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953BF52-386A-85B8-9BE1-73D1E2867C6B}"/>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487120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1C7903-955C-5350-AA94-FC207EF298F1}"/>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E899A93C-5532-2372-A3B3-F2C56F9E8AED}"/>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8C40B89-4181-B847-5958-8EB0B3D28D02}"/>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5" name="Pladsholder til sidefod 4">
            <a:extLst>
              <a:ext uri="{FF2B5EF4-FFF2-40B4-BE49-F238E27FC236}">
                <a16:creationId xmlns:a16="http://schemas.microsoft.com/office/drawing/2014/main" id="{73F0818E-2E39-AC49-05F9-81A312A9FA6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FF60BD2-D49B-BCB6-8166-175FD52BD79F}"/>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426733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159B04F6-4EEA-7206-A2D4-4168C567E9E9}"/>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E837E41F-E9D1-8F39-88A7-E4838DF4DA2F}"/>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29E0312B-7E48-B0CE-AAAC-93C5AE3B89E8}"/>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5" name="Pladsholder til sidefod 4">
            <a:extLst>
              <a:ext uri="{FF2B5EF4-FFF2-40B4-BE49-F238E27FC236}">
                <a16:creationId xmlns:a16="http://schemas.microsoft.com/office/drawing/2014/main" id="{8D5D1CD4-6463-9772-03AF-2ADD4680512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0C2D1DFD-8D63-6F28-6028-344EDEBDB07C}"/>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412662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93DE5F-DF0B-CA18-AAD8-EBE28DCC3D40}"/>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36D58B0-EFC1-E43B-7FB1-62CF5E0B5309}"/>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855A2EA-38DF-21E1-EB8E-3E0664716874}"/>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5" name="Pladsholder til sidefod 4">
            <a:extLst>
              <a:ext uri="{FF2B5EF4-FFF2-40B4-BE49-F238E27FC236}">
                <a16:creationId xmlns:a16="http://schemas.microsoft.com/office/drawing/2014/main" id="{7CB7D32B-3DEB-6CBC-BF52-9DB60ADC350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3622726-FB89-A513-F5D6-267BE485C50C}"/>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3087107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39D654-1B71-B24B-6A6B-4632BE2D021F}"/>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5891EC1D-3942-BD6B-BDE5-3F5AD5D3424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7DC7A777-8976-EF0A-101C-15D6708CDA9F}"/>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5" name="Pladsholder til sidefod 4">
            <a:extLst>
              <a:ext uri="{FF2B5EF4-FFF2-40B4-BE49-F238E27FC236}">
                <a16:creationId xmlns:a16="http://schemas.microsoft.com/office/drawing/2014/main" id="{A76964C3-DDDC-AC69-72E7-83F236B4073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33F1131-3411-9AAE-2064-565F961F06E2}"/>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2481825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338C0B-A2AE-6CC5-77C5-E3B6C3E63A4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00D00496-6242-C7AA-8C40-7B17F826EE99}"/>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7EA3F7FD-BC71-9C06-7B03-7EFBDB8B24FE}"/>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1FAD1803-CA17-2E49-22F1-2D7322E9140B}"/>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6" name="Pladsholder til sidefod 5">
            <a:extLst>
              <a:ext uri="{FF2B5EF4-FFF2-40B4-BE49-F238E27FC236}">
                <a16:creationId xmlns:a16="http://schemas.microsoft.com/office/drawing/2014/main" id="{8FCB5489-6F9D-3652-1541-085C28D63C3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B91B7C36-9251-EFA7-40DB-FCAEE19F8B9B}"/>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617695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FDBC37-F3C8-846E-CC1B-216C822D9DAD}"/>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7B21012-1BE2-8039-5CA7-F2EFF0E5F5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44B5DC42-7839-3525-0F6C-8D6D4B51FD73}"/>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9AF1A36C-6FBC-E424-2082-954C86B8BD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4C647295-D1C9-EAF1-BCD3-948046803B4C}"/>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472387B5-4B56-DC44-33E3-5B247AE909F9}"/>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8" name="Pladsholder til sidefod 7">
            <a:extLst>
              <a:ext uri="{FF2B5EF4-FFF2-40B4-BE49-F238E27FC236}">
                <a16:creationId xmlns:a16="http://schemas.microsoft.com/office/drawing/2014/main" id="{1A08053A-D848-97ED-7517-50CC6F82BB93}"/>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39F78D0A-A35E-05B8-CD56-5894DC4589EC}"/>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3804267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01F3CB-87EA-6013-B9F1-2E98C52C84F8}"/>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EBF46885-57F6-F27B-B87E-727AFF656254}"/>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4" name="Pladsholder til sidefod 3">
            <a:extLst>
              <a:ext uri="{FF2B5EF4-FFF2-40B4-BE49-F238E27FC236}">
                <a16:creationId xmlns:a16="http://schemas.microsoft.com/office/drawing/2014/main" id="{019066F2-BCDE-D975-532A-F268E90FBB93}"/>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0E1C8809-D6C4-6356-FB54-3F29154CF0EC}"/>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2924625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B2C423F9-D9F3-92F8-ACC9-FD7F0191DD95}"/>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3" name="Pladsholder til sidefod 2">
            <a:extLst>
              <a:ext uri="{FF2B5EF4-FFF2-40B4-BE49-F238E27FC236}">
                <a16:creationId xmlns:a16="http://schemas.microsoft.com/office/drawing/2014/main" id="{0C36614B-6D2A-87B6-E6B5-1D04FD20D269}"/>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53A026E7-3E1D-2280-BE8A-3FA3FDBF623E}"/>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1536052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7D7DC8-2D6A-269F-1711-B9A37788FD8B}"/>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C09068B9-0F4A-F415-A996-DA7FBAE5E5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34E89D17-CA9E-9F5E-E9C5-2BFA30EB5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07AAD651-181F-043B-ED3F-541AAEF2ADFB}"/>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6" name="Pladsholder til sidefod 5">
            <a:extLst>
              <a:ext uri="{FF2B5EF4-FFF2-40B4-BE49-F238E27FC236}">
                <a16:creationId xmlns:a16="http://schemas.microsoft.com/office/drawing/2014/main" id="{585DAA53-B82F-3803-7549-AF57167BDEC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DA000DB-A1E1-75B4-4893-9C540CDDB2F8}"/>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3136318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FC462-9F9F-D4FA-313E-E461A5482181}"/>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444E0EB6-0A1B-08DF-5DDC-220B852A13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B71CDB70-B269-96E8-AD71-88C87CB2E7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5628926A-9ED9-0C71-FD6D-3EDF228ECD73}"/>
              </a:ext>
            </a:extLst>
          </p:cNvPr>
          <p:cNvSpPr>
            <a:spLocks noGrp="1"/>
          </p:cNvSpPr>
          <p:nvPr>
            <p:ph type="dt" sz="half" idx="10"/>
          </p:nvPr>
        </p:nvSpPr>
        <p:spPr/>
        <p:txBody>
          <a:bodyPr/>
          <a:lstStyle/>
          <a:p>
            <a:fld id="{399C2298-29BA-4C21-90B1-7C203404C04E}" type="datetimeFigureOut">
              <a:rPr lang="da-DK" smtClean="0"/>
              <a:t>06-03-2026</a:t>
            </a:fld>
            <a:endParaRPr lang="da-DK"/>
          </a:p>
        </p:txBody>
      </p:sp>
      <p:sp>
        <p:nvSpPr>
          <p:cNvPr id="6" name="Pladsholder til sidefod 5">
            <a:extLst>
              <a:ext uri="{FF2B5EF4-FFF2-40B4-BE49-F238E27FC236}">
                <a16:creationId xmlns:a16="http://schemas.microsoft.com/office/drawing/2014/main" id="{9C5FC41F-3007-FAA8-BFE6-5E60EABDE03F}"/>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75F68B8-3768-0D7F-7729-DDC8C7DB41BE}"/>
              </a:ext>
            </a:extLst>
          </p:cNvPr>
          <p:cNvSpPr>
            <a:spLocks noGrp="1"/>
          </p:cNvSpPr>
          <p:nvPr>
            <p:ph type="sldNum" sz="quarter" idx="12"/>
          </p:nvPr>
        </p:nvSpPr>
        <p:spPr/>
        <p:txBody>
          <a:bodyPr/>
          <a:lstStyle/>
          <a:p>
            <a:fld id="{97CD02B6-18CF-40B7-A8DC-BCCA78BE2F10}" type="slidenum">
              <a:rPr lang="da-DK" smtClean="0"/>
              <a:t>‹nr.›</a:t>
            </a:fld>
            <a:endParaRPr lang="da-DK"/>
          </a:p>
        </p:txBody>
      </p:sp>
    </p:spTree>
    <p:extLst>
      <p:ext uri="{BB962C8B-B14F-4D97-AF65-F5344CB8AC3E}">
        <p14:creationId xmlns:p14="http://schemas.microsoft.com/office/powerpoint/2010/main" val="1855662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54F442A-838F-5F34-648E-2706373FF5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9590412D-A376-83B9-C205-7572F180BF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F7E9DCC-F315-4269-C6CF-EA5A5824C7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9C2298-29BA-4C21-90B1-7C203404C04E}" type="datetimeFigureOut">
              <a:rPr lang="da-DK" smtClean="0"/>
              <a:t>06-03-2026</a:t>
            </a:fld>
            <a:endParaRPr lang="da-DK"/>
          </a:p>
        </p:txBody>
      </p:sp>
      <p:sp>
        <p:nvSpPr>
          <p:cNvPr id="5" name="Pladsholder til sidefod 4">
            <a:extLst>
              <a:ext uri="{FF2B5EF4-FFF2-40B4-BE49-F238E27FC236}">
                <a16:creationId xmlns:a16="http://schemas.microsoft.com/office/drawing/2014/main" id="{24B68E25-928D-76B8-1A5E-C13DB84105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54062999-9862-C6F6-6BBA-22AEBD354D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CD02B6-18CF-40B7-A8DC-BCCA78BE2F10}" type="slidenum">
              <a:rPr lang="da-DK" smtClean="0"/>
              <a:t>‹nr.›</a:t>
            </a:fld>
            <a:endParaRPr lang="da-DK"/>
          </a:p>
        </p:txBody>
      </p:sp>
    </p:spTree>
    <p:extLst>
      <p:ext uri="{BB962C8B-B14F-4D97-AF65-F5344CB8AC3E}">
        <p14:creationId xmlns:p14="http://schemas.microsoft.com/office/powerpoint/2010/main" val="1036197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skriftligeksameniengelskhhx.systime.dk/?id=159"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skriftligeksameniengelskhhx.systime.dk/?id=15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kriftligeksameniengelskhhx.systime.dk/index.php?id=152"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skriftligeksameniengelskhhx.systime.dk/index.php?id=15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orldsofenglish.systime.dk/?id=175&amp;L=10" TargetMode="External"/><Relationship Id="rId2" Type="http://schemas.openxmlformats.org/officeDocument/2006/relationships/hyperlink" Target="https://skriftligeksameniengelskhhx.systime.dk/index.php?id=15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4D5934AA-9F35-4DC2-BDEF-C88AEF973F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34"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Color Cover">
              <a:extLst>
                <a:ext uri="{FF2B5EF4-FFF2-40B4-BE49-F238E27FC236}">
                  <a16:creationId xmlns:a16="http://schemas.microsoft.com/office/drawing/2014/main" id="{B2BC243A-AB39-4DEF-B708-A656BA5A6B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7" name="Group 36">
            <a:extLst>
              <a:ext uri="{FF2B5EF4-FFF2-40B4-BE49-F238E27FC236}">
                <a16:creationId xmlns:a16="http://schemas.microsoft.com/office/drawing/2014/main" id="{D95590E9-5E18-4877-8515-94EBE05E1F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38" name="Color">
              <a:extLst>
                <a:ext uri="{FF2B5EF4-FFF2-40B4-BE49-F238E27FC236}">
                  <a16:creationId xmlns:a16="http://schemas.microsoft.com/office/drawing/2014/main" id="{8B4AF456-0671-432E-AD5B-FFAF8D6461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Color">
              <a:extLst>
                <a:ext uri="{FF2B5EF4-FFF2-40B4-BE49-F238E27FC236}">
                  <a16:creationId xmlns:a16="http://schemas.microsoft.com/office/drawing/2014/main" id="{3CE7848D-78F7-4020-9603-9ED2941664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A8992AA0-9C3D-15F0-B399-BDCDB5C8FB7E}"/>
              </a:ext>
            </a:extLst>
          </p:cNvPr>
          <p:cNvPicPr>
            <a:picLocks noChangeAspect="1"/>
          </p:cNvPicPr>
          <p:nvPr/>
        </p:nvPicPr>
        <p:blipFill rotWithShape="1">
          <a:blip r:embed="rId2"/>
          <a:srcRect l="4363" r="44022" b="2"/>
          <a:stretch/>
        </p:blipFill>
        <p:spPr>
          <a:xfrm>
            <a:off x="7082810" y="841663"/>
            <a:ext cx="4166151" cy="5185923"/>
          </a:xfrm>
          <a:prstGeom prst="rect">
            <a:avLst/>
          </a:prstGeom>
        </p:spPr>
      </p:pic>
      <p:grpSp>
        <p:nvGrpSpPr>
          <p:cNvPr id="41" name="Group 40">
            <a:extLst>
              <a:ext uri="{FF2B5EF4-FFF2-40B4-BE49-F238E27FC236}">
                <a16:creationId xmlns:a16="http://schemas.microsoft.com/office/drawing/2014/main" id="{5CA0097F-05D8-41AA-ABF9-33C69879113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42" name="Freeform: Shape 41">
              <a:extLst>
                <a:ext uri="{FF2B5EF4-FFF2-40B4-BE49-F238E27FC236}">
                  <a16:creationId xmlns:a16="http://schemas.microsoft.com/office/drawing/2014/main" id="{F662F899-4295-416F-919F-934ED7697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955A3F4B-68DC-4F36-BCE6-C507ACC53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3483BE2D-C85A-4DE3-A6F4-AE65BB3EF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064C550A-7A80-4B73-B7BF-7426DD1C35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id="{7D956BA8-D252-430A-9E58-C7F3D1AC93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46">
              <a:extLst>
                <a:ext uri="{FF2B5EF4-FFF2-40B4-BE49-F238E27FC236}">
                  <a16:creationId xmlns:a16="http://schemas.microsoft.com/office/drawing/2014/main" id="{E5345BF4-9F1D-4388-A778-56FAE2C42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022B00E1-8709-469F-A9F4-F974D3FED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8C310723-7F8E-83F1-EEC3-18BD9062312A}"/>
              </a:ext>
            </a:extLst>
          </p:cNvPr>
          <p:cNvSpPr>
            <a:spLocks noGrp="1"/>
          </p:cNvSpPr>
          <p:nvPr>
            <p:ph type="ctrTitle"/>
          </p:nvPr>
        </p:nvSpPr>
        <p:spPr>
          <a:xfrm>
            <a:off x="1012644" y="841664"/>
            <a:ext cx="5203990" cy="2782723"/>
          </a:xfrm>
        </p:spPr>
        <p:txBody>
          <a:bodyPr anchor="b">
            <a:normAutofit/>
          </a:bodyPr>
          <a:lstStyle/>
          <a:p>
            <a:pPr algn="l"/>
            <a:r>
              <a:rPr lang="da-DK" sz="4800" dirty="0">
                <a:ln w="22225">
                  <a:solidFill>
                    <a:schemeClr val="tx1"/>
                  </a:solidFill>
                  <a:miter lim="800000"/>
                </a:ln>
                <a:solidFill>
                  <a:schemeClr val="bg1"/>
                </a:solidFill>
              </a:rPr>
              <a:t> </a:t>
            </a:r>
            <a:r>
              <a:rPr lang="da-DK" sz="4800" dirty="0" err="1">
                <a:ln w="22225">
                  <a:solidFill>
                    <a:schemeClr val="tx1"/>
                  </a:solidFill>
                  <a:miter lim="800000"/>
                </a:ln>
                <a:solidFill>
                  <a:schemeClr val="bg1"/>
                </a:solidFill>
              </a:rPr>
              <a:t>Written</a:t>
            </a:r>
            <a:r>
              <a:rPr lang="da-DK" sz="4800" dirty="0">
                <a:ln w="22225">
                  <a:solidFill>
                    <a:schemeClr val="tx1"/>
                  </a:solidFill>
                  <a:miter lim="800000"/>
                </a:ln>
                <a:solidFill>
                  <a:schemeClr val="bg1"/>
                </a:solidFill>
              </a:rPr>
              <a:t> </a:t>
            </a:r>
            <a:r>
              <a:rPr lang="da-DK" sz="4800" dirty="0" err="1">
                <a:ln w="22225">
                  <a:solidFill>
                    <a:schemeClr val="tx1"/>
                  </a:solidFill>
                  <a:miter lim="800000"/>
                </a:ln>
                <a:solidFill>
                  <a:schemeClr val="bg1"/>
                </a:solidFill>
              </a:rPr>
              <a:t>assignment</a:t>
            </a:r>
            <a:endParaRPr lang="da-DK" sz="4800" dirty="0">
              <a:ln w="22225">
                <a:solidFill>
                  <a:schemeClr val="tx1"/>
                </a:solidFill>
                <a:miter lim="800000"/>
              </a:ln>
              <a:solidFill>
                <a:schemeClr val="bg1"/>
              </a:solidFill>
            </a:endParaRPr>
          </a:p>
        </p:txBody>
      </p:sp>
      <p:sp>
        <p:nvSpPr>
          <p:cNvPr id="3" name="Undertitel 2">
            <a:extLst>
              <a:ext uri="{FF2B5EF4-FFF2-40B4-BE49-F238E27FC236}">
                <a16:creationId xmlns:a16="http://schemas.microsoft.com/office/drawing/2014/main" id="{0680B0E7-1E93-C555-4FD5-F1FF543103AB}"/>
              </a:ext>
            </a:extLst>
          </p:cNvPr>
          <p:cNvSpPr>
            <a:spLocks noGrp="1"/>
          </p:cNvSpPr>
          <p:nvPr>
            <p:ph type="subTitle" idx="1"/>
          </p:nvPr>
        </p:nvSpPr>
        <p:spPr>
          <a:xfrm>
            <a:off x="1012644" y="3764655"/>
            <a:ext cx="5203990" cy="2374078"/>
          </a:xfrm>
        </p:spPr>
        <p:txBody>
          <a:bodyPr anchor="t">
            <a:normAutofit/>
          </a:bodyPr>
          <a:lstStyle/>
          <a:p>
            <a:pPr algn="l"/>
            <a:r>
              <a:rPr lang="da-DK" dirty="0" err="1">
                <a:solidFill>
                  <a:schemeClr val="bg1"/>
                </a:solidFill>
              </a:rPr>
              <a:t>Manuscript</a:t>
            </a:r>
            <a:r>
              <a:rPr lang="da-DK" dirty="0">
                <a:solidFill>
                  <a:schemeClr val="bg1"/>
                </a:solidFill>
              </a:rPr>
              <a:t> </a:t>
            </a:r>
          </a:p>
        </p:txBody>
      </p:sp>
    </p:spTree>
    <p:extLst>
      <p:ext uri="{BB962C8B-B14F-4D97-AF65-F5344CB8AC3E}">
        <p14:creationId xmlns:p14="http://schemas.microsoft.com/office/powerpoint/2010/main" val="128392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DD73F3-4FE9-65E8-1C7A-CFF170631435}"/>
              </a:ext>
            </a:extLst>
          </p:cNvPr>
          <p:cNvSpPr>
            <a:spLocks noGrp="1"/>
          </p:cNvSpPr>
          <p:nvPr>
            <p:ph type="title"/>
          </p:nvPr>
        </p:nvSpPr>
        <p:spPr>
          <a:xfrm>
            <a:off x="876693" y="741391"/>
            <a:ext cx="4355265" cy="1616203"/>
          </a:xfrm>
        </p:spPr>
        <p:txBody>
          <a:bodyPr anchor="b">
            <a:normAutofit/>
          </a:bodyPr>
          <a:lstStyle/>
          <a:p>
            <a:r>
              <a:rPr lang="da-DK" sz="3200" dirty="0" err="1"/>
              <a:t>Different</a:t>
            </a:r>
            <a:r>
              <a:rPr lang="da-DK" sz="3200" dirty="0"/>
              <a:t> angles</a:t>
            </a:r>
          </a:p>
        </p:txBody>
      </p:sp>
      <p:sp>
        <p:nvSpPr>
          <p:cNvPr id="3" name="Pladsholder til indhold 2">
            <a:extLst>
              <a:ext uri="{FF2B5EF4-FFF2-40B4-BE49-F238E27FC236}">
                <a16:creationId xmlns:a16="http://schemas.microsoft.com/office/drawing/2014/main" id="{17204CCD-E197-698D-25A7-53A5A414F4E6}"/>
              </a:ext>
            </a:extLst>
          </p:cNvPr>
          <p:cNvSpPr>
            <a:spLocks noGrp="1"/>
          </p:cNvSpPr>
          <p:nvPr>
            <p:ph idx="1"/>
          </p:nvPr>
        </p:nvSpPr>
        <p:spPr>
          <a:xfrm>
            <a:off x="876692" y="2533476"/>
            <a:ext cx="4355265" cy="3447832"/>
          </a:xfrm>
        </p:spPr>
        <p:txBody>
          <a:bodyPr anchor="t">
            <a:normAutofit/>
          </a:bodyPr>
          <a:lstStyle/>
          <a:p>
            <a:r>
              <a:rPr lang="da-DK" sz="2000" dirty="0"/>
              <a:t>Husk at behandle emnet fra forskellige vinkler. I har tre kilder I skal benytte til emnet (video, digt og dokumentar).</a:t>
            </a:r>
          </a:p>
        </p:txBody>
      </p:sp>
      <p:pic>
        <p:nvPicPr>
          <p:cNvPr id="5" name="Picture 4" descr="Abstrakt gengivelse af 3D-polyeder">
            <a:extLst>
              <a:ext uri="{FF2B5EF4-FFF2-40B4-BE49-F238E27FC236}">
                <a16:creationId xmlns:a16="http://schemas.microsoft.com/office/drawing/2014/main" id="{247859AA-DE0E-77AD-29B6-2EB06E4974F3}"/>
              </a:ext>
            </a:extLst>
          </p:cNvPr>
          <p:cNvPicPr>
            <a:picLocks noChangeAspect="1"/>
          </p:cNvPicPr>
          <p:nvPr/>
        </p:nvPicPr>
        <p:blipFill rotWithShape="1">
          <a:blip r:embed="rId2"/>
          <a:srcRect l="13046" r="36954"/>
          <a:stretch/>
        </p:blipFill>
        <p:spPr>
          <a:xfrm>
            <a:off x="6096000" y="10"/>
            <a:ext cx="6095999"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9"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891507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3DFCFBD-A581-251F-02D6-013912579183}"/>
              </a:ext>
            </a:extLst>
          </p:cNvPr>
          <p:cNvSpPr>
            <a:spLocks noGrp="1"/>
          </p:cNvSpPr>
          <p:nvPr>
            <p:ph type="title"/>
          </p:nvPr>
        </p:nvSpPr>
        <p:spPr>
          <a:xfrm>
            <a:off x="761803" y="350196"/>
            <a:ext cx="4646904" cy="1624520"/>
          </a:xfrm>
        </p:spPr>
        <p:txBody>
          <a:bodyPr anchor="ctr">
            <a:normAutofit/>
          </a:bodyPr>
          <a:lstStyle/>
          <a:p>
            <a:r>
              <a:rPr lang="da-DK" sz="4000"/>
              <a:t>Conclusion</a:t>
            </a:r>
          </a:p>
        </p:txBody>
      </p:sp>
      <p:sp>
        <p:nvSpPr>
          <p:cNvPr id="3" name="Pladsholder til indhold 2">
            <a:extLst>
              <a:ext uri="{FF2B5EF4-FFF2-40B4-BE49-F238E27FC236}">
                <a16:creationId xmlns:a16="http://schemas.microsoft.com/office/drawing/2014/main" id="{354996FC-B143-DC9F-72D3-16F2AA8A49F7}"/>
              </a:ext>
            </a:extLst>
          </p:cNvPr>
          <p:cNvSpPr>
            <a:spLocks noGrp="1"/>
          </p:cNvSpPr>
          <p:nvPr>
            <p:ph idx="1"/>
          </p:nvPr>
        </p:nvSpPr>
        <p:spPr>
          <a:xfrm>
            <a:off x="761802" y="2743200"/>
            <a:ext cx="4646905" cy="3613149"/>
          </a:xfrm>
        </p:spPr>
        <p:txBody>
          <a:bodyPr anchor="ctr">
            <a:normAutofit/>
          </a:bodyPr>
          <a:lstStyle/>
          <a:p>
            <a:r>
              <a:rPr lang="da-DK" sz="2000"/>
              <a:t>Rund af med en konklusion. Du trækker en tråd tilbage til indledningen og sammenfatter de væsentligste pointer og argumenter. Vær præcis og kortfattet! Til sidst takker du for publikums opmærksomhed og giver mulighed for at stille spørgsmål.</a:t>
            </a:r>
          </a:p>
        </p:txBody>
      </p:sp>
      <p:pic>
        <p:nvPicPr>
          <p:cNvPr id="5" name="Picture 4" descr="3D-sfærer, der er forbundet med en rød linje">
            <a:extLst>
              <a:ext uri="{FF2B5EF4-FFF2-40B4-BE49-F238E27FC236}">
                <a16:creationId xmlns:a16="http://schemas.microsoft.com/office/drawing/2014/main" id="{6B342AE1-7519-8643-F695-9D0E841CC1E3}"/>
              </a:ext>
            </a:extLst>
          </p:cNvPr>
          <p:cNvPicPr>
            <a:picLocks noChangeAspect="1"/>
          </p:cNvPicPr>
          <p:nvPr/>
        </p:nvPicPr>
        <p:blipFill rotWithShape="1">
          <a:blip r:embed="rId2"/>
          <a:srcRect l="19572" r="13687"/>
          <a:stretch/>
        </p:blipFill>
        <p:spPr>
          <a:xfrm>
            <a:off x="6096000" y="1"/>
            <a:ext cx="6102825" cy="6858000"/>
          </a:xfrm>
          <a:prstGeom prst="rect">
            <a:avLst/>
          </a:prstGeom>
        </p:spPr>
      </p:pic>
    </p:spTree>
    <p:extLst>
      <p:ext uri="{BB962C8B-B14F-4D97-AF65-F5344CB8AC3E}">
        <p14:creationId xmlns:p14="http://schemas.microsoft.com/office/powerpoint/2010/main" val="3648716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Cover">
            <a:extLst>
              <a:ext uri="{FF2B5EF4-FFF2-40B4-BE49-F238E27FC236}">
                <a16:creationId xmlns:a16="http://schemas.microsoft.com/office/drawing/2014/main" id="{34DE9D20-D6C2-4834-9EE9-EC583F3FE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6840C728-4E01-4237-82C8-9624DFA855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1" y="0"/>
            <a:ext cx="6064235" cy="6858000"/>
            <a:chOff x="651279" y="598259"/>
            <a:chExt cx="10889442" cy="5680742"/>
          </a:xfrm>
        </p:grpSpPr>
        <p:sp>
          <p:nvSpPr>
            <p:cNvPr id="17" name="Color">
              <a:extLst>
                <a:ext uri="{FF2B5EF4-FFF2-40B4-BE49-F238E27FC236}">
                  <a16:creationId xmlns:a16="http://schemas.microsoft.com/office/drawing/2014/main" id="{F1CFB22B-2D73-4F2C-953D-8C306B45B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lor">
              <a:extLst>
                <a:ext uri="{FF2B5EF4-FFF2-40B4-BE49-F238E27FC236}">
                  <a16:creationId xmlns:a16="http://schemas.microsoft.com/office/drawing/2014/main" id="{819F58A9-E813-4511-BEF2-5B65BB728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ladsholder til indhold 4">
            <a:extLst>
              <a:ext uri="{FF2B5EF4-FFF2-40B4-BE49-F238E27FC236}">
                <a16:creationId xmlns:a16="http://schemas.microsoft.com/office/drawing/2014/main" id="{29AF536A-410C-9596-8774-D53558E50891}"/>
              </a:ext>
            </a:extLst>
          </p:cNvPr>
          <p:cNvPicPr>
            <a:picLocks noChangeAspect="1"/>
          </p:cNvPicPr>
          <p:nvPr/>
        </p:nvPicPr>
        <p:blipFill>
          <a:blip r:embed="rId2"/>
          <a:stretch>
            <a:fillRect/>
          </a:stretch>
        </p:blipFill>
        <p:spPr>
          <a:xfrm>
            <a:off x="6725062" y="1692449"/>
            <a:ext cx="4808799" cy="3462335"/>
          </a:xfrm>
          <a:prstGeom prst="rect">
            <a:avLst/>
          </a:prstGeom>
        </p:spPr>
      </p:pic>
      <p:grpSp>
        <p:nvGrpSpPr>
          <p:cNvPr id="20" name="Group 19">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1" name="Freeform: Shape 20">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E167BA9F-3F22-84D5-CB53-6F9F1777BB92}"/>
              </a:ext>
            </a:extLst>
          </p:cNvPr>
          <p:cNvSpPr>
            <a:spLocks noGrp="1"/>
          </p:cNvSpPr>
          <p:nvPr>
            <p:ph type="title"/>
          </p:nvPr>
        </p:nvSpPr>
        <p:spPr>
          <a:xfrm>
            <a:off x="786385" y="841249"/>
            <a:ext cx="5074368" cy="3018870"/>
          </a:xfrm>
        </p:spPr>
        <p:txBody>
          <a:bodyPr anchor="b">
            <a:normAutofit/>
          </a:bodyPr>
          <a:lstStyle/>
          <a:p>
            <a:r>
              <a:rPr lang="da-DK" sz="4800">
                <a:solidFill>
                  <a:schemeClr val="bg1"/>
                </a:solidFill>
              </a:rPr>
              <a:t>Conclusion</a:t>
            </a:r>
          </a:p>
        </p:txBody>
      </p:sp>
      <p:sp>
        <p:nvSpPr>
          <p:cNvPr id="9" name="Content Placeholder 8">
            <a:extLst>
              <a:ext uri="{FF2B5EF4-FFF2-40B4-BE49-F238E27FC236}">
                <a16:creationId xmlns:a16="http://schemas.microsoft.com/office/drawing/2014/main" id="{57E62F06-B3AB-895E-1CE0-47C72681B379}"/>
              </a:ext>
            </a:extLst>
          </p:cNvPr>
          <p:cNvSpPr>
            <a:spLocks noGrp="1"/>
          </p:cNvSpPr>
          <p:nvPr>
            <p:ph idx="1"/>
          </p:nvPr>
        </p:nvSpPr>
        <p:spPr>
          <a:xfrm>
            <a:off x="786383" y="3952172"/>
            <a:ext cx="5074368" cy="2229172"/>
          </a:xfrm>
        </p:spPr>
        <p:txBody>
          <a:bodyPr anchor="t">
            <a:normAutofit/>
          </a:bodyPr>
          <a:lstStyle/>
          <a:p>
            <a:endParaRPr lang="en-US" sz="1800">
              <a:solidFill>
                <a:schemeClr val="bg1"/>
              </a:solidFill>
            </a:endParaRPr>
          </a:p>
        </p:txBody>
      </p:sp>
    </p:spTree>
    <p:extLst>
      <p:ext uri="{BB962C8B-B14F-4D97-AF65-F5344CB8AC3E}">
        <p14:creationId xmlns:p14="http://schemas.microsoft.com/office/powerpoint/2010/main" val="173226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77B7B9-E886-E8D4-E817-857C79ABA739}"/>
              </a:ext>
            </a:extLst>
          </p:cNvPr>
          <p:cNvSpPr>
            <a:spLocks noGrp="1"/>
          </p:cNvSpPr>
          <p:nvPr>
            <p:ph type="title"/>
          </p:nvPr>
        </p:nvSpPr>
        <p:spPr>
          <a:xfrm>
            <a:off x="876693" y="741391"/>
            <a:ext cx="4355265" cy="1616203"/>
          </a:xfrm>
        </p:spPr>
        <p:txBody>
          <a:bodyPr anchor="b">
            <a:normAutofit fontScale="90000"/>
          </a:bodyPr>
          <a:lstStyle/>
          <a:p>
            <a:br>
              <a:rPr lang="da-DK" sz="1800" dirty="0"/>
            </a:br>
            <a:br>
              <a:rPr lang="da-DK" sz="1800" dirty="0"/>
            </a:br>
            <a:br>
              <a:rPr lang="da-DK" sz="1800" dirty="0"/>
            </a:br>
            <a:br>
              <a:rPr lang="da-DK" sz="1800" dirty="0"/>
            </a:br>
            <a:br>
              <a:rPr lang="da-DK" sz="1800" dirty="0"/>
            </a:br>
            <a:br>
              <a:rPr lang="da-DK" sz="1800" dirty="0"/>
            </a:br>
            <a:br>
              <a:rPr lang="da-DK" sz="1800" dirty="0"/>
            </a:br>
            <a:br>
              <a:rPr lang="da-DK" sz="1800" dirty="0"/>
            </a:br>
            <a:br>
              <a:rPr lang="da-DK" sz="1800" dirty="0"/>
            </a:br>
            <a:br>
              <a:rPr lang="da-DK" sz="1800" dirty="0"/>
            </a:br>
            <a:br>
              <a:rPr lang="da-DK" sz="1800" dirty="0"/>
            </a:br>
            <a:r>
              <a:rPr lang="da-DK" sz="1800" dirty="0"/>
              <a:t>Please </a:t>
            </a:r>
            <a:r>
              <a:rPr lang="da-DK" sz="1800" dirty="0" err="1"/>
              <a:t>take</a:t>
            </a:r>
            <a:r>
              <a:rPr lang="da-DK" sz="1800" dirty="0"/>
              <a:t> notes to </a:t>
            </a:r>
            <a:r>
              <a:rPr lang="da-DK" sz="1800" dirty="0" err="1"/>
              <a:t>your</a:t>
            </a:r>
            <a:r>
              <a:rPr lang="da-DK" sz="1800" dirty="0"/>
              <a:t> </a:t>
            </a:r>
            <a:r>
              <a:rPr lang="da-DK" sz="1800" dirty="0" err="1"/>
              <a:t>assignment</a:t>
            </a:r>
            <a:r>
              <a:rPr lang="da-DK" sz="1800" dirty="0"/>
              <a:t>. </a:t>
            </a:r>
            <a:r>
              <a:rPr lang="da-DK" sz="1800" dirty="0" err="1"/>
              <a:t>You</a:t>
            </a:r>
            <a:r>
              <a:rPr lang="da-DK" sz="1800" dirty="0"/>
              <a:t> must </a:t>
            </a:r>
            <a:r>
              <a:rPr lang="da-DK" sz="1800" dirty="0" err="1"/>
              <a:t>follow</a:t>
            </a:r>
            <a:r>
              <a:rPr lang="da-DK" sz="1800" dirty="0"/>
              <a:t> the </a:t>
            </a:r>
            <a:r>
              <a:rPr lang="da-DK" sz="1800" dirty="0" err="1"/>
              <a:t>described</a:t>
            </a:r>
            <a:r>
              <a:rPr lang="da-DK" sz="1800" dirty="0"/>
              <a:t> </a:t>
            </a:r>
            <a:r>
              <a:rPr lang="da-DK" sz="1800" dirty="0" err="1"/>
              <a:t>structure</a:t>
            </a:r>
            <a:r>
              <a:rPr lang="da-DK" sz="1800" dirty="0"/>
              <a:t> </a:t>
            </a:r>
            <a:r>
              <a:rPr lang="da-DK" sz="1800" dirty="0" err="1"/>
              <a:t>which</a:t>
            </a:r>
            <a:r>
              <a:rPr lang="da-DK" sz="1800" dirty="0"/>
              <a:t> is </a:t>
            </a:r>
            <a:r>
              <a:rPr lang="da-DK" sz="1800" dirty="0" err="1"/>
              <a:t>also</a:t>
            </a:r>
            <a:r>
              <a:rPr lang="da-DK" sz="1800" dirty="0"/>
              <a:t> </a:t>
            </a:r>
            <a:r>
              <a:rPr lang="da-DK" sz="1800" dirty="0" err="1"/>
              <a:t>reflected</a:t>
            </a:r>
            <a:r>
              <a:rPr lang="da-DK" sz="1800" dirty="0"/>
              <a:t> </a:t>
            </a:r>
            <a:r>
              <a:rPr lang="da-DK" sz="1800" dirty="0" err="1"/>
              <a:t>here</a:t>
            </a:r>
            <a:r>
              <a:rPr lang="da-DK" sz="1800" dirty="0"/>
              <a:t>:</a:t>
            </a:r>
            <a:br>
              <a:rPr lang="da-DK" sz="1800" dirty="0"/>
            </a:br>
            <a:br>
              <a:rPr lang="da-DK" sz="800" dirty="0"/>
            </a:br>
            <a:endParaRPr lang="da-DK" sz="800" dirty="0"/>
          </a:p>
        </p:txBody>
      </p:sp>
      <p:sp>
        <p:nvSpPr>
          <p:cNvPr id="3" name="Pladsholder til indhold 2">
            <a:extLst>
              <a:ext uri="{FF2B5EF4-FFF2-40B4-BE49-F238E27FC236}">
                <a16:creationId xmlns:a16="http://schemas.microsoft.com/office/drawing/2014/main" id="{6118AE8F-4B26-18D3-4C14-EE1037700A07}"/>
              </a:ext>
            </a:extLst>
          </p:cNvPr>
          <p:cNvSpPr>
            <a:spLocks noGrp="1"/>
          </p:cNvSpPr>
          <p:nvPr>
            <p:ph idx="1"/>
          </p:nvPr>
        </p:nvSpPr>
        <p:spPr>
          <a:xfrm>
            <a:off x="876692" y="2533476"/>
            <a:ext cx="4355265" cy="3447832"/>
          </a:xfrm>
        </p:spPr>
        <p:txBody>
          <a:bodyPr anchor="t">
            <a:normAutofit/>
          </a:bodyPr>
          <a:lstStyle/>
          <a:p>
            <a:endParaRPr lang="da-DK" sz="2000" dirty="0"/>
          </a:p>
          <a:p>
            <a:endParaRPr lang="da-DK" sz="2000" dirty="0"/>
          </a:p>
          <a:p>
            <a:endParaRPr lang="da-DK" sz="2000" dirty="0"/>
          </a:p>
          <a:p>
            <a:endParaRPr lang="da-DK" sz="2000" dirty="0"/>
          </a:p>
          <a:p>
            <a:endParaRPr lang="da-DK" sz="2000" dirty="0"/>
          </a:p>
          <a:p>
            <a:r>
              <a:rPr lang="da-DK" sz="2000" dirty="0">
                <a:hlinkClick r:id="rId2"/>
              </a:rPr>
              <a:t>https://skriftligeksameniengelskhhx.systime.dk/?id=159</a:t>
            </a:r>
            <a:r>
              <a:rPr lang="da-DK" sz="2000" dirty="0"/>
              <a:t> </a:t>
            </a:r>
          </a:p>
          <a:p>
            <a:pPr marL="0" indent="0">
              <a:buNone/>
            </a:pPr>
            <a:endParaRPr lang="da-DK" sz="2000" dirty="0"/>
          </a:p>
        </p:txBody>
      </p:sp>
      <p:pic>
        <p:nvPicPr>
          <p:cNvPr id="16" name="Picture 4" descr="Colourful adhesive taps and pen on open notebook">
            <a:extLst>
              <a:ext uri="{FF2B5EF4-FFF2-40B4-BE49-F238E27FC236}">
                <a16:creationId xmlns:a16="http://schemas.microsoft.com/office/drawing/2014/main" id="{70E275BE-373C-CD5F-0C14-DDC17E8DF120}"/>
              </a:ext>
            </a:extLst>
          </p:cNvPr>
          <p:cNvPicPr>
            <a:picLocks noChangeAspect="1"/>
          </p:cNvPicPr>
          <p:nvPr/>
        </p:nvPicPr>
        <p:blipFill rotWithShape="1">
          <a:blip r:embed="rId3"/>
          <a:srcRect r="40666" b="-1"/>
          <a:stretch/>
        </p:blipFill>
        <p:spPr>
          <a:xfrm>
            <a:off x="6096000" y="10"/>
            <a:ext cx="6095999" cy="6857990"/>
          </a:xfrm>
          <a:prstGeom prst="rect">
            <a:avLst/>
          </a:prstGeom>
        </p:spPr>
      </p:pic>
      <p:sp>
        <p:nvSpPr>
          <p:cNvPr id="17"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69424" y="3028872"/>
            <a:ext cx="1559464" cy="6106313"/>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0">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15441" y="-3760"/>
            <a:ext cx="2176557" cy="68579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096000" y="5502302"/>
            <a:ext cx="6106314" cy="1359456"/>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5" name="Rectangle 14">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26892" y="2939627"/>
            <a:ext cx="3162908" cy="3914612"/>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Tree>
    <p:extLst>
      <p:ext uri="{BB962C8B-B14F-4D97-AF65-F5344CB8AC3E}">
        <p14:creationId xmlns:p14="http://schemas.microsoft.com/office/powerpoint/2010/main" val="1982592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9CB8049-31F6-5528-66E9-EA6DDC249732}"/>
              </a:ext>
            </a:extLst>
          </p:cNvPr>
          <p:cNvSpPr>
            <a:spLocks noGrp="1"/>
          </p:cNvSpPr>
          <p:nvPr>
            <p:ph type="title"/>
          </p:nvPr>
        </p:nvSpPr>
        <p:spPr>
          <a:xfrm>
            <a:off x="466722" y="586855"/>
            <a:ext cx="3201366" cy="3387497"/>
          </a:xfrm>
        </p:spPr>
        <p:txBody>
          <a:bodyPr anchor="b">
            <a:normAutofit/>
          </a:bodyPr>
          <a:lstStyle/>
          <a:p>
            <a:pPr algn="r"/>
            <a:r>
              <a:rPr lang="da-DK" sz="4000">
                <a:solidFill>
                  <a:srgbClr val="FFFFFF"/>
                </a:solidFill>
              </a:rPr>
              <a:t>Task</a:t>
            </a:r>
          </a:p>
        </p:txBody>
      </p:sp>
      <p:sp>
        <p:nvSpPr>
          <p:cNvPr id="3" name="Pladsholder til indhold 2">
            <a:extLst>
              <a:ext uri="{FF2B5EF4-FFF2-40B4-BE49-F238E27FC236}">
                <a16:creationId xmlns:a16="http://schemas.microsoft.com/office/drawing/2014/main" id="{A110ADC1-A039-CE51-792A-E48494FE5FDF}"/>
              </a:ext>
            </a:extLst>
          </p:cNvPr>
          <p:cNvSpPr>
            <a:spLocks noGrp="1"/>
          </p:cNvSpPr>
          <p:nvPr>
            <p:ph idx="1"/>
          </p:nvPr>
        </p:nvSpPr>
        <p:spPr>
          <a:xfrm>
            <a:off x="4810259" y="649480"/>
            <a:ext cx="6555347" cy="5546047"/>
          </a:xfrm>
        </p:spPr>
        <p:txBody>
          <a:bodyPr anchor="ctr">
            <a:normAutofit/>
          </a:bodyPr>
          <a:lstStyle/>
          <a:p>
            <a:r>
              <a:rPr lang="en-US" sz="2000"/>
              <a:t>Brainstorm with your partner and make an outline of your manuscript. You may find this schedule handy:</a:t>
            </a:r>
          </a:p>
          <a:p>
            <a:pPr marL="0" indent="0">
              <a:buNone/>
            </a:pPr>
            <a:r>
              <a:rPr lang="da-DK" sz="2000">
                <a:hlinkClick r:id="rId2"/>
              </a:rPr>
              <a:t>https://skriftligeksameniengelskhhx.systime.dk/?id=159</a:t>
            </a:r>
            <a:r>
              <a:rPr lang="da-DK" sz="2000"/>
              <a:t> </a:t>
            </a:r>
          </a:p>
          <a:p>
            <a:pPr marL="0" indent="0">
              <a:buNone/>
            </a:pPr>
            <a:endParaRPr lang="en-US" sz="2000"/>
          </a:p>
          <a:p>
            <a:r>
              <a:rPr lang="en-US" sz="2000"/>
              <a:t>Write your introduction with focus points and present to your teacher for approval. </a:t>
            </a:r>
          </a:p>
          <a:p>
            <a:pPr marL="0" indent="0">
              <a:buNone/>
            </a:pPr>
            <a:endParaRPr lang="da-DK" sz="2000"/>
          </a:p>
        </p:txBody>
      </p:sp>
    </p:spTree>
    <p:extLst>
      <p:ext uri="{BB962C8B-B14F-4D97-AF65-F5344CB8AC3E}">
        <p14:creationId xmlns:p14="http://schemas.microsoft.com/office/powerpoint/2010/main" val="3024027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B3B416E2-6AA7-E70B-09C5-7319BF8B1013}"/>
              </a:ext>
            </a:extLst>
          </p:cNvPr>
          <p:cNvSpPr>
            <a:spLocks noGrp="1"/>
          </p:cNvSpPr>
          <p:nvPr>
            <p:ph type="title"/>
          </p:nvPr>
        </p:nvSpPr>
        <p:spPr>
          <a:xfrm>
            <a:off x="786385" y="841248"/>
            <a:ext cx="5129600" cy="5340097"/>
          </a:xfrm>
        </p:spPr>
        <p:txBody>
          <a:bodyPr anchor="ctr">
            <a:normAutofit/>
          </a:bodyPr>
          <a:lstStyle/>
          <a:p>
            <a:r>
              <a:rPr lang="da-DK" sz="4800">
                <a:solidFill>
                  <a:schemeClr val="bg1"/>
                </a:solidFill>
              </a:rPr>
              <a:t>Instructions Assignment 4A</a:t>
            </a:r>
          </a:p>
        </p:txBody>
      </p:sp>
      <p:sp>
        <p:nvSpPr>
          <p:cNvPr id="3" name="Pladsholder til indhold 2">
            <a:extLst>
              <a:ext uri="{FF2B5EF4-FFF2-40B4-BE49-F238E27FC236}">
                <a16:creationId xmlns:a16="http://schemas.microsoft.com/office/drawing/2014/main" id="{6E29A294-F47F-388C-FFDE-56F803F1C081}"/>
              </a:ext>
            </a:extLst>
          </p:cNvPr>
          <p:cNvSpPr>
            <a:spLocks noGrp="1"/>
          </p:cNvSpPr>
          <p:nvPr>
            <p:ph idx="1"/>
          </p:nvPr>
        </p:nvSpPr>
        <p:spPr>
          <a:xfrm>
            <a:off x="6464410" y="841247"/>
            <a:ext cx="4484536" cy="5340097"/>
          </a:xfrm>
        </p:spPr>
        <p:txBody>
          <a:bodyPr anchor="ctr">
            <a:normAutofit/>
          </a:bodyPr>
          <a:lstStyle/>
          <a:p>
            <a:pPr marL="0" indent="0">
              <a:buNone/>
            </a:pPr>
            <a:br>
              <a:rPr lang="en-US" sz="1100" b="1" dirty="0">
                <a:solidFill>
                  <a:schemeClr val="tx2"/>
                </a:solidFill>
              </a:rPr>
            </a:br>
            <a:endParaRPr lang="da-DK" sz="1100" dirty="0">
              <a:solidFill>
                <a:schemeClr val="tx2"/>
              </a:solidFill>
            </a:endParaRPr>
          </a:p>
        </p:txBody>
      </p:sp>
      <p:sp>
        <p:nvSpPr>
          <p:cNvPr id="5" name="Tekstfelt 4">
            <a:extLst>
              <a:ext uri="{FF2B5EF4-FFF2-40B4-BE49-F238E27FC236}">
                <a16:creationId xmlns:a16="http://schemas.microsoft.com/office/drawing/2014/main" id="{D7E4B3E6-81FC-343A-A922-C75265AFD689}"/>
              </a:ext>
            </a:extLst>
          </p:cNvPr>
          <p:cNvSpPr txBox="1"/>
          <p:nvPr/>
        </p:nvSpPr>
        <p:spPr>
          <a:xfrm>
            <a:off x="6700845" y="980141"/>
            <a:ext cx="4484535" cy="3970318"/>
          </a:xfrm>
          <a:prstGeom prst="rect">
            <a:avLst/>
          </a:prstGeom>
          <a:noFill/>
        </p:spPr>
        <p:txBody>
          <a:bodyPr wrap="square">
            <a:spAutoFit/>
          </a:bodyPr>
          <a:lstStyle/>
          <a:p>
            <a:pPr algn="l">
              <a:buNone/>
            </a:pPr>
            <a:r>
              <a:rPr lang="en-US" b="1" i="0" dirty="0">
                <a:solidFill>
                  <a:srgbClr val="51ADD4"/>
                </a:solidFill>
                <a:effectLst/>
                <a:latin typeface="-apple-system"/>
              </a:rPr>
              <a:t>The Impact of Brexit</a:t>
            </a:r>
            <a:endParaRPr lang="en-US" b="1" i="0" dirty="0">
              <a:solidFill>
                <a:srgbClr val="000000"/>
              </a:solidFill>
              <a:effectLst/>
              <a:latin typeface="-apple-system"/>
            </a:endParaRPr>
          </a:p>
          <a:p>
            <a:pPr algn="l">
              <a:buNone/>
            </a:pPr>
            <a:r>
              <a:rPr lang="en-US" b="0" i="0" dirty="0">
                <a:solidFill>
                  <a:srgbClr val="000000"/>
                </a:solidFill>
                <a:effectLst/>
                <a:latin typeface="-apple-system"/>
              </a:rPr>
              <a:t>You are a student at the University of Bristol. You have been asked to give a speech to a group of international students at the university on issues raised in the UK debate after Brexit.</a:t>
            </a:r>
          </a:p>
          <a:p>
            <a:pPr algn="l">
              <a:buNone/>
            </a:pPr>
            <a:r>
              <a:rPr lang="en-US" b="1" i="0" dirty="0">
                <a:solidFill>
                  <a:srgbClr val="000000"/>
                </a:solidFill>
                <a:effectLst/>
                <a:latin typeface="-apple-system"/>
              </a:rPr>
              <a:t>Write the manuscript for the speech in English and give it an appropriate title.</a:t>
            </a:r>
            <a:endParaRPr lang="en-US" b="0" i="0" dirty="0">
              <a:solidFill>
                <a:srgbClr val="000000"/>
              </a:solidFill>
              <a:effectLst/>
              <a:latin typeface="-apple-system"/>
            </a:endParaRPr>
          </a:p>
          <a:p>
            <a:pPr algn="l">
              <a:buNone/>
            </a:pPr>
            <a:r>
              <a:rPr lang="en-US" b="1" i="0" dirty="0">
                <a:solidFill>
                  <a:srgbClr val="000000"/>
                </a:solidFill>
                <a:effectLst/>
                <a:latin typeface="-apple-system"/>
              </a:rPr>
              <a:t>Word count: 800-1200 words</a:t>
            </a:r>
            <a:endParaRPr lang="en-US" b="0" i="0" dirty="0">
              <a:solidFill>
                <a:srgbClr val="000000"/>
              </a:solidFill>
              <a:effectLst/>
              <a:latin typeface="-apple-system"/>
            </a:endParaRPr>
          </a:p>
          <a:p>
            <a:pPr algn="l">
              <a:buNone/>
            </a:pPr>
            <a:r>
              <a:rPr lang="en-US" b="0" i="0" dirty="0">
                <a:solidFill>
                  <a:srgbClr val="000000"/>
                </a:solidFill>
                <a:effectLst/>
                <a:latin typeface="-apple-system"/>
              </a:rPr>
              <a:t>Your manuscript must include references to the source material.</a:t>
            </a:r>
            <a:br>
              <a:rPr lang="en-US" b="0" i="0" dirty="0">
                <a:solidFill>
                  <a:srgbClr val="000000"/>
                </a:solidFill>
                <a:effectLst/>
                <a:latin typeface="-apple-system"/>
              </a:rPr>
            </a:br>
            <a:r>
              <a:rPr lang="en-US" b="0" i="0" dirty="0">
                <a:solidFill>
                  <a:srgbClr val="000000"/>
                </a:solidFill>
                <a:effectLst/>
                <a:latin typeface="-apple-system"/>
              </a:rPr>
              <a:t>All applied sources must be documented.</a:t>
            </a:r>
          </a:p>
          <a:p>
            <a:pPr algn="l">
              <a:buNone/>
            </a:pPr>
            <a:r>
              <a:rPr lang="en-US" b="0" i="0" dirty="0">
                <a:solidFill>
                  <a:srgbClr val="000000"/>
                </a:solidFill>
                <a:effectLst/>
                <a:latin typeface="-apple-system"/>
              </a:rPr>
              <a:t>Use the following sources (one text and four video clips):</a:t>
            </a:r>
          </a:p>
        </p:txBody>
      </p:sp>
    </p:spTree>
    <p:extLst>
      <p:ext uri="{BB962C8B-B14F-4D97-AF65-F5344CB8AC3E}">
        <p14:creationId xmlns:p14="http://schemas.microsoft.com/office/powerpoint/2010/main" val="49156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963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4119"/>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5D095D3E-C464-41D5-87FA-07742698A7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27" name="Color">
              <a:extLst>
                <a:ext uri="{FF2B5EF4-FFF2-40B4-BE49-F238E27FC236}">
                  <a16:creationId xmlns:a16="http://schemas.microsoft.com/office/drawing/2014/main" id="{7722DCE9-76F1-42AC-AC0A-487CFB0873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Color">
              <a:extLst>
                <a:ext uri="{FF2B5EF4-FFF2-40B4-BE49-F238E27FC236}">
                  <a16:creationId xmlns:a16="http://schemas.microsoft.com/office/drawing/2014/main" id="{B29A5FA1-D0E7-448B-AB7D-032F01D5BF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Color">
            <a:extLst>
              <a:ext uri="{FF2B5EF4-FFF2-40B4-BE49-F238E27FC236}">
                <a16:creationId xmlns:a16="http://schemas.microsoft.com/office/drawing/2014/main" id="{C58F402F-FDB5-409B-8818-B6FCE06E5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804" y="598259"/>
            <a:ext cx="10889442" cy="568074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ladsholder til indhold 4" descr="Et billede, der indeholder tekst, skærmbillede, Font/skrifttype, dokument&#10;&#10;Automatisk genereret beskrivelse">
            <a:extLst>
              <a:ext uri="{FF2B5EF4-FFF2-40B4-BE49-F238E27FC236}">
                <a16:creationId xmlns:a16="http://schemas.microsoft.com/office/drawing/2014/main" id="{637C0426-3AB3-3934-7589-16BD668F71F3}"/>
              </a:ext>
            </a:extLst>
          </p:cNvPr>
          <p:cNvPicPr>
            <a:picLocks noGrp="1" noChangeAspect="1"/>
          </p:cNvPicPr>
          <p:nvPr>
            <p:ph idx="1"/>
          </p:nvPr>
        </p:nvPicPr>
        <p:blipFill>
          <a:blip r:embed="rId2"/>
          <a:stretch>
            <a:fillRect/>
          </a:stretch>
        </p:blipFill>
        <p:spPr>
          <a:xfrm>
            <a:off x="4747307" y="1376602"/>
            <a:ext cx="6711526" cy="4094029"/>
          </a:xfrm>
          <a:prstGeom prst="rect">
            <a:avLst/>
          </a:prstGeom>
        </p:spPr>
      </p:pic>
      <p:grpSp>
        <p:nvGrpSpPr>
          <p:cNvPr id="32" name="Group 31">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3" name="Freeform: Shape 32">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DC241129-454A-AD38-77F7-7C8B79467E9B}"/>
              </a:ext>
            </a:extLst>
          </p:cNvPr>
          <p:cNvSpPr>
            <a:spLocks noGrp="1"/>
          </p:cNvSpPr>
          <p:nvPr>
            <p:ph type="title"/>
          </p:nvPr>
        </p:nvSpPr>
        <p:spPr>
          <a:xfrm>
            <a:off x="1012644" y="842332"/>
            <a:ext cx="3585114" cy="2782056"/>
          </a:xfrm>
        </p:spPr>
        <p:txBody>
          <a:bodyPr vert="horz" lIns="91440" tIns="45720" rIns="91440" bIns="45720" rtlCol="0" anchor="b">
            <a:normAutofit/>
          </a:bodyPr>
          <a:lstStyle/>
          <a:p>
            <a:r>
              <a:rPr lang="en-US" sz="4800" kern="1200">
                <a:solidFill>
                  <a:schemeClr val="tx2"/>
                </a:solidFill>
                <a:latin typeface="+mj-lt"/>
                <a:ea typeface="+mj-ea"/>
                <a:cs typeface="+mj-cs"/>
              </a:rPr>
              <a:t>The structure</a:t>
            </a:r>
          </a:p>
        </p:txBody>
      </p:sp>
    </p:spTree>
    <p:extLst>
      <p:ext uri="{BB962C8B-B14F-4D97-AF65-F5344CB8AC3E}">
        <p14:creationId xmlns:p14="http://schemas.microsoft.com/office/powerpoint/2010/main" val="17146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44">
            <a:extLst>
              <a:ext uri="{FF2B5EF4-FFF2-40B4-BE49-F238E27FC236}">
                <a16:creationId xmlns:a16="http://schemas.microsoft.com/office/drawing/2014/main" id="{F25CF9F0-F8C1-414D-B348-B5FA27CCE6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46" name="Color">
              <a:extLst>
                <a:ext uri="{FF2B5EF4-FFF2-40B4-BE49-F238E27FC236}">
                  <a16:creationId xmlns:a16="http://schemas.microsoft.com/office/drawing/2014/main" id="{C1E318F7-B291-4FDB-985C-DB1629D67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Color">
              <a:extLst>
                <a:ext uri="{FF2B5EF4-FFF2-40B4-BE49-F238E27FC236}">
                  <a16:creationId xmlns:a16="http://schemas.microsoft.com/office/drawing/2014/main" id="{37E06338-E21A-4BCF-BAD5-9E9C1121DA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5" name="Picture 24" descr="Forstørrelsesglas på klar baggrund">
            <a:extLst>
              <a:ext uri="{FF2B5EF4-FFF2-40B4-BE49-F238E27FC236}">
                <a16:creationId xmlns:a16="http://schemas.microsoft.com/office/drawing/2014/main" id="{0A6E3606-734A-295A-2C6E-7D62A1E97FA8}"/>
              </a:ext>
            </a:extLst>
          </p:cNvPr>
          <p:cNvPicPr>
            <a:picLocks noChangeAspect="1"/>
          </p:cNvPicPr>
          <p:nvPr/>
        </p:nvPicPr>
        <p:blipFill rotWithShape="1">
          <a:blip r:embed="rId2"/>
          <a:srcRect l="11131" r="3" b="3"/>
          <a:stretch/>
        </p:blipFill>
        <p:spPr>
          <a:xfrm>
            <a:off x="859867" y="2197387"/>
            <a:ext cx="5196543" cy="3903162"/>
          </a:xfrm>
          <a:prstGeom prst="rect">
            <a:avLst/>
          </a:prstGeom>
        </p:spPr>
      </p:pic>
      <p:grpSp>
        <p:nvGrpSpPr>
          <p:cNvPr id="49" name="Group 48">
            <a:extLst>
              <a:ext uri="{FF2B5EF4-FFF2-40B4-BE49-F238E27FC236}">
                <a16:creationId xmlns:a16="http://schemas.microsoft.com/office/drawing/2014/main" id="{B21CE605-3A03-402B-BB38-A81222A0BE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50" name="Freeform: Shape 49">
              <a:extLst>
                <a:ext uri="{FF2B5EF4-FFF2-40B4-BE49-F238E27FC236}">
                  <a16:creationId xmlns:a16="http://schemas.microsoft.com/office/drawing/2014/main" id="{EC27C7F5-25D6-4030-88D6-FDD42629F6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27FFAF58-47B3-4979-854A-961A54F72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Shape 51">
              <a:extLst>
                <a:ext uri="{FF2B5EF4-FFF2-40B4-BE49-F238E27FC236}">
                  <a16:creationId xmlns:a16="http://schemas.microsoft.com/office/drawing/2014/main" id="{5790E1CE-5AF7-4666-8A98-695A942CB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47352469-6A4A-46CB-A5D7-3FB2CE659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id="{50526BE3-3011-4473-BF37-E41AC2354E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54">
              <a:extLst>
                <a:ext uri="{FF2B5EF4-FFF2-40B4-BE49-F238E27FC236}">
                  <a16:creationId xmlns:a16="http://schemas.microsoft.com/office/drawing/2014/main" id="{EEDF85AF-945D-4F82-95F6-BEDCBE6DA1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Shape 55">
              <a:extLst>
                <a:ext uri="{FF2B5EF4-FFF2-40B4-BE49-F238E27FC236}">
                  <a16:creationId xmlns:a16="http://schemas.microsoft.com/office/drawing/2014/main" id="{0FE8AFB9-0F63-4CDE-822A-06D83023DD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FE8CD42F-03BE-C280-BDAC-E216F5BBC785}"/>
              </a:ext>
            </a:extLst>
          </p:cNvPr>
          <p:cNvSpPr>
            <a:spLocks noGrp="1"/>
          </p:cNvSpPr>
          <p:nvPr>
            <p:ph type="title"/>
          </p:nvPr>
        </p:nvSpPr>
        <p:spPr>
          <a:xfrm>
            <a:off x="786384" y="576072"/>
            <a:ext cx="10377484" cy="1546533"/>
          </a:xfrm>
        </p:spPr>
        <p:txBody>
          <a:bodyPr anchor="t">
            <a:normAutofit/>
          </a:bodyPr>
          <a:lstStyle/>
          <a:p>
            <a:r>
              <a:rPr lang="da-DK" sz="4800">
                <a:solidFill>
                  <a:schemeClr val="bg1"/>
                </a:solidFill>
              </a:rPr>
              <a:t>The body of your manuscript</a:t>
            </a:r>
          </a:p>
        </p:txBody>
      </p:sp>
      <p:sp>
        <p:nvSpPr>
          <p:cNvPr id="3" name="Pladsholder til indhold 2">
            <a:extLst>
              <a:ext uri="{FF2B5EF4-FFF2-40B4-BE49-F238E27FC236}">
                <a16:creationId xmlns:a16="http://schemas.microsoft.com/office/drawing/2014/main" id="{719B7BEF-CC7C-AC40-6D89-DA13DD1D40DC}"/>
              </a:ext>
            </a:extLst>
          </p:cNvPr>
          <p:cNvSpPr>
            <a:spLocks noGrp="1"/>
          </p:cNvSpPr>
          <p:nvPr>
            <p:ph idx="1"/>
          </p:nvPr>
        </p:nvSpPr>
        <p:spPr>
          <a:xfrm>
            <a:off x="6464409" y="2197386"/>
            <a:ext cx="4699459" cy="3903163"/>
          </a:xfrm>
        </p:spPr>
        <p:txBody>
          <a:bodyPr anchor="ctr">
            <a:normAutofit/>
          </a:bodyPr>
          <a:lstStyle/>
          <a:p>
            <a:r>
              <a:rPr lang="da-DK" sz="1800">
                <a:solidFill>
                  <a:schemeClr val="bg1"/>
                </a:solidFill>
              </a:rPr>
              <a:t>Behandl emnet punkt for punkt. Følg gerne samme 5-paragraph struktur som i </a:t>
            </a:r>
            <a:r>
              <a:rPr lang="da-DK" sz="1800" i="1">
                <a:solidFill>
                  <a:schemeClr val="bg1"/>
                </a:solidFill>
              </a:rPr>
              <a:t>argumentative essay</a:t>
            </a:r>
            <a:r>
              <a:rPr lang="da-DK" sz="1800">
                <a:solidFill>
                  <a:schemeClr val="bg1"/>
                </a:solidFill>
              </a:rPr>
              <a:t>. Det betyder, at du starter hvert afsnit med en </a:t>
            </a:r>
            <a:r>
              <a:rPr lang="da-DK" sz="1800" i="1">
                <a:solidFill>
                  <a:schemeClr val="bg1"/>
                </a:solidFill>
              </a:rPr>
              <a:t>topic sentence</a:t>
            </a:r>
            <a:r>
              <a:rPr lang="da-DK" sz="1800">
                <a:solidFill>
                  <a:schemeClr val="bg1"/>
                </a:solidFill>
              </a:rPr>
              <a:t>, dvs. en vigtig pointe, som du forklarer med et eller flere eksempler, eller en påstand, som du underbygger med en forklaring (se → </a:t>
            </a:r>
            <a:r>
              <a:rPr lang="da-DK" sz="1800">
                <a:solidFill>
                  <a:schemeClr val="bg1"/>
                </a:solidFill>
                <a:hlinkClick r:id="rId3"/>
              </a:rPr>
              <a:t>Sådan strukturerer du et argumentative essay</a:t>
            </a:r>
            <a:r>
              <a:rPr lang="da-DK" sz="1800">
                <a:solidFill>
                  <a:schemeClr val="bg1"/>
                </a:solidFill>
              </a:rPr>
              <a:t> og </a:t>
            </a:r>
            <a:r>
              <a:rPr lang="da-DK" sz="1800">
                <a:solidFill>
                  <a:schemeClr val="bg1"/>
                </a:solidFill>
                <a:hlinkClick r:id="rId4"/>
              </a:rPr>
              <a:t>Nyttige vendinger</a:t>
            </a:r>
            <a:r>
              <a:rPr lang="da-DK" sz="1800">
                <a:solidFill>
                  <a:schemeClr val="bg1"/>
                </a:solidFill>
              </a:rPr>
              <a:t>).</a:t>
            </a:r>
          </a:p>
        </p:txBody>
      </p:sp>
    </p:spTree>
    <p:extLst>
      <p:ext uri="{BB962C8B-B14F-4D97-AF65-F5344CB8AC3E}">
        <p14:creationId xmlns:p14="http://schemas.microsoft.com/office/powerpoint/2010/main" val="1761887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31"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3"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4"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BF422AB8-9B50-4E10-8895-5AAF45C3D1C8}"/>
              </a:ext>
            </a:extLst>
          </p:cNvPr>
          <p:cNvSpPr>
            <a:spLocks noGrp="1"/>
          </p:cNvSpPr>
          <p:nvPr>
            <p:ph type="title"/>
          </p:nvPr>
        </p:nvSpPr>
        <p:spPr>
          <a:xfrm>
            <a:off x="786385" y="841248"/>
            <a:ext cx="5129600" cy="5340097"/>
          </a:xfrm>
        </p:spPr>
        <p:txBody>
          <a:bodyPr anchor="ctr">
            <a:normAutofit/>
          </a:bodyPr>
          <a:lstStyle/>
          <a:p>
            <a:r>
              <a:rPr lang="da-DK" sz="4800">
                <a:solidFill>
                  <a:schemeClr val="bg1"/>
                </a:solidFill>
              </a:rPr>
              <a:t>The body of your manuscript</a:t>
            </a:r>
          </a:p>
        </p:txBody>
      </p:sp>
      <p:sp>
        <p:nvSpPr>
          <p:cNvPr id="3" name="Pladsholder til indhold 2">
            <a:extLst>
              <a:ext uri="{FF2B5EF4-FFF2-40B4-BE49-F238E27FC236}">
                <a16:creationId xmlns:a16="http://schemas.microsoft.com/office/drawing/2014/main" id="{49A85E93-5A46-3820-4420-FF5B14D3E274}"/>
              </a:ext>
            </a:extLst>
          </p:cNvPr>
          <p:cNvSpPr>
            <a:spLocks noGrp="1"/>
          </p:cNvSpPr>
          <p:nvPr>
            <p:ph idx="1"/>
          </p:nvPr>
        </p:nvSpPr>
        <p:spPr>
          <a:xfrm>
            <a:off x="6464410" y="841247"/>
            <a:ext cx="4484536" cy="5340097"/>
          </a:xfrm>
        </p:spPr>
        <p:txBody>
          <a:bodyPr anchor="ctr">
            <a:normAutofit/>
          </a:bodyPr>
          <a:lstStyle/>
          <a:p>
            <a:r>
              <a:rPr lang="da-DK" sz="1800">
                <a:solidFill>
                  <a:schemeClr val="tx2"/>
                </a:solidFill>
              </a:rPr>
              <a:t>Det er vigtigt, at du skaber </a:t>
            </a:r>
            <a:r>
              <a:rPr lang="da-DK" sz="1800" b="1">
                <a:solidFill>
                  <a:schemeClr val="tx2"/>
                </a:solidFill>
              </a:rPr>
              <a:t>belæg </a:t>
            </a:r>
            <a:r>
              <a:rPr lang="da-DK" sz="1800">
                <a:solidFill>
                  <a:schemeClr val="tx2"/>
                </a:solidFill>
              </a:rPr>
              <a:t>for dine påstande. Til dette formål kan du fx bruge formuleringer som </a:t>
            </a:r>
            <a:r>
              <a:rPr lang="da-DK" sz="1800" i="1">
                <a:solidFill>
                  <a:schemeClr val="tx2"/>
                </a:solidFill>
              </a:rPr>
              <a:t>Experts say that …, According to statistics …, In a recent article in the Economist, I discovered/learned that …</a:t>
            </a:r>
            <a:r>
              <a:rPr lang="da-DK" sz="1800">
                <a:solidFill>
                  <a:schemeClr val="tx2"/>
                </a:solidFill>
              </a:rPr>
              <a:t>, hvor du bruger oplysninger, udsagn osv. fra kildematerialet. Husk at bruge fodnoter, så man tydeligt kan se, hvor du har dine oplysninger fra.</a:t>
            </a:r>
          </a:p>
        </p:txBody>
      </p:sp>
    </p:spTree>
    <p:extLst>
      <p:ext uri="{BB962C8B-B14F-4D97-AF65-F5344CB8AC3E}">
        <p14:creationId xmlns:p14="http://schemas.microsoft.com/office/powerpoint/2010/main" val="2900434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575A102-D95D-4D6E-8F1B-49EED0AE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58B3569-73B2-4D05-8E95-886A6EE17F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el 1">
            <a:extLst>
              <a:ext uri="{FF2B5EF4-FFF2-40B4-BE49-F238E27FC236}">
                <a16:creationId xmlns:a16="http://schemas.microsoft.com/office/drawing/2014/main" id="{1CE849E4-E04B-3707-7A4F-D390C2FB97BE}"/>
              </a:ext>
            </a:extLst>
          </p:cNvPr>
          <p:cNvSpPr>
            <a:spLocks noGrp="1"/>
          </p:cNvSpPr>
          <p:nvPr>
            <p:ph type="title"/>
          </p:nvPr>
        </p:nvSpPr>
        <p:spPr>
          <a:xfrm>
            <a:off x="793159" y="1377146"/>
            <a:ext cx="4076460" cy="3626217"/>
          </a:xfrm>
        </p:spPr>
        <p:txBody>
          <a:bodyPr vert="horz" lIns="91440" tIns="45720" rIns="91440" bIns="45720" rtlCol="0" anchor="b">
            <a:normAutofit/>
          </a:bodyPr>
          <a:lstStyle/>
          <a:p>
            <a:pPr algn="r"/>
            <a:r>
              <a:rPr lang="en-US" sz="6200" kern="1200">
                <a:solidFill>
                  <a:srgbClr val="FFFFFF"/>
                </a:solidFill>
                <a:latin typeface="+mj-lt"/>
                <a:ea typeface="+mj-ea"/>
                <a:cs typeface="+mj-cs"/>
              </a:rPr>
              <a:t>The body of your manuscript</a:t>
            </a:r>
          </a:p>
        </p:txBody>
      </p:sp>
      <p:pic>
        <p:nvPicPr>
          <p:cNvPr id="5" name="Pladsholder til indhold 4">
            <a:extLst>
              <a:ext uri="{FF2B5EF4-FFF2-40B4-BE49-F238E27FC236}">
                <a16:creationId xmlns:a16="http://schemas.microsoft.com/office/drawing/2014/main" id="{23B62E6B-2110-AF89-2309-0AF3CDCBF378}"/>
              </a:ext>
            </a:extLst>
          </p:cNvPr>
          <p:cNvPicPr>
            <a:picLocks noGrp="1" noChangeAspect="1"/>
          </p:cNvPicPr>
          <p:nvPr>
            <p:ph idx="1"/>
          </p:nvPr>
        </p:nvPicPr>
        <p:blipFill>
          <a:blip r:embed="rId2">
            <a:alphaModFix/>
          </a:blip>
          <a:stretch>
            <a:fillRect/>
          </a:stretch>
        </p:blipFill>
        <p:spPr>
          <a:xfrm>
            <a:off x="5457027" y="880057"/>
            <a:ext cx="6194967" cy="4847561"/>
          </a:xfrm>
          <a:prstGeom prst="rect">
            <a:avLst/>
          </a:prstGeom>
        </p:spPr>
      </p:pic>
      <p:grpSp>
        <p:nvGrpSpPr>
          <p:cNvPr id="14" name="Group 13">
            <a:extLst>
              <a:ext uri="{FF2B5EF4-FFF2-40B4-BE49-F238E27FC236}">
                <a16:creationId xmlns:a16="http://schemas.microsoft.com/office/drawing/2014/main" id="{CF0FFF1F-79B6-4A13-A464-070CD6F896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42198" y="814999"/>
            <a:ext cx="465458" cy="581435"/>
            <a:chOff x="10942198" y="814999"/>
            <a:chExt cx="465458" cy="581435"/>
          </a:xfrm>
          <a:solidFill>
            <a:srgbClr val="FFFFFF"/>
          </a:solidFill>
        </p:grpSpPr>
        <p:sp>
          <p:nvSpPr>
            <p:cNvPr id="15" name="Graphic 17">
              <a:extLst>
                <a:ext uri="{FF2B5EF4-FFF2-40B4-BE49-F238E27FC236}">
                  <a16:creationId xmlns:a16="http://schemas.microsoft.com/office/drawing/2014/main" id="{B71758F4-3F46-45DA-8AC5-4E508DA080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57738" y="814999"/>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grpFill/>
            <a:ln w="603" cap="flat">
              <a:noFill/>
              <a:prstDash val="solid"/>
              <a:miter/>
            </a:ln>
          </p:spPr>
          <p:txBody>
            <a:bodyPr rtlCol="0" anchor="ctr"/>
            <a:lstStyle/>
            <a:p>
              <a:endParaRPr lang="en-US">
                <a:solidFill>
                  <a:srgbClr val="FFFFFF"/>
                </a:solidFill>
              </a:endParaRPr>
            </a:p>
          </p:txBody>
        </p:sp>
        <p:sp>
          <p:nvSpPr>
            <p:cNvPr id="16" name="Graphic 15">
              <a:extLst>
                <a:ext uri="{FF2B5EF4-FFF2-40B4-BE49-F238E27FC236}">
                  <a16:creationId xmlns:a16="http://schemas.microsoft.com/office/drawing/2014/main" id="{8550FED7-7C32-42BB-98DB-30272A633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16518" y="1044294"/>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grpFill/>
            <a:ln w="422" cap="flat">
              <a:noFill/>
              <a:prstDash val="solid"/>
              <a:miter/>
            </a:ln>
          </p:spPr>
          <p:txBody>
            <a:bodyPr rtlCol="0" anchor="ctr"/>
            <a:lstStyle/>
            <a:p>
              <a:endParaRPr lang="en-US">
                <a:solidFill>
                  <a:srgbClr val="FFFFFF"/>
                </a:solidFill>
              </a:endParaRPr>
            </a:p>
          </p:txBody>
        </p:sp>
        <p:sp>
          <p:nvSpPr>
            <p:cNvPr id="17" name="Graphic 21">
              <a:extLst>
                <a:ext uri="{FF2B5EF4-FFF2-40B4-BE49-F238E27FC236}">
                  <a16:creationId xmlns:a16="http://schemas.microsoft.com/office/drawing/2014/main" id="{8D61482F-F3C5-4D66-8C5D-C6BBE3E12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2198" y="1268720"/>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grpFill/>
            <a:ln w="610" cap="flat">
              <a:noFill/>
              <a:prstDash val="solid"/>
              <a:miter/>
            </a:ln>
          </p:spPr>
          <p:txBody>
            <a:bodyPr rtlCol="0" anchor="ctr"/>
            <a:lstStyle/>
            <a:p>
              <a:endParaRPr lang="en-US">
                <a:solidFill>
                  <a:srgbClr val="FFFFFF"/>
                </a:solidFill>
              </a:endParaRPr>
            </a:p>
          </p:txBody>
        </p:sp>
      </p:grpSp>
      <p:cxnSp>
        <p:nvCxnSpPr>
          <p:cNvPr id="19" name="Straight Connector 18">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9322" y="6274341"/>
            <a:ext cx="11353800" cy="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934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16F0281-5E42-037A-F0C1-8F82A24EEB0D}"/>
              </a:ext>
            </a:extLst>
          </p:cNvPr>
          <p:cNvSpPr>
            <a:spLocks noGrp="1"/>
          </p:cNvSpPr>
          <p:nvPr>
            <p:ph type="title"/>
          </p:nvPr>
        </p:nvSpPr>
        <p:spPr>
          <a:xfrm>
            <a:off x="1245072" y="1289765"/>
            <a:ext cx="3651101" cy="4270963"/>
          </a:xfrm>
        </p:spPr>
        <p:txBody>
          <a:bodyPr anchor="ctr">
            <a:normAutofit/>
          </a:bodyPr>
          <a:lstStyle/>
          <a:p>
            <a:pPr algn="ctr"/>
            <a:r>
              <a:rPr lang="da-DK" sz="5600">
                <a:solidFill>
                  <a:srgbClr val="FFFFFF"/>
                </a:solidFill>
              </a:rPr>
              <a:t>Rhetorical devices</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15" name="Pladsholder til indhold 2">
            <a:extLst>
              <a:ext uri="{FF2B5EF4-FFF2-40B4-BE49-F238E27FC236}">
                <a16:creationId xmlns:a16="http://schemas.microsoft.com/office/drawing/2014/main" id="{B7013916-B008-E5DC-F117-3FCC0F02AF55}"/>
              </a:ext>
            </a:extLst>
          </p:cNvPr>
          <p:cNvSpPr>
            <a:spLocks noGrp="1"/>
          </p:cNvSpPr>
          <p:nvPr>
            <p:ph idx="1"/>
          </p:nvPr>
        </p:nvSpPr>
        <p:spPr>
          <a:xfrm>
            <a:off x="6297233" y="518400"/>
            <a:ext cx="4771607" cy="5837949"/>
          </a:xfrm>
        </p:spPr>
        <p:txBody>
          <a:bodyPr anchor="ctr">
            <a:normAutofit fontScale="92500" lnSpcReduction="10000"/>
          </a:bodyPr>
          <a:lstStyle/>
          <a:p>
            <a:pPr marL="0" indent="0">
              <a:buNone/>
            </a:pPr>
            <a:r>
              <a:rPr lang="da-DK" sz="2000" dirty="0">
                <a:solidFill>
                  <a:schemeClr val="tx1">
                    <a:alpha val="80000"/>
                  </a:schemeClr>
                </a:solidFill>
              </a:rPr>
              <a:t>Brug retoriske/sproglige virkemidler til at holde publikums opmærksomhed:</a:t>
            </a:r>
          </a:p>
          <a:p>
            <a:r>
              <a:rPr lang="da-DK" sz="2000" dirty="0">
                <a:solidFill>
                  <a:schemeClr val="tx1">
                    <a:alpha val="80000"/>
                  </a:schemeClr>
                </a:solidFill>
              </a:rPr>
              <a:t> </a:t>
            </a:r>
            <a:r>
              <a:rPr lang="da-DK" sz="2000" dirty="0" err="1">
                <a:solidFill>
                  <a:schemeClr val="tx1">
                    <a:alpha val="80000"/>
                  </a:schemeClr>
                </a:solidFill>
              </a:rPr>
              <a:t>rhetorical</a:t>
            </a:r>
            <a:r>
              <a:rPr lang="da-DK" sz="2000" dirty="0">
                <a:solidFill>
                  <a:schemeClr val="tx1">
                    <a:alpha val="80000"/>
                  </a:schemeClr>
                </a:solidFill>
              </a:rPr>
              <a:t> </a:t>
            </a:r>
            <a:r>
              <a:rPr lang="da-DK" sz="2000" dirty="0" err="1">
                <a:solidFill>
                  <a:schemeClr val="tx1">
                    <a:alpha val="80000"/>
                  </a:schemeClr>
                </a:solidFill>
              </a:rPr>
              <a:t>questions</a:t>
            </a:r>
            <a:endParaRPr lang="da-DK" sz="2000" dirty="0">
              <a:solidFill>
                <a:schemeClr val="tx1">
                  <a:alpha val="80000"/>
                </a:schemeClr>
              </a:solidFill>
            </a:endParaRPr>
          </a:p>
          <a:p>
            <a:pPr marL="0" indent="0">
              <a:buNone/>
            </a:pPr>
            <a:r>
              <a:rPr lang="da-DK" sz="2000" i="1" dirty="0">
                <a:solidFill>
                  <a:schemeClr val="tx1">
                    <a:alpha val="80000"/>
                  </a:schemeClr>
                </a:solidFill>
              </a:rPr>
              <a:t> </a:t>
            </a:r>
            <a:r>
              <a:rPr lang="da-DK" sz="2000" i="1" dirty="0" err="1">
                <a:solidFill>
                  <a:schemeClr val="tx1">
                    <a:alpha val="80000"/>
                  </a:schemeClr>
                </a:solidFill>
              </a:rPr>
              <a:t>Don't</a:t>
            </a:r>
            <a:r>
              <a:rPr lang="da-DK" sz="2000" i="1" dirty="0">
                <a:solidFill>
                  <a:schemeClr val="tx1">
                    <a:alpha val="80000"/>
                  </a:schemeClr>
                </a:solidFill>
              </a:rPr>
              <a:t> </a:t>
            </a:r>
            <a:r>
              <a:rPr lang="da-DK" sz="2000" i="1" dirty="0" err="1">
                <a:solidFill>
                  <a:schemeClr val="tx1">
                    <a:alpha val="80000"/>
                  </a:schemeClr>
                </a:solidFill>
              </a:rPr>
              <a:t>we</a:t>
            </a:r>
            <a:r>
              <a:rPr lang="da-DK" sz="2000" i="1" dirty="0">
                <a:solidFill>
                  <a:schemeClr val="tx1">
                    <a:alpha val="80000"/>
                  </a:schemeClr>
                </a:solidFill>
              </a:rPr>
              <a:t> all </a:t>
            </a:r>
            <a:r>
              <a:rPr lang="da-DK" sz="2000" i="1" dirty="0" err="1">
                <a:solidFill>
                  <a:schemeClr val="tx1">
                    <a:alpha val="80000"/>
                  </a:schemeClr>
                </a:solidFill>
              </a:rPr>
              <a:t>know</a:t>
            </a:r>
            <a:r>
              <a:rPr lang="da-DK" sz="2000" i="1" dirty="0">
                <a:solidFill>
                  <a:schemeClr val="tx1">
                    <a:alpha val="80000"/>
                  </a:schemeClr>
                </a:solidFill>
              </a:rPr>
              <a:t> the </a:t>
            </a:r>
            <a:r>
              <a:rPr lang="da-DK" sz="2000" i="1" dirty="0" err="1">
                <a:solidFill>
                  <a:schemeClr val="tx1">
                    <a:alpha val="80000"/>
                  </a:schemeClr>
                </a:solidFill>
              </a:rPr>
              <a:t>feeling</a:t>
            </a:r>
            <a:r>
              <a:rPr lang="da-DK" sz="2000" i="1" dirty="0">
                <a:solidFill>
                  <a:schemeClr val="tx1">
                    <a:alpha val="80000"/>
                  </a:schemeClr>
                </a:solidFill>
              </a:rPr>
              <a:t> of </a:t>
            </a:r>
            <a:r>
              <a:rPr lang="da-DK" sz="2000" i="1" dirty="0" err="1">
                <a:solidFill>
                  <a:schemeClr val="tx1">
                    <a:alpha val="80000"/>
                  </a:schemeClr>
                </a:solidFill>
              </a:rPr>
              <a:t>dissatisfaction</a:t>
            </a:r>
            <a:r>
              <a:rPr lang="da-DK" sz="2000" i="1" dirty="0">
                <a:solidFill>
                  <a:schemeClr val="tx1">
                    <a:alpha val="80000"/>
                  </a:schemeClr>
                </a:solidFill>
              </a:rPr>
              <a:t> over the negative </a:t>
            </a:r>
            <a:r>
              <a:rPr lang="da-DK" sz="2000" i="1" dirty="0" err="1">
                <a:solidFill>
                  <a:schemeClr val="tx1">
                    <a:alpha val="80000"/>
                  </a:schemeClr>
                </a:solidFill>
              </a:rPr>
              <a:t>impact</a:t>
            </a:r>
            <a:r>
              <a:rPr lang="da-DK" sz="2000" i="1" dirty="0">
                <a:solidFill>
                  <a:schemeClr val="tx1">
                    <a:alpha val="80000"/>
                  </a:schemeClr>
                </a:solidFill>
              </a:rPr>
              <a:t> of the </a:t>
            </a:r>
            <a:r>
              <a:rPr lang="da-DK" sz="2000" i="1" dirty="0" err="1">
                <a:solidFill>
                  <a:schemeClr val="tx1">
                    <a:alpha val="80000"/>
                  </a:schemeClr>
                </a:solidFill>
              </a:rPr>
              <a:t>clothing</a:t>
            </a:r>
            <a:r>
              <a:rPr lang="da-DK" sz="2000" i="1" dirty="0">
                <a:solidFill>
                  <a:schemeClr val="tx1">
                    <a:alpha val="80000"/>
                  </a:schemeClr>
                </a:solidFill>
              </a:rPr>
              <a:t> </a:t>
            </a:r>
            <a:r>
              <a:rPr lang="da-DK" sz="2000" i="1" dirty="0" err="1">
                <a:solidFill>
                  <a:schemeClr val="tx1">
                    <a:alpha val="80000"/>
                  </a:schemeClr>
                </a:solidFill>
              </a:rPr>
              <a:t>industry</a:t>
            </a:r>
            <a:r>
              <a:rPr lang="da-DK" sz="2000" i="1" dirty="0">
                <a:solidFill>
                  <a:schemeClr val="tx1">
                    <a:alpha val="80000"/>
                  </a:schemeClr>
                </a:solidFill>
              </a:rPr>
              <a:t> on the </a:t>
            </a:r>
            <a:r>
              <a:rPr lang="da-DK" sz="2000" i="1" dirty="0" err="1">
                <a:solidFill>
                  <a:schemeClr val="tx1">
                    <a:alpha val="80000"/>
                  </a:schemeClr>
                </a:solidFill>
              </a:rPr>
              <a:t>environment</a:t>
            </a:r>
            <a:r>
              <a:rPr lang="da-DK" sz="2000" i="1" dirty="0">
                <a:solidFill>
                  <a:schemeClr val="tx1">
                    <a:alpha val="80000"/>
                  </a:schemeClr>
                </a:solidFill>
              </a:rPr>
              <a:t>? Of </a:t>
            </a:r>
            <a:r>
              <a:rPr lang="da-DK" sz="2000" i="1" dirty="0" err="1">
                <a:solidFill>
                  <a:schemeClr val="tx1">
                    <a:alpha val="80000"/>
                  </a:schemeClr>
                </a:solidFill>
              </a:rPr>
              <a:t>course</a:t>
            </a:r>
            <a:r>
              <a:rPr lang="da-DK" sz="2000" i="1" dirty="0">
                <a:solidFill>
                  <a:schemeClr val="tx1">
                    <a:alpha val="80000"/>
                  </a:schemeClr>
                </a:solidFill>
              </a:rPr>
              <a:t> </a:t>
            </a:r>
            <a:r>
              <a:rPr lang="da-DK" sz="2000" i="1" dirty="0" err="1">
                <a:solidFill>
                  <a:schemeClr val="tx1">
                    <a:alpha val="80000"/>
                  </a:schemeClr>
                </a:solidFill>
              </a:rPr>
              <a:t>we</a:t>
            </a:r>
            <a:r>
              <a:rPr lang="da-DK" sz="2000" i="1" dirty="0">
                <a:solidFill>
                  <a:schemeClr val="tx1">
                    <a:alpha val="80000"/>
                  </a:schemeClr>
                </a:solidFill>
              </a:rPr>
              <a:t> do!), </a:t>
            </a:r>
          </a:p>
          <a:p>
            <a:r>
              <a:rPr lang="da-DK" sz="2000" dirty="0" err="1">
                <a:solidFill>
                  <a:schemeClr val="tx1">
                    <a:alpha val="80000"/>
                  </a:schemeClr>
                </a:solidFill>
              </a:rPr>
              <a:t>Anaphora</a:t>
            </a:r>
            <a:r>
              <a:rPr lang="da-DK" sz="2000" dirty="0">
                <a:solidFill>
                  <a:schemeClr val="tx1">
                    <a:alpha val="80000"/>
                  </a:schemeClr>
                </a:solidFill>
              </a:rPr>
              <a:t> </a:t>
            </a:r>
            <a:r>
              <a:rPr lang="da-DK" sz="1300" dirty="0">
                <a:solidFill>
                  <a:schemeClr val="tx1">
                    <a:alpha val="80000"/>
                  </a:schemeClr>
                </a:solidFill>
              </a:rPr>
              <a:t>(</a:t>
            </a:r>
            <a:r>
              <a:rPr lang="en-US" sz="1900" dirty="0"/>
              <a:t>Beginning two or more sentences with the same word(s):</a:t>
            </a:r>
          </a:p>
          <a:p>
            <a:pPr marL="0" indent="0">
              <a:buNone/>
            </a:pPr>
            <a:r>
              <a:rPr lang="en-US" sz="1900" dirty="0"/>
              <a:t>I have a dream that one day this nation will rise up and live out the true meaning of its creed....</a:t>
            </a:r>
          </a:p>
          <a:p>
            <a:pPr marL="0" indent="0">
              <a:buNone/>
            </a:pPr>
            <a:r>
              <a:rPr lang="en-US" sz="1900" dirty="0"/>
              <a:t>I have a dream that one day on the red hills of Georgia, the sons of former slaves and the sons of former slave owners will be able to sit down together at the table of brotherhood.</a:t>
            </a:r>
          </a:p>
          <a:p>
            <a:pPr marL="0" indent="0">
              <a:buNone/>
            </a:pPr>
            <a:endParaRPr lang="da-DK" sz="1900" dirty="0">
              <a:solidFill>
                <a:schemeClr val="tx1">
                  <a:alpha val="80000"/>
                </a:schemeClr>
              </a:solidFill>
            </a:endParaRPr>
          </a:p>
          <a:p>
            <a:pPr marL="0" indent="0">
              <a:buNone/>
            </a:pPr>
            <a:r>
              <a:rPr lang="da-DK" sz="2000" dirty="0">
                <a:solidFill>
                  <a:schemeClr val="tx1">
                    <a:alpha val="80000"/>
                  </a:schemeClr>
                </a:solidFill>
              </a:rPr>
              <a:t>kontraster (</a:t>
            </a:r>
            <a:r>
              <a:rPr lang="da-DK" sz="2000" dirty="0" err="1">
                <a:solidFill>
                  <a:schemeClr val="tx1">
                    <a:alpha val="80000"/>
                  </a:schemeClr>
                </a:solidFill>
              </a:rPr>
              <a:t>antithesis</a:t>
            </a:r>
            <a:r>
              <a:rPr lang="da-DK" sz="2000" dirty="0">
                <a:solidFill>
                  <a:schemeClr val="tx1">
                    <a:alpha val="80000"/>
                  </a:schemeClr>
                </a:solidFill>
              </a:rPr>
              <a:t> </a:t>
            </a:r>
            <a:r>
              <a:rPr lang="da-DK" sz="2000" dirty="0" err="1">
                <a:solidFill>
                  <a:schemeClr val="tx1">
                    <a:alpha val="80000"/>
                  </a:schemeClr>
                </a:solidFill>
              </a:rPr>
              <a:t>when</a:t>
            </a:r>
            <a:r>
              <a:rPr lang="da-DK" sz="2000" dirty="0">
                <a:solidFill>
                  <a:schemeClr val="tx1">
                    <a:alpha val="80000"/>
                  </a:schemeClr>
                </a:solidFill>
              </a:rPr>
              <a:t> </a:t>
            </a:r>
            <a:r>
              <a:rPr lang="da-DK" sz="2000" dirty="0" err="1">
                <a:solidFill>
                  <a:schemeClr val="tx1">
                    <a:alpha val="80000"/>
                  </a:schemeClr>
                </a:solidFill>
              </a:rPr>
              <a:t>two</a:t>
            </a:r>
            <a:r>
              <a:rPr lang="da-DK" sz="2000" dirty="0">
                <a:solidFill>
                  <a:schemeClr val="tx1">
                    <a:alpha val="80000"/>
                  </a:schemeClr>
                </a:solidFill>
              </a:rPr>
              <a:t> </a:t>
            </a:r>
            <a:r>
              <a:rPr lang="da-DK" sz="2000" dirty="0" err="1">
                <a:solidFill>
                  <a:schemeClr val="tx1">
                    <a:alpha val="80000"/>
                  </a:schemeClr>
                </a:solidFill>
              </a:rPr>
              <a:t>contrasting</a:t>
            </a:r>
            <a:r>
              <a:rPr lang="da-DK" sz="2000" dirty="0">
                <a:solidFill>
                  <a:schemeClr val="tx1">
                    <a:alpha val="80000"/>
                  </a:schemeClr>
                </a:solidFill>
              </a:rPr>
              <a:t> </a:t>
            </a:r>
            <a:r>
              <a:rPr lang="da-DK" sz="2000" dirty="0" err="1">
                <a:solidFill>
                  <a:schemeClr val="tx1">
                    <a:alpha val="80000"/>
                  </a:schemeClr>
                </a:solidFill>
              </a:rPr>
              <a:t>words</a:t>
            </a:r>
            <a:r>
              <a:rPr lang="da-DK" sz="2000" dirty="0">
                <a:solidFill>
                  <a:schemeClr val="tx1">
                    <a:alpha val="80000"/>
                  </a:schemeClr>
                </a:solidFill>
              </a:rPr>
              <a:t> or </a:t>
            </a:r>
            <a:r>
              <a:rPr lang="da-DK" sz="2000" dirty="0" err="1">
                <a:solidFill>
                  <a:schemeClr val="tx1">
                    <a:alpha val="80000"/>
                  </a:schemeClr>
                </a:solidFill>
              </a:rPr>
              <a:t>ideas</a:t>
            </a:r>
            <a:r>
              <a:rPr lang="da-DK" sz="2000" dirty="0">
                <a:solidFill>
                  <a:schemeClr val="tx1">
                    <a:alpha val="80000"/>
                  </a:schemeClr>
                </a:solidFill>
              </a:rPr>
              <a:t> </a:t>
            </a:r>
            <a:r>
              <a:rPr lang="da-DK" sz="2000" dirty="0" err="1">
                <a:solidFill>
                  <a:schemeClr val="tx1">
                    <a:alpha val="80000"/>
                  </a:schemeClr>
                </a:solidFill>
              </a:rPr>
              <a:t>are</a:t>
            </a:r>
            <a:r>
              <a:rPr lang="da-DK" sz="2000" dirty="0">
                <a:solidFill>
                  <a:schemeClr val="tx1">
                    <a:alpha val="80000"/>
                  </a:schemeClr>
                </a:solidFill>
              </a:rPr>
              <a:t> put </a:t>
            </a:r>
            <a:r>
              <a:rPr lang="da-DK" sz="2000" dirty="0" err="1">
                <a:solidFill>
                  <a:schemeClr val="tx1">
                    <a:alpha val="80000"/>
                  </a:schemeClr>
                </a:solidFill>
              </a:rPr>
              <a:t>together</a:t>
            </a:r>
            <a:r>
              <a:rPr lang="da-DK" sz="2000" dirty="0">
                <a:solidFill>
                  <a:schemeClr val="tx1">
                    <a:alpha val="80000"/>
                  </a:schemeClr>
                </a:solidFill>
              </a:rPr>
              <a:t>)</a:t>
            </a:r>
          </a:p>
          <a:p>
            <a:pPr marL="0" indent="0">
              <a:buNone/>
            </a:pPr>
            <a:r>
              <a:rPr lang="da-DK" sz="2000" dirty="0">
                <a:solidFill>
                  <a:schemeClr val="tx1">
                    <a:alpha val="80000"/>
                  </a:schemeClr>
                </a:solidFill>
              </a:rPr>
              <a:t>(</a:t>
            </a:r>
            <a:r>
              <a:rPr lang="da-DK" sz="2000" i="1" dirty="0">
                <a:solidFill>
                  <a:schemeClr val="tx1">
                    <a:alpha val="80000"/>
                  </a:schemeClr>
                </a:solidFill>
              </a:rPr>
              <a:t>This is not a </a:t>
            </a:r>
            <a:r>
              <a:rPr lang="da-DK" sz="2000" i="1" dirty="0" err="1">
                <a:solidFill>
                  <a:schemeClr val="tx1">
                    <a:alpha val="80000"/>
                  </a:schemeClr>
                </a:solidFill>
              </a:rPr>
              <a:t>good</a:t>
            </a:r>
            <a:r>
              <a:rPr lang="da-DK" sz="2000" i="1" dirty="0">
                <a:solidFill>
                  <a:schemeClr val="tx1">
                    <a:alpha val="80000"/>
                  </a:schemeClr>
                </a:solidFill>
              </a:rPr>
              <a:t> argument; it is in </a:t>
            </a:r>
            <a:r>
              <a:rPr lang="da-DK" sz="2000" i="1" dirty="0" err="1">
                <a:solidFill>
                  <a:schemeClr val="tx1">
                    <a:alpha val="80000"/>
                  </a:schemeClr>
                </a:solidFill>
              </a:rPr>
              <a:t>fact</a:t>
            </a:r>
            <a:r>
              <a:rPr lang="da-DK" sz="2000" i="1" dirty="0">
                <a:solidFill>
                  <a:schemeClr val="tx1">
                    <a:alpha val="80000"/>
                  </a:schemeClr>
                </a:solidFill>
              </a:rPr>
              <a:t> a horrible </a:t>
            </a:r>
            <a:r>
              <a:rPr lang="da-DK" sz="2000" i="1" dirty="0" err="1">
                <a:solidFill>
                  <a:schemeClr val="tx1">
                    <a:alpha val="80000"/>
                  </a:schemeClr>
                </a:solidFill>
              </a:rPr>
              <a:t>one</a:t>
            </a:r>
            <a:r>
              <a:rPr lang="da-DK" sz="2000" i="1" dirty="0">
                <a:solidFill>
                  <a:schemeClr val="tx1">
                    <a:alpha val="80000"/>
                  </a:schemeClr>
                </a:solidFill>
              </a:rPr>
              <a:t>!</a:t>
            </a:r>
            <a:r>
              <a:rPr lang="da-DK" sz="2000" dirty="0">
                <a:solidFill>
                  <a:schemeClr val="tx1">
                    <a:alpha val="80000"/>
                  </a:schemeClr>
                </a:solidFill>
              </a:rPr>
              <a:t>).</a:t>
            </a: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3" name="Tabel 2">
            <a:extLst>
              <a:ext uri="{FF2B5EF4-FFF2-40B4-BE49-F238E27FC236}">
                <a16:creationId xmlns:a16="http://schemas.microsoft.com/office/drawing/2014/main" id="{CB692479-6CB9-A312-DC02-CCA59B957801}"/>
              </a:ext>
            </a:extLst>
          </p:cNvPr>
          <p:cNvGraphicFramePr>
            <a:graphicFrameLocks noGrp="1"/>
          </p:cNvGraphicFramePr>
          <p:nvPr>
            <p:extLst>
              <p:ext uri="{D42A27DB-BD31-4B8C-83A1-F6EECF244321}">
                <p14:modId xmlns:p14="http://schemas.microsoft.com/office/powerpoint/2010/main" val="3995217438"/>
              </p:ext>
            </p:extLst>
          </p:nvPr>
        </p:nvGraphicFramePr>
        <p:xfrm>
          <a:off x="838200" y="3681254"/>
          <a:ext cx="10515581" cy="365760"/>
        </p:xfrm>
        <a:graphic>
          <a:graphicData uri="http://schemas.openxmlformats.org/drawingml/2006/table">
            <a:tbl>
              <a:tblPr/>
              <a:tblGrid>
                <a:gridCol w="10515581">
                  <a:extLst>
                    <a:ext uri="{9D8B030D-6E8A-4147-A177-3AD203B41FA5}">
                      <a16:colId xmlns:a16="http://schemas.microsoft.com/office/drawing/2014/main" val="4000987936"/>
                    </a:ext>
                  </a:extLst>
                </a:gridCol>
              </a:tblGrid>
              <a:tr h="0">
                <a:tc>
                  <a:txBody>
                    <a:bodyPr/>
                    <a:lstStyle/>
                    <a:p>
                      <a:pPr algn="l" fontAlgn="t">
                        <a:buNone/>
                      </a:pPr>
                      <a:endParaRPr lang="en-US" dirty="0">
                        <a:effectLst/>
                        <a:latin typeface="Noto Sans" panose="020B0502040504020204" pitchFamily="34" charset="0"/>
                      </a:endParaRPr>
                    </a:p>
                  </a:txBody>
                  <a:tcPr>
                    <a:lnL w="4229" cap="flat" cmpd="sng" algn="ctr">
                      <a:solidFill>
                        <a:srgbClr val="DDDDDD"/>
                      </a:solidFill>
                      <a:prstDash val="solid"/>
                      <a:round/>
                      <a:headEnd type="none" w="med" len="med"/>
                      <a:tailEnd type="none" w="med" len="med"/>
                    </a:lnL>
                    <a:lnR w="4229" cap="flat" cmpd="sng" algn="ctr">
                      <a:solidFill>
                        <a:srgbClr val="DDDDDD"/>
                      </a:solidFill>
                      <a:prstDash val="solid"/>
                      <a:round/>
                      <a:headEnd type="none" w="med" len="med"/>
                      <a:tailEnd type="none" w="med" len="med"/>
                    </a:lnR>
                    <a:lnT w="4229" cap="flat" cmpd="sng" algn="ctr">
                      <a:solidFill>
                        <a:srgbClr val="DDDDDD"/>
                      </a:solidFill>
                      <a:prstDash val="solid"/>
                      <a:round/>
                      <a:headEnd type="none" w="med" len="med"/>
                      <a:tailEnd type="none" w="med" len="med"/>
                    </a:lnT>
                    <a:lnB w="4229"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979495302"/>
                  </a:ext>
                </a:extLst>
              </a:tr>
            </a:tbl>
          </a:graphicData>
        </a:graphic>
      </p:graphicFrame>
    </p:spTree>
    <p:extLst>
      <p:ext uri="{BB962C8B-B14F-4D97-AF65-F5344CB8AC3E}">
        <p14:creationId xmlns:p14="http://schemas.microsoft.com/office/powerpoint/2010/main" val="1519067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18965A-2CE1-1C1A-213C-AE7264D09787}"/>
              </a:ext>
            </a:extLst>
          </p:cNvPr>
          <p:cNvSpPr>
            <a:spLocks noGrp="1"/>
          </p:cNvSpPr>
          <p:nvPr>
            <p:ph type="title"/>
          </p:nvPr>
        </p:nvSpPr>
        <p:spPr/>
        <p:txBody>
          <a:bodyPr/>
          <a:lstStyle/>
          <a:p>
            <a:r>
              <a:rPr lang="da-DK" dirty="0"/>
              <a:t>Task</a:t>
            </a:r>
          </a:p>
        </p:txBody>
      </p:sp>
      <p:sp>
        <p:nvSpPr>
          <p:cNvPr id="3" name="Pladsholder til indhold 2">
            <a:extLst>
              <a:ext uri="{FF2B5EF4-FFF2-40B4-BE49-F238E27FC236}">
                <a16:creationId xmlns:a16="http://schemas.microsoft.com/office/drawing/2014/main" id="{C84CA320-6D36-D84C-4CE4-CE02A427E9B1}"/>
              </a:ext>
            </a:extLst>
          </p:cNvPr>
          <p:cNvSpPr>
            <a:spLocks noGrp="1"/>
          </p:cNvSpPr>
          <p:nvPr>
            <p:ph idx="1"/>
          </p:nvPr>
        </p:nvSpPr>
        <p:spPr/>
        <p:txBody>
          <a:bodyPr/>
          <a:lstStyle/>
          <a:p>
            <a:r>
              <a:rPr lang="da-DK" dirty="0" err="1"/>
              <a:t>Identify</a:t>
            </a:r>
            <a:r>
              <a:rPr lang="da-DK" dirty="0"/>
              <a:t> the </a:t>
            </a:r>
            <a:r>
              <a:rPr lang="da-DK" dirty="0" err="1"/>
              <a:t>rhetorical</a:t>
            </a:r>
            <a:r>
              <a:rPr lang="da-DK" dirty="0"/>
              <a:t> </a:t>
            </a:r>
            <a:r>
              <a:rPr lang="da-DK" dirty="0" err="1"/>
              <a:t>devices</a:t>
            </a:r>
            <a:r>
              <a:rPr lang="da-DK" dirty="0"/>
              <a:t>:</a:t>
            </a:r>
          </a:p>
          <a:p>
            <a:endParaRPr lang="da-DK" dirty="0"/>
          </a:p>
          <a:p>
            <a:r>
              <a:rPr lang="en-US" dirty="0"/>
              <a:t>"O my love is like a red, red rose“</a:t>
            </a:r>
          </a:p>
          <a:p>
            <a:r>
              <a:rPr lang="en-US" dirty="0"/>
              <a:t>"the promise of ours ideals and the reality of their time" (B. Obama)</a:t>
            </a:r>
          </a:p>
          <a:p>
            <a:r>
              <a:rPr lang="da-DK" dirty="0"/>
              <a:t>"</a:t>
            </a:r>
            <a:r>
              <a:rPr lang="da-DK" dirty="0" err="1"/>
              <a:t>What</a:t>
            </a:r>
            <a:r>
              <a:rPr lang="da-DK" dirty="0"/>
              <a:t> is </a:t>
            </a:r>
            <a:r>
              <a:rPr lang="da-DK" dirty="0" err="1"/>
              <a:t>that</a:t>
            </a:r>
            <a:r>
              <a:rPr lang="da-DK" dirty="0"/>
              <a:t> </a:t>
            </a:r>
            <a:r>
              <a:rPr lang="da-DK" dirty="0" err="1"/>
              <a:t>promise</a:t>
            </a:r>
            <a:r>
              <a:rPr lang="da-DK" dirty="0"/>
              <a:t>?”</a:t>
            </a:r>
          </a:p>
          <a:p>
            <a:r>
              <a:rPr lang="en-US" dirty="0"/>
              <a:t>"</a:t>
            </a:r>
            <a:r>
              <a:rPr lang="en-US" b="1" dirty="0"/>
              <a:t>It's a story that has</a:t>
            </a:r>
            <a:r>
              <a:rPr lang="en-US" dirty="0"/>
              <a:t>n't made me […] But </a:t>
            </a:r>
            <a:r>
              <a:rPr lang="en-US" b="1" dirty="0"/>
              <a:t>it is a story that has</a:t>
            </a:r>
            <a:r>
              <a:rPr lang="en-US" dirty="0"/>
              <a:t> seared …" (B. Obama)</a:t>
            </a:r>
            <a:endParaRPr lang="da-DK" dirty="0"/>
          </a:p>
          <a:p>
            <a:endParaRPr lang="da-DK" dirty="0"/>
          </a:p>
          <a:p>
            <a:endParaRPr lang="da-DK" dirty="0"/>
          </a:p>
          <a:p>
            <a:endParaRPr lang="da-DK" dirty="0"/>
          </a:p>
        </p:txBody>
      </p:sp>
    </p:spTree>
    <p:extLst>
      <p:ext uri="{BB962C8B-B14F-4D97-AF65-F5344CB8AC3E}">
        <p14:creationId xmlns:p14="http://schemas.microsoft.com/office/powerpoint/2010/main" val="1692787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7AD03469-8253-6965-4C2A-9C44D6627959}"/>
              </a:ext>
            </a:extLst>
          </p:cNvPr>
          <p:cNvSpPr>
            <a:spLocks noGrp="1"/>
          </p:cNvSpPr>
          <p:nvPr>
            <p:ph type="title"/>
          </p:nvPr>
        </p:nvSpPr>
        <p:spPr>
          <a:xfrm>
            <a:off x="786385" y="841248"/>
            <a:ext cx="5129600" cy="5340097"/>
          </a:xfrm>
        </p:spPr>
        <p:txBody>
          <a:bodyPr anchor="ctr">
            <a:normAutofit/>
          </a:bodyPr>
          <a:lstStyle/>
          <a:p>
            <a:r>
              <a:rPr lang="da-DK" sz="4800">
                <a:solidFill>
                  <a:schemeClr val="bg1"/>
                </a:solidFill>
              </a:rPr>
              <a:t>More examples of rhetorical devices</a:t>
            </a:r>
          </a:p>
        </p:txBody>
      </p:sp>
      <p:sp>
        <p:nvSpPr>
          <p:cNvPr id="3" name="Pladsholder til indhold 2">
            <a:extLst>
              <a:ext uri="{FF2B5EF4-FFF2-40B4-BE49-F238E27FC236}">
                <a16:creationId xmlns:a16="http://schemas.microsoft.com/office/drawing/2014/main" id="{9A580D00-1F02-1CBE-D825-5B1389D99B2A}"/>
              </a:ext>
            </a:extLst>
          </p:cNvPr>
          <p:cNvSpPr>
            <a:spLocks noGrp="1"/>
          </p:cNvSpPr>
          <p:nvPr>
            <p:ph idx="1"/>
          </p:nvPr>
        </p:nvSpPr>
        <p:spPr>
          <a:xfrm>
            <a:off x="6464410" y="841247"/>
            <a:ext cx="4484536" cy="5340097"/>
          </a:xfrm>
        </p:spPr>
        <p:txBody>
          <a:bodyPr anchor="ctr">
            <a:normAutofit/>
          </a:bodyPr>
          <a:lstStyle/>
          <a:p>
            <a:r>
              <a:rPr lang="da-DK" sz="1800" dirty="0">
                <a:solidFill>
                  <a:schemeClr val="tx2"/>
                </a:solidFill>
                <a:hlinkClick r:id="rId2"/>
              </a:rPr>
              <a:t>https://skriftligeksameniengelskhhx.systime.dk/index.php?id=159</a:t>
            </a:r>
            <a:r>
              <a:rPr lang="da-DK" sz="1800" dirty="0">
                <a:solidFill>
                  <a:schemeClr val="tx2"/>
                </a:solidFill>
              </a:rPr>
              <a:t> </a:t>
            </a:r>
          </a:p>
          <a:p>
            <a:r>
              <a:rPr lang="da-DK" sz="1800" dirty="0">
                <a:solidFill>
                  <a:schemeClr val="tx2"/>
                </a:solidFill>
                <a:hlinkClick r:id="rId3"/>
              </a:rPr>
              <a:t>https://worldsofenglish.systime.dk/?id=175&amp;L=10</a:t>
            </a:r>
            <a:r>
              <a:rPr lang="da-DK" sz="1800" dirty="0">
                <a:solidFill>
                  <a:schemeClr val="tx2"/>
                </a:solidFill>
              </a:rPr>
              <a:t> </a:t>
            </a:r>
          </a:p>
        </p:txBody>
      </p:sp>
    </p:spTree>
    <p:extLst>
      <p:ext uri="{BB962C8B-B14F-4D97-AF65-F5344CB8AC3E}">
        <p14:creationId xmlns:p14="http://schemas.microsoft.com/office/powerpoint/2010/main" val="357923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TotalTime>
  <Words>658</Words>
  <Application>Microsoft Office PowerPoint</Application>
  <PresentationFormat>Widescreen</PresentationFormat>
  <Paragraphs>54</Paragraphs>
  <Slides>14</Slides>
  <Notes>0</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14</vt:i4>
      </vt:variant>
    </vt:vector>
  </HeadingPairs>
  <TitlesOfParts>
    <vt:vector size="20" baseType="lpstr">
      <vt:lpstr>-apple-system</vt:lpstr>
      <vt:lpstr>Aptos</vt:lpstr>
      <vt:lpstr>Aptos Display</vt:lpstr>
      <vt:lpstr>Arial</vt:lpstr>
      <vt:lpstr>Noto Sans</vt:lpstr>
      <vt:lpstr>Office-tema</vt:lpstr>
      <vt:lpstr> Written assignment</vt:lpstr>
      <vt:lpstr>Instructions Assignment 4A</vt:lpstr>
      <vt:lpstr>The structure</vt:lpstr>
      <vt:lpstr>The body of your manuscript</vt:lpstr>
      <vt:lpstr>The body of your manuscript</vt:lpstr>
      <vt:lpstr>The body of your manuscript</vt:lpstr>
      <vt:lpstr>Rhetorical devices</vt:lpstr>
      <vt:lpstr>Task</vt:lpstr>
      <vt:lpstr>More examples of rhetorical devices</vt:lpstr>
      <vt:lpstr>Different angles</vt:lpstr>
      <vt:lpstr>Conclusion</vt:lpstr>
      <vt:lpstr>Conclusion</vt:lpstr>
      <vt:lpstr>           Please take notes to your assignment. You must follow the described structure which is also reflected here:  </vt:lpstr>
      <vt:lpstr>Task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next  assignment</dc:title>
  <dc:creator>Maria Seis Flyvholm (MASF - Underviser - U/NORD)</dc:creator>
  <cp:lastModifiedBy>Maria Seis Flyvholm (MASF - Underviser - U/NORD)</cp:lastModifiedBy>
  <cp:revision>6</cp:revision>
  <dcterms:created xsi:type="dcterms:W3CDTF">2024-03-01T13:13:38Z</dcterms:created>
  <dcterms:modified xsi:type="dcterms:W3CDTF">2026-03-06T12:22:36Z</dcterms:modified>
</cp:coreProperties>
</file>