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5" r:id="rId8"/>
    <p:sldId id="268" r:id="rId9"/>
    <p:sldId id="263" r:id="rId10"/>
    <p:sldId id="266" r:id="rId11"/>
    <p:sldId id="271" r:id="rId12"/>
    <p:sldId id="272" r:id="rId13"/>
    <p:sldId id="270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52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9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78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56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2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69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38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12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08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0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48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4/10/2026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471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1/kapitel/48786/sektion/49945#_16" TargetMode="External"/><Relationship Id="rId2" Type="http://schemas.openxmlformats.org/officeDocument/2006/relationships/hyperlink" Target="https://app.minlaering.dk/bog/1/kapitel/48786/sektion/49945#_15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786/sektion/49945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48786/sektion/49945#_5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1/kapitel/37995/sektion/44789#section-4497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42/kapitel/56687/sektion/56702#_427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42/kapitel/56687/sektion/5670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15A8BEB-FA63-64F9-BCC3-ADA8CB1E3C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rmAutofit/>
          </a:bodyPr>
          <a:lstStyle/>
          <a:p>
            <a:r>
              <a:rPr lang="da-DK" dirty="0" err="1"/>
              <a:t>Email</a:t>
            </a:r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4436142-07F9-72D4-FBA4-3E99D78C1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endParaRPr lang="da-DK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mplop berwarna">
            <a:extLst>
              <a:ext uri="{FF2B5EF4-FFF2-40B4-BE49-F238E27FC236}">
                <a16:creationId xmlns:a16="http://schemas.microsoft.com/office/drawing/2014/main" id="{27F5E9CD-7318-E3D4-2229-5A74E78D8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76" r="26607" b="-2"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8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78317-A633-3290-44EB-8C5C393E0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Relative pronominer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6B1301-3E20-49CE-85E9-066BFB30D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Relative pronominer henviser til </a:t>
            </a:r>
            <a:r>
              <a:rPr lang="da-DK" dirty="0">
                <a:hlinkClick r:id="rId2"/>
              </a:rPr>
              <a:t>substantiver</a:t>
            </a:r>
            <a:r>
              <a:rPr lang="da-DK" dirty="0"/>
              <a:t>, andre </a:t>
            </a:r>
            <a:r>
              <a:rPr lang="da-DK" dirty="0">
                <a:hlinkClick r:id="rId3"/>
              </a:rPr>
              <a:t>pronominer</a:t>
            </a:r>
            <a:r>
              <a:rPr lang="da-DK" dirty="0"/>
              <a:t> eller hele forudgående sætninger.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endParaRPr lang="da-DK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732491F7-B8B3-5CC4-9F29-2DAA22AEFE34}"/>
              </a:ext>
            </a:extLst>
          </p:cNvPr>
          <p:cNvGraphicFramePr>
            <a:graphicFrameLocks noGrp="1"/>
          </p:cNvGraphicFramePr>
          <p:nvPr/>
        </p:nvGraphicFramePr>
        <p:xfrm>
          <a:off x="3359150" y="3851434"/>
          <a:ext cx="5534025" cy="274320"/>
        </p:xfrm>
        <a:graphic>
          <a:graphicData uri="http://schemas.openxmlformats.org/drawingml/2006/table">
            <a:tbl>
              <a:tblPr/>
              <a:tblGrid>
                <a:gridCol w="1160984">
                  <a:extLst>
                    <a:ext uri="{9D8B030D-6E8A-4147-A177-3AD203B41FA5}">
                      <a16:colId xmlns:a16="http://schemas.microsoft.com/office/drawing/2014/main" val="2973813908"/>
                    </a:ext>
                  </a:extLst>
                </a:gridCol>
                <a:gridCol w="4373041">
                  <a:extLst>
                    <a:ext uri="{9D8B030D-6E8A-4147-A177-3AD203B41FA5}">
                      <a16:colId xmlns:a16="http://schemas.microsoft.com/office/drawing/2014/main" val="292489066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da-DK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effectLst/>
                        </a:rPr>
                        <a:t>We are men </a:t>
                      </a:r>
                      <a:r>
                        <a:rPr lang="en-US" b="1" i="1" dirty="0">
                          <a:effectLst/>
                        </a:rPr>
                        <a:t>who</a:t>
                      </a:r>
                      <a:r>
                        <a:rPr lang="en-US" i="1" dirty="0">
                          <a:effectLst/>
                        </a:rPr>
                        <a:t> know how to kiss</a:t>
                      </a:r>
                      <a:endParaRPr lang="en-US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620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299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1A561-19B2-9DA3-87FD-9208362B1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Relative pronominer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1A29D92-76A7-B434-FEC9-AAD6C1975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Video relative pronominer</a:t>
            </a:r>
          </a:p>
          <a:p>
            <a:r>
              <a:rPr lang="da-DK" dirty="0">
                <a:hlinkClick r:id="rId2"/>
              </a:rPr>
              <a:t>https://app.minlaering.dk/bog/1/kapitel/48786/sektion/49945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178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0EBC37-1B42-ED8C-2258-C42A9C682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Relative pronominer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88E273-4E1B-A2F8-097D-0E0A857B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b="1" i="1" dirty="0" err="1"/>
              <a:t>Who</a:t>
            </a:r>
            <a:r>
              <a:rPr lang="da-DK" b="1" dirty="0"/>
              <a:t> og </a:t>
            </a:r>
            <a:r>
              <a:rPr lang="da-DK" b="1" i="1" dirty="0" err="1"/>
              <a:t>whom</a:t>
            </a:r>
            <a:r>
              <a:rPr lang="da-DK" dirty="0"/>
              <a:t> bruges, når der henvises til personer.</a:t>
            </a:r>
          </a:p>
          <a:p>
            <a:r>
              <a:rPr lang="da-DK" dirty="0" err="1"/>
              <a:t>She</a:t>
            </a:r>
            <a:r>
              <a:rPr lang="da-DK" dirty="0"/>
              <a:t> is a </a:t>
            </a:r>
            <a:r>
              <a:rPr lang="da-DK" dirty="0" err="1"/>
              <a:t>woman</a:t>
            </a:r>
            <a:r>
              <a:rPr lang="da-DK" dirty="0"/>
              <a:t> </a:t>
            </a:r>
            <a:r>
              <a:rPr lang="da-DK" dirty="0" err="1"/>
              <a:t>who</a:t>
            </a:r>
            <a:r>
              <a:rPr lang="da-DK" dirty="0"/>
              <a:t> is </a:t>
            </a:r>
            <a:r>
              <a:rPr lang="da-DK" dirty="0" err="1"/>
              <a:t>very</a:t>
            </a:r>
            <a:r>
              <a:rPr lang="da-DK" dirty="0"/>
              <a:t> </a:t>
            </a:r>
            <a:r>
              <a:rPr lang="da-DK" dirty="0" err="1"/>
              <a:t>strong</a:t>
            </a:r>
            <a:r>
              <a:rPr lang="da-DK" dirty="0"/>
              <a:t>.</a:t>
            </a:r>
          </a:p>
          <a:p>
            <a:endParaRPr lang="da-DK" dirty="0"/>
          </a:p>
          <a:p>
            <a:r>
              <a:rPr lang="da-DK" b="1" i="1" dirty="0" err="1"/>
              <a:t>Which</a:t>
            </a:r>
            <a:r>
              <a:rPr lang="da-DK" dirty="0"/>
              <a:t> bruges, når der henvises til ting, begreber og til hele sætninger.</a:t>
            </a:r>
          </a:p>
          <a:p>
            <a:r>
              <a:rPr lang="en-US" i="1" dirty="0"/>
              <a:t>I have a lot of pigs </a:t>
            </a:r>
            <a:r>
              <a:rPr lang="en-US" b="1" i="1" dirty="0"/>
              <a:t>which</a:t>
            </a:r>
            <a:r>
              <a:rPr lang="en-US" i="1" dirty="0"/>
              <a:t> are ready to be sold</a:t>
            </a:r>
          </a:p>
          <a:p>
            <a:endParaRPr lang="da-DK" b="1" i="1" dirty="0"/>
          </a:p>
          <a:p>
            <a:r>
              <a:rPr lang="da-DK" b="1" i="1" dirty="0" err="1"/>
              <a:t>Whose</a:t>
            </a:r>
            <a:r>
              <a:rPr lang="da-DK" dirty="0"/>
              <a:t> bruges, når der henvises til både mennesker, dyr, ting og begreber, men kun hvis det står som </a:t>
            </a:r>
            <a:r>
              <a:rPr lang="da-DK" dirty="0">
                <a:hlinkClick r:id="rId2"/>
              </a:rPr>
              <a:t>genitiv</a:t>
            </a:r>
            <a:r>
              <a:rPr lang="da-DK" dirty="0"/>
              <a:t> i sætningen. I </a:t>
            </a:r>
            <a:r>
              <a:rPr lang="da-DK" dirty="0" err="1"/>
              <a:t>spoke</a:t>
            </a:r>
            <a:r>
              <a:rPr lang="da-DK" dirty="0"/>
              <a:t> to the man </a:t>
            </a:r>
            <a:r>
              <a:rPr lang="da-DK" dirty="0" err="1"/>
              <a:t>whose</a:t>
            </a:r>
            <a:r>
              <a:rPr lang="da-DK" dirty="0"/>
              <a:t> hat </a:t>
            </a:r>
            <a:r>
              <a:rPr lang="da-DK" dirty="0" err="1"/>
              <a:t>was</a:t>
            </a:r>
            <a:r>
              <a:rPr lang="da-DK" dirty="0"/>
              <a:t> missing.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55429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3DAA4E-F568-3E4C-1465-E2DF4F2F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Modalverber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045171-B74D-3378-AE87-4E0FC9CD7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>
                <a:hlinkClick r:id="rId2"/>
              </a:rPr>
              <a:t>https://app.minlaering.dk/bog/1/kapitel/37995/sektion/44789#section-44977</a:t>
            </a:r>
            <a:r>
              <a:rPr lang="da-DK" dirty="0"/>
              <a:t> </a:t>
            </a:r>
          </a:p>
          <a:p>
            <a:r>
              <a:rPr lang="da-DK" dirty="0"/>
              <a:t>Eksempler på modalverber:</a:t>
            </a:r>
          </a:p>
          <a:p>
            <a:r>
              <a:rPr lang="da-DK" dirty="0"/>
              <a:t>Can</a:t>
            </a:r>
          </a:p>
          <a:p>
            <a:r>
              <a:rPr lang="da-DK" dirty="0" err="1"/>
              <a:t>Could</a:t>
            </a:r>
            <a:endParaRPr lang="da-DK" dirty="0"/>
          </a:p>
          <a:p>
            <a:r>
              <a:rPr lang="da-DK" dirty="0"/>
              <a:t>May</a:t>
            </a:r>
          </a:p>
          <a:p>
            <a:r>
              <a:rPr lang="da-DK" dirty="0" err="1"/>
              <a:t>Might</a:t>
            </a:r>
            <a:endParaRPr lang="da-DK" dirty="0"/>
          </a:p>
          <a:p>
            <a:r>
              <a:rPr lang="da-DK" dirty="0"/>
              <a:t>Must</a:t>
            </a:r>
          </a:p>
          <a:p>
            <a:r>
              <a:rPr lang="da-DK" dirty="0" err="1"/>
              <a:t>Ought</a:t>
            </a:r>
            <a:r>
              <a:rPr lang="da-DK" dirty="0"/>
              <a:t> to, </a:t>
            </a:r>
            <a:r>
              <a:rPr lang="da-DK" dirty="0" err="1"/>
              <a:t>shall</a:t>
            </a:r>
            <a:r>
              <a:rPr lang="da-DK" dirty="0"/>
              <a:t>, </a:t>
            </a:r>
            <a:r>
              <a:rPr lang="da-DK" dirty="0" err="1"/>
              <a:t>should</a:t>
            </a:r>
            <a:r>
              <a:rPr lang="da-DK" dirty="0"/>
              <a:t>, </a:t>
            </a:r>
            <a:r>
              <a:rPr lang="da-DK" dirty="0" err="1"/>
              <a:t>will</a:t>
            </a:r>
            <a:r>
              <a:rPr lang="da-DK" dirty="0"/>
              <a:t>, </a:t>
            </a:r>
            <a:r>
              <a:rPr lang="da-DK" dirty="0" err="1"/>
              <a:t>would</a:t>
            </a:r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2300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4D2B67-79BA-BD98-994C-9D058CAF9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structure</a:t>
            </a:r>
            <a:r>
              <a:rPr lang="da-DK" dirty="0"/>
              <a:t> of an </a:t>
            </a:r>
            <a:r>
              <a:rPr lang="da-DK" dirty="0" err="1"/>
              <a:t>email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C6A52CB-F72D-3B57-A50E-F2F736DEB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1. </a:t>
            </a:r>
            <a:r>
              <a:rPr lang="en-US" dirty="0"/>
              <a:t>Header</a:t>
            </a:r>
            <a:br>
              <a:rPr lang="en-US" dirty="0"/>
            </a:br>
            <a:r>
              <a:rPr lang="en-US" b="1" dirty="0"/>
              <a:t>2.</a:t>
            </a:r>
            <a:r>
              <a:rPr lang="en-US" dirty="0"/>
              <a:t> Opening greeting</a:t>
            </a:r>
            <a:br>
              <a:rPr lang="en-US" dirty="0"/>
            </a:br>
            <a:r>
              <a:rPr lang="en-US" b="1" dirty="0"/>
              <a:t>3.</a:t>
            </a:r>
            <a:r>
              <a:rPr lang="en-US" dirty="0"/>
              <a:t> Body text</a:t>
            </a:r>
            <a:br>
              <a:rPr lang="en-US" dirty="0"/>
            </a:br>
            <a:r>
              <a:rPr lang="en-US" b="1" dirty="0"/>
              <a:t>4.</a:t>
            </a:r>
            <a:r>
              <a:rPr lang="en-US" dirty="0"/>
              <a:t> Closing greeting</a:t>
            </a:r>
            <a:br>
              <a:rPr lang="en-US" dirty="0"/>
            </a:br>
            <a:r>
              <a:rPr lang="en-US" b="1" dirty="0"/>
              <a:t>5.</a:t>
            </a:r>
            <a:r>
              <a:rPr lang="en-US" dirty="0"/>
              <a:t> Contact information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78397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7B74F2B-9534-4540-96B0-5C8E958B9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BB5690-BC67-FCC6-A99C-0E68429E6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4" y="286603"/>
            <a:ext cx="5983605" cy="1450757"/>
          </a:xfrm>
        </p:spPr>
        <p:txBody>
          <a:bodyPr>
            <a:normAutofit/>
          </a:bodyPr>
          <a:lstStyle/>
          <a:p>
            <a:r>
              <a:rPr lang="da-DK"/>
              <a:t>The Header</a:t>
            </a:r>
          </a:p>
        </p:txBody>
      </p:sp>
      <p:pic>
        <p:nvPicPr>
          <p:cNvPr id="12" name="Picture 11" descr="Writing an appointment on a paper agenda">
            <a:extLst>
              <a:ext uri="{FF2B5EF4-FFF2-40B4-BE49-F238E27FC236}">
                <a16:creationId xmlns:a16="http://schemas.microsoft.com/office/drawing/2014/main" id="{0B7D40D2-DCCA-8950-5E29-1E3D334AA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237"/>
          <a:stretch/>
        </p:blipFill>
        <p:spPr>
          <a:xfrm>
            <a:off x="20" y="10"/>
            <a:ext cx="4580077" cy="6400784"/>
          </a:xfrm>
          <a:prstGeom prst="rect">
            <a:avLst/>
          </a:prstGeom>
        </p:spPr>
      </p:pic>
      <p:cxnSp>
        <p:nvCxnSpPr>
          <p:cNvPr id="18" name="!!Straight Connector">
            <a:extLst>
              <a:ext uri="{FF2B5EF4-FFF2-40B4-BE49-F238E27FC236}">
                <a16:creationId xmlns:a16="http://schemas.microsoft.com/office/drawing/2014/main" id="{33BECB2B-2CFA-412C-880F-C4B609749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2903" y="1917852"/>
            <a:ext cx="59436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E74CB3-7707-E4DB-4559-BDED7A060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2074" y="2108201"/>
            <a:ext cx="5983606" cy="3760891"/>
          </a:xfrm>
        </p:spPr>
        <p:txBody>
          <a:bodyPr>
            <a:normAutofit/>
          </a:bodyPr>
          <a:lstStyle/>
          <a:p>
            <a:r>
              <a:rPr lang="en-US"/>
              <a:t>To: [Receiver's email]</a:t>
            </a:r>
            <a:br>
              <a:rPr lang="en-US"/>
            </a:br>
            <a:r>
              <a:rPr lang="en-US"/>
              <a:t>From: [Sender's email]</a:t>
            </a:r>
            <a:br>
              <a:rPr lang="en-US"/>
            </a:br>
            <a:r>
              <a:rPr lang="en-US"/>
              <a:t>Date: [Date]</a:t>
            </a:r>
            <a:br>
              <a:rPr lang="en-US"/>
            </a:br>
            <a:r>
              <a:rPr lang="en-US"/>
              <a:t>Subject: [Topic]</a:t>
            </a:r>
            <a:endParaRPr lang="da-DK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B60310-C5C3-46A0-A452-2A0B00843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30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AB2C6D-ECE0-068D-C2D0-3B45B0B0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r>
              <a:rPr lang="da-DK" sz="4000">
                <a:solidFill>
                  <a:srgbClr val="FFFFFF"/>
                </a:solidFill>
              </a:rPr>
              <a:t>Dates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81D851-1389-4837-315A-75163E5D6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546224"/>
            <a:ext cx="5977938" cy="334274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 British English, the date is written as Day-Month-Year (14 March 2019 or 24 October 2019).</a:t>
            </a:r>
          </a:p>
          <a:p>
            <a:r>
              <a:rPr lang="en-US" dirty="0">
                <a:solidFill>
                  <a:srgbClr val="FFFFFF"/>
                </a:solidFill>
              </a:rPr>
              <a:t>In American English, the date is written as Month-Day-Year (January 21, 2016).</a:t>
            </a:r>
          </a:p>
          <a:p>
            <a:endParaRPr lang="da-DK" dirty="0">
              <a:solidFill>
                <a:srgbClr val="FFFFFF"/>
              </a:solidFill>
            </a:endParaRPr>
          </a:p>
        </p:txBody>
      </p:sp>
      <p:pic>
        <p:nvPicPr>
          <p:cNvPr id="5" name="Picture 4" descr="Calendar on table">
            <a:extLst>
              <a:ext uri="{FF2B5EF4-FFF2-40B4-BE49-F238E27FC236}">
                <a16:creationId xmlns:a16="http://schemas.microsoft.com/office/drawing/2014/main" id="{298C2B43-70F4-FF94-1D14-643B7D8F88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7" r="44794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538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ED15B-9944-7933-BF39-497274F5B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64957"/>
          </a:xfrm>
        </p:spPr>
        <p:txBody>
          <a:bodyPr/>
          <a:lstStyle/>
          <a:p>
            <a:r>
              <a:rPr lang="da-DK" dirty="0" err="1"/>
              <a:t>Opening</a:t>
            </a:r>
            <a:r>
              <a:rPr lang="da-DK" dirty="0"/>
              <a:t> </a:t>
            </a:r>
            <a:r>
              <a:rPr lang="da-DK" dirty="0" err="1"/>
              <a:t>greeting</a:t>
            </a:r>
            <a:endParaRPr lang="da-DK" dirty="0"/>
          </a:p>
        </p:txBody>
      </p:sp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114FC832-E8FD-D0CF-5FEB-0AB68315E5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903581"/>
              </p:ext>
            </p:extLst>
          </p:nvPr>
        </p:nvGraphicFramePr>
        <p:xfrm>
          <a:off x="1096963" y="1051560"/>
          <a:ext cx="100584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2325103513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1432296661"/>
                    </a:ext>
                  </a:extLst>
                </a:gridCol>
              </a:tblGrid>
              <a:tr h="345362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7612970"/>
                  </a:ext>
                </a:extLst>
              </a:tr>
              <a:tr h="1640469">
                <a:tc>
                  <a:txBody>
                    <a:bodyPr/>
                    <a:lstStyle/>
                    <a:p>
                      <a:r>
                        <a:rPr lang="en-US" dirty="0"/>
                        <a:t>You know the receiver's name/sex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</a:t>
                      </a:r>
                    </a:p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 (surname), → Man, regardless of marital status</a:t>
                      </a:r>
                    </a:p>
                    <a:p>
                      <a:r>
                        <a:rPr lang="en-US" dirty="0" err="1"/>
                        <a:t>Ms</a:t>
                      </a:r>
                      <a:r>
                        <a:rPr lang="en-US" dirty="0"/>
                        <a:t> (surname), → Woman, both married and unmarried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428875"/>
                  </a:ext>
                </a:extLst>
              </a:tr>
              <a:tr h="2417533">
                <a:tc>
                  <a:txBody>
                    <a:bodyPr/>
                    <a:lstStyle/>
                    <a:p>
                      <a:r>
                        <a:rPr lang="en-US" dirty="0"/>
                        <a:t>You know the receiver's name/sex/civil status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</a:t>
                      </a:r>
                    </a:p>
                    <a:p>
                      <a:r>
                        <a:rPr lang="en-US" dirty="0" err="1"/>
                        <a:t>Mr</a:t>
                      </a:r>
                      <a:r>
                        <a:rPr lang="en-US" dirty="0"/>
                        <a:t> (surname), → Man, regardless of marital status</a:t>
                      </a:r>
                    </a:p>
                    <a:p>
                      <a:r>
                        <a:rPr lang="en-US" dirty="0" err="1"/>
                        <a:t>Mrs</a:t>
                      </a:r>
                      <a:r>
                        <a:rPr lang="en-US" dirty="0"/>
                        <a:t> (surname), → Woman, married</a:t>
                      </a:r>
                    </a:p>
                    <a:p>
                      <a:r>
                        <a:rPr lang="en-US" dirty="0"/>
                        <a:t>Miss (surname), → Woman, unmarried</a:t>
                      </a:r>
                    </a:p>
                    <a:p>
                      <a:r>
                        <a:rPr lang="en-US" dirty="0" err="1"/>
                        <a:t>Ms</a:t>
                      </a:r>
                      <a:r>
                        <a:rPr lang="en-US" dirty="0"/>
                        <a:t> (surname), → Woman, both married and unmarried. Used if the receiver's civil status should not be expressed in the email.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553178"/>
                  </a:ext>
                </a:extLst>
              </a:tr>
              <a:tr h="863405">
                <a:tc>
                  <a:txBody>
                    <a:bodyPr/>
                    <a:lstStyle/>
                    <a:p>
                      <a:r>
                        <a:rPr lang="en-US" dirty="0"/>
                        <a:t>You do not know the receiver's name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Dear Sirs,/Sir,/Madam,/Sir or Madam,</a:t>
                      </a:r>
                    </a:p>
                    <a:p>
                      <a:r>
                        <a:rPr lang="en-US" dirty="0"/>
                        <a:t>To whom it may concern,</a:t>
                      </a:r>
                    </a:p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476540"/>
                  </a:ext>
                </a:extLst>
              </a:tr>
              <a:tr h="345362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076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75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9BCA08-32FC-296E-05BB-DCA1BC265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Body </a:t>
            </a:r>
            <a:r>
              <a:rPr lang="da-DK" dirty="0" err="1"/>
              <a:t>text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E80C449-76E3-D221-544C-29F28EE66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Body text</a:t>
            </a:r>
          </a:p>
          <a:p>
            <a:r>
              <a:rPr lang="en-US" dirty="0"/>
              <a:t>If this is this the first email you send to the receiver, it would be a good idea to start the body text of your email by </a:t>
            </a:r>
            <a:r>
              <a:rPr lang="en-US" b="1" dirty="0"/>
              <a:t>introducing yourself and stating your business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/>
              <a:t>You should also remember to include all </a:t>
            </a:r>
            <a:r>
              <a:rPr lang="en-US" b="1" dirty="0"/>
              <a:t>details</a:t>
            </a:r>
            <a:r>
              <a:rPr lang="en-US" dirty="0"/>
              <a:t> in your body text and inquire about the </a:t>
            </a:r>
            <a:r>
              <a:rPr lang="en-US" b="1" dirty="0"/>
              <a:t>information</a:t>
            </a:r>
            <a:r>
              <a:rPr lang="en-US" dirty="0"/>
              <a:t> you want the receiver to give you.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Avoid using </a:t>
            </a:r>
            <a:r>
              <a:rPr lang="en-US" b="1" dirty="0">
                <a:hlinkClick r:id="rId2"/>
              </a:rPr>
              <a:t>abbreviations</a:t>
            </a:r>
            <a:r>
              <a:rPr lang="en-US" dirty="0"/>
              <a:t> unless you are sure that your receiver is familiar with their meaning.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In an exam situation, you should be aware that there might be specific requirements for the content of your email.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3221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CABA2B-DA8D-DCCC-7923-35E10744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Closing</a:t>
            </a:r>
            <a:r>
              <a:rPr lang="da-DK" dirty="0"/>
              <a:t> </a:t>
            </a:r>
            <a:r>
              <a:rPr lang="da-DK" dirty="0" err="1"/>
              <a:t>greeting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0D45D0-F886-970B-6ABB-FA60EF458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Closing greeting</a:t>
            </a:r>
          </a:p>
          <a:p>
            <a:r>
              <a:rPr lang="en-US" dirty="0"/>
              <a:t>Always end your email with a polite greeting, especially if you do not have a close relationship with the receiver.</a:t>
            </a:r>
          </a:p>
          <a:p>
            <a:r>
              <a:rPr lang="en-US" dirty="0"/>
              <a:t>Remember a comma after the closing greeting.</a:t>
            </a:r>
          </a:p>
          <a:p>
            <a:r>
              <a:rPr lang="en-US" b="1" dirty="0"/>
              <a:t>Examples of closing greetings:</a:t>
            </a:r>
            <a:endParaRPr lang="en-US" dirty="0"/>
          </a:p>
          <a:p>
            <a:r>
              <a:rPr lang="en-US" dirty="0"/>
              <a:t>Yours sincerely, Yours faithfully, Best regards, Regards,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99822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E055B1-7B33-9F73-941D-B7E01531A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More information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DADF4A9-E4F9-E823-D194-A1456C2A0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https://app.minlaering.dk/bog/42/kapitel/56687/sektion/56702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443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E0B07-C034-011A-310D-85D392580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Grammar</a:t>
            </a:r>
            <a:r>
              <a:rPr lang="da-DK" dirty="0"/>
              <a:t> in the e-mail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782EE7-E429-7090-7BB1-A1DD81F9F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Adverbialled (se mere i min </a:t>
            </a:r>
            <a:r>
              <a:rPr lang="da-DK" sz="1800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powerpoint</a:t>
            </a:r>
            <a:r>
              <a:rPr lang="da-DK" sz="18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om adverbialled)</a:t>
            </a:r>
            <a:endParaRPr lang="da-DK" sz="1800" b="1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r>
              <a:rPr lang="da-DK" u="sng" dirty="0">
                <a:solidFill>
                  <a:srgbClr val="0000FF"/>
                </a:solidFill>
                <a:latin typeface="Calibri" panose="020F0502020204030204" pitchFamily="34" charset="0"/>
              </a:rPr>
              <a:t>Adverbier lægger sig til:</a:t>
            </a: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Verber: </a:t>
            </a:r>
            <a:r>
              <a:rPr lang="en-US" i="1" dirty="0">
                <a:solidFill>
                  <a:srgbClr val="0000FF"/>
                </a:solidFill>
                <a:latin typeface="Calibri" panose="020F0502020204030204" pitchFamily="34" charset="0"/>
              </a:rPr>
              <a:t>He shouted angrily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Adjektiver: The computer is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incredibly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expensive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Adverbier: My computer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warms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up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extremely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quickly</a:t>
            </a:r>
            <a:endParaRPr lang="da-DK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Hele sætninger: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Unfortunately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, the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woman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did not </a:t>
            </a:r>
            <a:r>
              <a:rPr lang="da-DK" dirty="0" err="1">
                <a:solidFill>
                  <a:srgbClr val="0000FF"/>
                </a:solidFill>
                <a:latin typeface="Calibri" panose="020F0502020204030204" pitchFamily="34" charset="0"/>
              </a:rPr>
              <a:t>turn</a:t>
            </a:r>
            <a:r>
              <a:rPr lang="da-DK" dirty="0">
                <a:solidFill>
                  <a:srgbClr val="0000FF"/>
                </a:solidFill>
                <a:latin typeface="Calibri" panose="020F0502020204030204" pitchFamily="34" charset="0"/>
              </a:rPr>
              <a:t> up for the job interview</a:t>
            </a:r>
          </a:p>
          <a:p>
            <a:endParaRPr lang="da-DK" u="sng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da-DK" sz="1800" b="0" i="0" u="sng" strike="noStrike" dirty="0">
              <a:solidFill>
                <a:srgbClr val="0000FF"/>
              </a:solidFill>
              <a:effectLst/>
              <a:latin typeface="Calibri" panose="020F0502020204030204" pitchFamily="34" charset="0"/>
            </a:endParaRPr>
          </a:p>
          <a:p>
            <a:endParaRPr lang="da-DK" u="sng" dirty="0">
              <a:solidFill>
                <a:srgbClr val="0000FF"/>
              </a:solidFill>
              <a:latin typeface="Calibri" panose="020F0502020204030204" pitchFamily="34" charset="0"/>
            </a:endParaRP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4358015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LightSeedLeftStep">
      <a:dk1>
        <a:srgbClr val="000000"/>
      </a:dk1>
      <a:lt1>
        <a:srgbClr val="FFFFFF"/>
      </a:lt1>
      <a:dk2>
        <a:srgbClr val="413224"/>
      </a:dk2>
      <a:lt2>
        <a:srgbClr val="E8E4E2"/>
      </a:lt2>
      <a:accent1>
        <a:srgbClr val="72AACA"/>
      </a:accent1>
      <a:accent2>
        <a:srgbClr val="61AEAA"/>
      </a:accent2>
      <a:accent3>
        <a:srgbClr val="71B092"/>
      </a:accent3>
      <a:accent4>
        <a:srgbClr val="64B46D"/>
      </a:accent4>
      <a:accent5>
        <a:srgbClr val="83AD71"/>
      </a:accent5>
      <a:accent6>
        <a:srgbClr val="95AA5E"/>
      </a:accent6>
      <a:hlink>
        <a:srgbClr val="A7775B"/>
      </a:hlink>
      <a:folHlink>
        <a:srgbClr val="7F7F7F"/>
      </a:folHlink>
    </a:clrScheme>
    <a:fontScheme name="Retrospect">
      <a:majorFont>
        <a:latin typeface="Univers Condense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Univers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616</Words>
  <Application>Microsoft Office PowerPoint</Application>
  <PresentationFormat>Widescreen</PresentationFormat>
  <Paragraphs>73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Calibri</vt:lpstr>
      <vt:lpstr>Univers</vt:lpstr>
      <vt:lpstr>Univers Condensed</vt:lpstr>
      <vt:lpstr>RetrospectVTI</vt:lpstr>
      <vt:lpstr>Email</vt:lpstr>
      <vt:lpstr>The structure of an email</vt:lpstr>
      <vt:lpstr>The Header</vt:lpstr>
      <vt:lpstr>Dates</vt:lpstr>
      <vt:lpstr>Opening greeting</vt:lpstr>
      <vt:lpstr>Body text</vt:lpstr>
      <vt:lpstr>Closing greeting</vt:lpstr>
      <vt:lpstr>More information</vt:lpstr>
      <vt:lpstr>Grammar in the e-mail</vt:lpstr>
      <vt:lpstr>Relative pronominer</vt:lpstr>
      <vt:lpstr>Relative pronominer</vt:lpstr>
      <vt:lpstr>Relative pronominer </vt:lpstr>
      <vt:lpstr>Modalverber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Email</dc:title>
  <dc:creator>Maria Seis Flyvholm (MASF - Underviser - U/NORD)</dc:creator>
  <cp:lastModifiedBy>Maria Seis Flyvholm (MASF - Underviser - U/NORD)</cp:lastModifiedBy>
  <cp:revision>5</cp:revision>
  <dcterms:created xsi:type="dcterms:W3CDTF">2023-10-02T09:36:20Z</dcterms:created>
  <dcterms:modified xsi:type="dcterms:W3CDTF">2026-04-10T09:16:23Z</dcterms:modified>
</cp:coreProperties>
</file>