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7" r:id="rId4"/>
    <p:sldId id="269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7" r:id="rId14"/>
    <p:sldId id="266" r:id="rId15"/>
    <p:sldId id="268" r:id="rId16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3B73EE-C1C9-4592-BE3A-EAF0FE48CC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6D8D1BF4-DF34-49FA-8B11-C8B444EECA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61639D8-4700-48E0-A0E5-0B205641F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85843-F0D0-45BA-BDF7-0002B8A35A9B}" type="datetimeFigureOut">
              <a:rPr lang="da-DK" smtClean="0"/>
              <a:t>08-03-2024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082928B-BD40-4388-9330-5E6E0C615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0EC60E5-7272-4A7C-B44B-AF77189C8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E3C4-6114-4AAC-905F-AB3809392C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12237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4D08E8-B38E-4CB0-924E-220098EB6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975B4F89-502C-4CC1-B1CC-A30175823F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3C6E348-06DF-42E4-A0E0-4E3C97D56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85843-F0D0-45BA-BDF7-0002B8A35A9B}" type="datetimeFigureOut">
              <a:rPr lang="da-DK" smtClean="0"/>
              <a:t>08-03-2024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70305E7-F76A-4D31-884C-15BD1BA52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DF951B8-4684-40C3-BAA8-205BF38D3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E3C4-6114-4AAC-905F-AB3809392C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65090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1DB50AD2-F2EF-4753-91AD-C592038CFC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AC691CA8-8B16-4AB2-BE71-6EE05CB0A7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CB4220D-77DF-45B5-ADDC-2373AC7A0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85843-F0D0-45BA-BDF7-0002B8A35A9B}" type="datetimeFigureOut">
              <a:rPr lang="da-DK" smtClean="0"/>
              <a:t>08-03-2024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3158091-7DB0-41A0-A8BE-5D84B7A16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372A886-6A13-41DB-8880-BD5AF146A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E3C4-6114-4AAC-905F-AB3809392C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82875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508B4F-7269-4713-A324-68DEF531A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E3DEDCF-FD7B-41D5-88E3-6AE85A8095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D4C3D01-DCD3-4D9D-9C7D-FABC4021C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85843-F0D0-45BA-BDF7-0002B8A35A9B}" type="datetimeFigureOut">
              <a:rPr lang="da-DK" smtClean="0"/>
              <a:t>08-03-2024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A666C32-0AFA-4B38-8004-C6AA8E6E3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C07E08A-FE66-4687-BC8F-7EC9A1697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E3C4-6114-4AAC-905F-AB3809392C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30979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34E468-1285-4627-A882-6DF84CC2D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4E2FE0A-0B21-4260-A1C1-51F938A14F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278DA69-0474-4490-B78E-C8791DB41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85843-F0D0-45BA-BDF7-0002B8A35A9B}" type="datetimeFigureOut">
              <a:rPr lang="da-DK" smtClean="0"/>
              <a:t>08-03-2024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DC2B378-AAAB-4019-9AE9-1EE327C93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9FD91F9-1FC7-4E9E-8D94-5B62AB7C5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E3C4-6114-4AAC-905F-AB3809392C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30356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4E2114-8FF5-4042-BE9F-712E52E37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8BBDBC7-7053-4CF6-87A5-09D0B6C6A2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63B0CFA3-A33B-4C60-8EFA-B4E6131580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3C842CEB-BE79-47EB-B9E0-F2E2063083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85843-F0D0-45BA-BDF7-0002B8A35A9B}" type="datetimeFigureOut">
              <a:rPr lang="da-DK" smtClean="0"/>
              <a:t>08-03-2024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BD47B500-EFFB-46FE-853A-AC7B71580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027B68EF-2101-42B4-A124-2FCFAAFCC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E3C4-6114-4AAC-905F-AB3809392C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654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A9A662-8A42-4C29-A0D9-3D598F752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BC42A93D-4614-49F8-99E7-1468219279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E26DEA7F-07D5-4224-A1AE-CF75B1F999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1B9A440E-5E26-433F-A718-DFFB046B32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952B2A05-2C43-4B53-B339-0674DAD0B3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B0580738-6B30-4698-A98E-F111BB804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85843-F0D0-45BA-BDF7-0002B8A35A9B}" type="datetimeFigureOut">
              <a:rPr lang="da-DK" smtClean="0"/>
              <a:t>08-03-2024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C0C51E2A-B04F-4191-BA47-0959EA03A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4A18CA77-A51E-467F-8C2C-A8ABC78FC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E3C4-6114-4AAC-905F-AB3809392C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84246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108E25-A9EE-4FF6-A831-C49565230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A76F9808-6150-405C-BF96-C66C6134C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85843-F0D0-45BA-BDF7-0002B8A35A9B}" type="datetimeFigureOut">
              <a:rPr lang="da-DK" smtClean="0"/>
              <a:t>08-03-2024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38DB222B-566F-4F42-B38C-83EBDC2A0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78DCF223-FEFB-43F5-9D47-D1D43BBC6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E3C4-6114-4AAC-905F-AB3809392C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92730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B6A8CBB3-5B8F-458E-B906-03F5B0C51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85843-F0D0-45BA-BDF7-0002B8A35A9B}" type="datetimeFigureOut">
              <a:rPr lang="da-DK" smtClean="0"/>
              <a:t>08-03-2024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77A59122-5EFB-413D-A54C-6531325EC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DA73997A-CF67-49E2-915A-D6F837C4F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E3C4-6114-4AAC-905F-AB3809392C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13891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DD3827-CE44-4B43-93FC-D5E49C2C8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DB8129F-74F0-4875-8C61-E47DEB5D3C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F58C9E60-ED84-402B-B94B-086EE1080F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4F3470D9-1644-409B-B1AE-56BF7752A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85843-F0D0-45BA-BDF7-0002B8A35A9B}" type="datetimeFigureOut">
              <a:rPr lang="da-DK" smtClean="0"/>
              <a:t>08-03-2024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C5D0FDE3-5FCE-4559-BCE8-5174F3E22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A22C6F48-BEEB-4465-AFF7-508F6CBFE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E3C4-6114-4AAC-905F-AB3809392C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16616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627B1A-1407-4D5C-81F7-D1F926938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C6843731-ED8C-4CF3-9D16-FD4BB97464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7AD33FF2-9063-4825-9A46-88255B20EC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BBF908D8-236F-496A-92EE-44D5B293E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85843-F0D0-45BA-BDF7-0002B8A35A9B}" type="datetimeFigureOut">
              <a:rPr lang="da-DK" smtClean="0"/>
              <a:t>08-03-2024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DAA9E43A-C7A9-4ED4-A655-5F22F76F9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DBA51D8C-A233-41EB-BBE0-5A77B97BB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E3C4-6114-4AAC-905F-AB3809392C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00444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E75E0F72-98F5-494F-9E9A-006E8A272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E6C0053-E034-4ABD-8C6D-C6832051C6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96797BA-BA58-48A2-A691-479D46DEC0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485843-F0D0-45BA-BDF7-0002B8A35A9B}" type="datetimeFigureOut">
              <a:rPr lang="da-DK" smtClean="0"/>
              <a:t>08-03-2024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51B24AF-8E01-45F0-9A44-E11269F84E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21140F8-0A49-48ED-B8CC-6CF023FC90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FE3C4-6114-4AAC-905F-AB3809392C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38613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toolbox.ibog.gyldendal.dk/index.php?id=141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Close up of book pages">
            <a:extLst>
              <a:ext uri="{FF2B5EF4-FFF2-40B4-BE49-F238E27FC236}">
                <a16:creationId xmlns:a16="http://schemas.microsoft.com/office/drawing/2014/main" id="{27EA783B-AAC5-40DD-8531-08407BC9BC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200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73EA4E0-6648-400E-A3BB-EBB0AB99EA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da-DK" sz="4800"/>
              <a:t>Analysis of fiction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CED280C0-4C10-4D3A-B80F-54A712D6E7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endParaRPr lang="da-DK" sz="20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16601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D6CDB20-394C-4D51-9C5B-8751E2133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Rounded Rectangle 3">
            <a:extLst>
              <a:ext uri="{FF2B5EF4-FFF2-40B4-BE49-F238E27FC236}">
                <a16:creationId xmlns:a16="http://schemas.microsoft.com/office/drawing/2014/main" id="{46DFD1E0-DCA7-47E6-B78B-6ECDDF873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6745" y="640080"/>
            <a:ext cx="10920415" cy="557781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AAB0B1E-BB97-40E0-8DCD-D1197A0E1D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8024" y="960109"/>
            <a:ext cx="10277856" cy="49377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BE8E7FEF-302D-4841-B029-DC2A8649C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8064" y="1284731"/>
            <a:ext cx="9637776" cy="1333066"/>
          </a:xfrm>
        </p:spPr>
        <p:txBody>
          <a:bodyPr>
            <a:normAutofit/>
          </a:bodyPr>
          <a:lstStyle/>
          <a:p>
            <a:pPr algn="ctr"/>
            <a:r>
              <a:rPr lang="da-DK" dirty="0"/>
              <a:t>Title</a:t>
            </a:r>
            <a:br>
              <a:rPr lang="da-DK" dirty="0"/>
            </a:br>
            <a:endParaRPr lang="da-DK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19C0742B-6FAB-4F71-A9CB-E140A40C8B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62454" y="2620980"/>
            <a:ext cx="950976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7F5F9873-9CD2-4E9D-850C-3287D87BE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8064" y="2853879"/>
            <a:ext cx="9637776" cy="2714771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en-US" sz="2000" b="0" i="0">
                <a:effectLst/>
                <a:latin typeface="Open Sans" panose="020B0606030504020204" pitchFamily="34" charset="0"/>
              </a:rPr>
              <a:t>What is the link between the title, the characters and the course of events?</a:t>
            </a:r>
          </a:p>
          <a:p>
            <a:pPr>
              <a:buFont typeface="+mj-lt"/>
              <a:buAutoNum type="arabicPeriod"/>
            </a:pPr>
            <a:r>
              <a:rPr lang="en-US" sz="2000" b="0" i="0">
                <a:effectLst/>
                <a:latin typeface="Open Sans" panose="020B0606030504020204" pitchFamily="34" charset="0"/>
              </a:rPr>
              <a:t>Does the title create expectations about the text? Arouse curiosity? Suggest an interpretation?</a:t>
            </a:r>
          </a:p>
          <a:p>
            <a:endParaRPr lang="da-DK" sz="2000"/>
          </a:p>
        </p:txBody>
      </p:sp>
    </p:spTree>
    <p:extLst>
      <p:ext uri="{BB962C8B-B14F-4D97-AF65-F5344CB8AC3E}">
        <p14:creationId xmlns:p14="http://schemas.microsoft.com/office/powerpoint/2010/main" val="22041159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D6CDB20-394C-4D51-9C5B-8751E2133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Rounded Rectangle 3">
            <a:extLst>
              <a:ext uri="{FF2B5EF4-FFF2-40B4-BE49-F238E27FC236}">
                <a16:creationId xmlns:a16="http://schemas.microsoft.com/office/drawing/2014/main" id="{46DFD1E0-DCA7-47E6-B78B-6ECDDF873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6745" y="640080"/>
            <a:ext cx="10920415" cy="557781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AAB0B1E-BB97-40E0-8DCD-D1197A0E1D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8024" y="960109"/>
            <a:ext cx="10277856" cy="49377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82CA6AB-A57C-43A3-AF30-2B2E42777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8064" y="1284731"/>
            <a:ext cx="9637776" cy="1333066"/>
          </a:xfrm>
        </p:spPr>
        <p:txBody>
          <a:bodyPr>
            <a:normAutofit/>
          </a:bodyPr>
          <a:lstStyle/>
          <a:p>
            <a:pPr algn="ctr"/>
            <a:r>
              <a:rPr lang="da-DK" dirty="0" err="1"/>
              <a:t>Theme</a:t>
            </a:r>
            <a:endParaRPr lang="da-DK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9C0742B-6FAB-4F71-A9CB-E140A40C8B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62454" y="2620980"/>
            <a:ext cx="950976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DDA8F31-9AEE-4154-AFA2-3D95D95A41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8064" y="2853879"/>
            <a:ext cx="9637776" cy="2714771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en-US" sz="2000" b="0" i="0">
                <a:effectLst/>
                <a:latin typeface="Open Sans" panose="020B0606030504020204" pitchFamily="34" charset="0"/>
              </a:rPr>
              <a:t>What subject(s) does the text fundamentally deal with, or what is the main idea of the text?</a:t>
            </a:r>
          </a:p>
          <a:p>
            <a:pPr>
              <a:buFont typeface="+mj-lt"/>
              <a:buAutoNum type="arabicPeriod"/>
            </a:pPr>
            <a:r>
              <a:rPr lang="en-US" sz="2000" b="0" i="0">
                <a:effectLst/>
                <a:latin typeface="Open Sans" panose="020B0606030504020204" pitchFamily="34" charset="0"/>
              </a:rPr>
              <a:t>Is there more than one theme? If so, what are they?</a:t>
            </a:r>
          </a:p>
          <a:p>
            <a:pPr>
              <a:buFont typeface="+mj-lt"/>
              <a:buAutoNum type="arabicPeriod"/>
            </a:pPr>
            <a:r>
              <a:rPr lang="en-US" sz="2000" b="0" i="0">
                <a:effectLst/>
                <a:latin typeface="Open Sans" panose="020B0606030504020204" pitchFamily="34" charset="0"/>
              </a:rPr>
              <a:t>Which elements in the story support the theme? Are there elements which oppose the theme?</a:t>
            </a:r>
          </a:p>
          <a:p>
            <a:pPr>
              <a:buFont typeface="+mj-lt"/>
              <a:buAutoNum type="arabicPeriod"/>
            </a:pPr>
            <a:r>
              <a:rPr lang="en-US" sz="2000" b="0" i="0">
                <a:effectLst/>
                <a:latin typeface="Open Sans" panose="020B0606030504020204" pitchFamily="34" charset="0"/>
              </a:rPr>
              <a:t>Is it an overt or an implied theme?</a:t>
            </a:r>
          </a:p>
          <a:p>
            <a:endParaRPr lang="da-DK" sz="2000"/>
          </a:p>
        </p:txBody>
      </p:sp>
    </p:spTree>
    <p:extLst>
      <p:ext uri="{BB962C8B-B14F-4D97-AF65-F5344CB8AC3E}">
        <p14:creationId xmlns:p14="http://schemas.microsoft.com/office/powerpoint/2010/main" val="19382558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D6CDB20-394C-4D51-9C5B-8751E2133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ounded Rectangle 3">
            <a:extLst>
              <a:ext uri="{FF2B5EF4-FFF2-40B4-BE49-F238E27FC236}">
                <a16:creationId xmlns:a16="http://schemas.microsoft.com/office/drawing/2014/main" id="{46DFD1E0-DCA7-47E6-B78B-6ECDDF873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6745" y="640080"/>
            <a:ext cx="10920415" cy="557781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AAB0B1E-BB97-40E0-8DCD-D1197A0E1D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8024" y="960109"/>
            <a:ext cx="10277856" cy="49377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77825B57-D211-435D-9D5B-847606731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8064" y="1284731"/>
            <a:ext cx="9637776" cy="1333066"/>
          </a:xfrm>
        </p:spPr>
        <p:txBody>
          <a:bodyPr>
            <a:normAutofit/>
          </a:bodyPr>
          <a:lstStyle/>
          <a:p>
            <a:pPr algn="ctr"/>
            <a:r>
              <a:rPr lang="da-DK" dirty="0"/>
              <a:t>Message</a:t>
            </a:r>
            <a:endParaRPr lang="da-DK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9C0742B-6FAB-4F71-A9CB-E140A40C8B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62454" y="2620980"/>
            <a:ext cx="950976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FC6FF843-8327-42B1-B866-DD8CB89BE8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8064" y="2853879"/>
            <a:ext cx="9637776" cy="2714771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en-US" sz="2000" b="0" i="0">
                <a:effectLst/>
                <a:latin typeface="Open Sans" panose="020B0606030504020204" pitchFamily="34" charset="0"/>
              </a:rPr>
              <a:t>What has the writer tried to tell the reader through the text?</a:t>
            </a:r>
          </a:p>
          <a:p>
            <a:pPr>
              <a:buFont typeface="+mj-lt"/>
              <a:buAutoNum type="arabicPeriod"/>
            </a:pPr>
            <a:r>
              <a:rPr lang="en-US" sz="2000" b="0" i="0">
                <a:effectLst/>
                <a:latin typeface="Open Sans" panose="020B0606030504020204" pitchFamily="34" charset="0"/>
              </a:rPr>
              <a:t>Does the writer intend to entertain, educate or influence the reader?</a:t>
            </a:r>
          </a:p>
          <a:p>
            <a:endParaRPr lang="da-DK" sz="2000"/>
          </a:p>
        </p:txBody>
      </p:sp>
    </p:spTree>
    <p:extLst>
      <p:ext uri="{BB962C8B-B14F-4D97-AF65-F5344CB8AC3E}">
        <p14:creationId xmlns:p14="http://schemas.microsoft.com/office/powerpoint/2010/main" val="40516287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6D6CDB20-394C-4D51-9C5B-8751E2133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Rounded Rectangle 3">
            <a:extLst>
              <a:ext uri="{FF2B5EF4-FFF2-40B4-BE49-F238E27FC236}">
                <a16:creationId xmlns:a16="http://schemas.microsoft.com/office/drawing/2014/main" id="{46DFD1E0-DCA7-47E6-B78B-6ECDDF873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6745" y="640080"/>
            <a:ext cx="10920415" cy="557781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AAB0B1E-BB97-40E0-8DCD-D1197A0E1D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8024" y="960109"/>
            <a:ext cx="10277856" cy="49377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E9CE6DE-C7C6-4963-B635-689AA5AFD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8064" y="1284731"/>
            <a:ext cx="9637776" cy="1333066"/>
          </a:xfrm>
        </p:spPr>
        <p:txBody>
          <a:bodyPr>
            <a:normAutofit/>
          </a:bodyPr>
          <a:lstStyle/>
          <a:p>
            <a:pPr algn="ctr"/>
            <a:r>
              <a:rPr lang="da-DK"/>
              <a:t>Wider contexts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9C0742B-6FAB-4F71-A9CB-E140A40C8B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62454" y="2620980"/>
            <a:ext cx="950976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4DDC8D8-2C82-479A-AE2E-F048BD256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8064" y="2853879"/>
            <a:ext cx="9637776" cy="2714771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en-US" sz="2000" b="0" i="0">
                <a:effectLst/>
                <a:latin typeface="Open Sans" panose="020B0606030504020204" pitchFamily="34" charset="0"/>
              </a:rPr>
              <a:t>Relate the text to other texts on the same or a similar theme. What are the similarities and differences? Which do you prefer and why? What is conveyed or achieved by the comparison?</a:t>
            </a:r>
          </a:p>
          <a:p>
            <a:pPr>
              <a:buFont typeface="+mj-lt"/>
              <a:buAutoNum type="arabicPeriod"/>
            </a:pPr>
            <a:r>
              <a:rPr lang="en-US" sz="2000" b="0" i="0">
                <a:effectLst/>
                <a:latin typeface="Open Sans" panose="020B0606030504020204" pitchFamily="34" charset="0"/>
              </a:rPr>
              <a:t>In what way does the text reflect the period in which it was written?</a:t>
            </a:r>
          </a:p>
          <a:p>
            <a:pPr marL="0" indent="0">
              <a:buNone/>
            </a:pPr>
            <a:endParaRPr lang="da-DK" sz="2000" dirty="0"/>
          </a:p>
        </p:txBody>
      </p:sp>
    </p:spTree>
    <p:extLst>
      <p:ext uri="{BB962C8B-B14F-4D97-AF65-F5344CB8AC3E}">
        <p14:creationId xmlns:p14="http://schemas.microsoft.com/office/powerpoint/2010/main" val="28127299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36F400F-DF28-43BC-8D8E-4929793B3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6F71B423-742A-4B98-842F-011A9967C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8377"/>
            <a:ext cx="10515600" cy="1325563"/>
          </a:xfrm>
        </p:spPr>
        <p:txBody>
          <a:bodyPr>
            <a:normAutofit/>
          </a:bodyPr>
          <a:lstStyle/>
          <a:p>
            <a:r>
              <a:rPr lang="da-DK" dirty="0" err="1"/>
              <a:t>Wider</a:t>
            </a:r>
            <a:r>
              <a:rPr lang="da-DK" dirty="0"/>
              <a:t> </a:t>
            </a:r>
            <a:r>
              <a:rPr lang="da-DK" dirty="0" err="1"/>
              <a:t>contexts</a:t>
            </a:r>
            <a:r>
              <a:rPr lang="da-DK" dirty="0"/>
              <a:t>: </a:t>
            </a:r>
            <a:r>
              <a:rPr lang="da-DK" b="1" dirty="0" err="1"/>
              <a:t>Gender</a:t>
            </a:r>
            <a:r>
              <a:rPr lang="da-DK" b="1" dirty="0"/>
              <a:t> </a:t>
            </a:r>
            <a:r>
              <a:rPr lang="da-DK" b="1" dirty="0" err="1"/>
              <a:t>critisism</a:t>
            </a:r>
            <a:br>
              <a:rPr lang="da-DK" b="1" dirty="0"/>
            </a:br>
            <a:endParaRPr lang="da-DK" dirty="0"/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C2FE7290-1D64-42BA-8975-7E6BBD01D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77456"/>
            <a:ext cx="5097780" cy="37957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2400" dirty="0"/>
              <a:t>The </a:t>
            </a:r>
            <a:r>
              <a:rPr lang="da-DK" sz="2400" dirty="0" err="1"/>
              <a:t>focus</a:t>
            </a:r>
            <a:r>
              <a:rPr lang="da-DK" sz="2400" dirty="0"/>
              <a:t> of </a:t>
            </a:r>
            <a:r>
              <a:rPr lang="da-DK" sz="2400" dirty="0" err="1"/>
              <a:t>gender</a:t>
            </a:r>
            <a:r>
              <a:rPr lang="da-DK" sz="2400" dirty="0"/>
              <a:t> </a:t>
            </a:r>
            <a:r>
              <a:rPr lang="da-DK" sz="2400" dirty="0" err="1"/>
              <a:t>critisism</a:t>
            </a:r>
            <a:r>
              <a:rPr lang="da-DK" sz="2400" dirty="0"/>
              <a:t> is to </a:t>
            </a:r>
            <a:r>
              <a:rPr lang="da-DK" sz="2400" i="1" dirty="0" err="1"/>
              <a:t>examine</a:t>
            </a:r>
            <a:r>
              <a:rPr lang="da-DK" sz="2400" i="1" dirty="0"/>
              <a:t> the </a:t>
            </a:r>
            <a:r>
              <a:rPr lang="da-DK" sz="2400" i="1" dirty="0" err="1"/>
              <a:t>presence</a:t>
            </a:r>
            <a:r>
              <a:rPr lang="da-DK" sz="2400" i="1" dirty="0"/>
              <a:t> and </a:t>
            </a:r>
            <a:r>
              <a:rPr lang="da-DK" sz="2400" i="1" dirty="0" err="1"/>
              <a:t>agency</a:t>
            </a:r>
            <a:r>
              <a:rPr lang="da-DK" sz="2400" i="1" dirty="0"/>
              <a:t> </a:t>
            </a:r>
            <a:r>
              <a:rPr lang="da-DK" sz="2400" dirty="0"/>
              <a:t>of the </a:t>
            </a:r>
            <a:r>
              <a:rPr lang="da-DK" sz="2400" dirty="0" err="1"/>
              <a:t>ones</a:t>
            </a:r>
            <a:r>
              <a:rPr lang="da-DK" sz="2400" dirty="0"/>
              <a:t> </a:t>
            </a:r>
            <a:r>
              <a:rPr lang="da-DK" sz="2400" dirty="0" err="1"/>
              <a:t>who</a:t>
            </a:r>
            <a:r>
              <a:rPr lang="da-DK" sz="2400" dirty="0"/>
              <a:t> have  </a:t>
            </a:r>
            <a:r>
              <a:rPr lang="da-DK" sz="2400" dirty="0" err="1"/>
              <a:t>historically</a:t>
            </a:r>
            <a:r>
              <a:rPr lang="da-DK" sz="2400" dirty="0"/>
              <a:t> </a:t>
            </a:r>
            <a:r>
              <a:rPr lang="da-DK" sz="2400" dirty="0" err="1"/>
              <a:t>been</a:t>
            </a:r>
            <a:r>
              <a:rPr lang="da-DK" sz="2400" dirty="0"/>
              <a:t> </a:t>
            </a:r>
            <a:r>
              <a:rPr lang="da-DK" sz="2400" dirty="0" err="1"/>
              <a:t>neclected</a:t>
            </a:r>
            <a:r>
              <a:rPr lang="da-DK" sz="2400" dirty="0"/>
              <a:t>.</a:t>
            </a:r>
          </a:p>
          <a:p>
            <a:endParaRPr lang="da-DK" sz="2400" dirty="0"/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D7A33DAF-3DD4-4536-907C-8B2BD4314C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6020" y="2177456"/>
            <a:ext cx="5097780" cy="3795748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da-DK" sz="2400">
                <a:latin typeface="Times New Roman" panose="02020603050405020304" pitchFamily="18" charset="0"/>
                <a:cs typeface="Times New Roman" panose="02020603050405020304" pitchFamily="18" charset="0"/>
              </a:rPr>
              <a:t>How are men and women portrayed?</a:t>
            </a:r>
            <a:r>
              <a:rPr lang="en-US" sz="24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514350" indent="-514350">
              <a:buAutoNum type="arabicPeriod"/>
            </a:pPr>
            <a:r>
              <a:rPr lang="en-US" sz="24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Are there stereotypical portrayals of gender in the text?</a:t>
            </a:r>
          </a:p>
          <a:p>
            <a:pPr marL="0" indent="0">
              <a:buNone/>
            </a:pPr>
            <a:r>
              <a:rPr lang="da-DK" sz="2400">
                <a:latin typeface="Times New Roman" panose="02020603050405020304" pitchFamily="18" charset="0"/>
                <a:cs typeface="Times New Roman" panose="02020603050405020304" pitchFamily="18" charset="0"/>
              </a:rPr>
              <a:t>3.   Is the author able to portray the          female experience?</a:t>
            </a:r>
            <a:r>
              <a:rPr lang="en-US" sz="24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da-DK" sz="2400"/>
          </a:p>
        </p:txBody>
      </p:sp>
    </p:spTree>
    <p:extLst>
      <p:ext uri="{BB962C8B-B14F-4D97-AF65-F5344CB8AC3E}">
        <p14:creationId xmlns:p14="http://schemas.microsoft.com/office/powerpoint/2010/main" val="30364413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B36F400F-DF28-43BC-8D8E-4929793B3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C9898D3-E37C-42BF-A5A3-E67B0C608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8377"/>
            <a:ext cx="10515600" cy="1325563"/>
          </a:xfrm>
        </p:spPr>
        <p:txBody>
          <a:bodyPr>
            <a:normAutofit/>
          </a:bodyPr>
          <a:lstStyle/>
          <a:p>
            <a:r>
              <a:rPr lang="da-DK"/>
              <a:t>Historical critisism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49DFB5B6-C137-469B-A7AC-E35BD0D45D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77456"/>
            <a:ext cx="5097780" cy="37957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2400"/>
              <a:t>Historical critisism examines the society and time in which the text was written and it can also include the author’s life and ideological views.</a:t>
            </a:r>
          </a:p>
        </p:txBody>
      </p:sp>
      <p:sp>
        <p:nvSpPr>
          <p:cNvPr id="7" name="Pladsholder til indhold 6">
            <a:extLst>
              <a:ext uri="{FF2B5EF4-FFF2-40B4-BE49-F238E27FC236}">
                <a16:creationId xmlns:a16="http://schemas.microsoft.com/office/drawing/2014/main" id="{8B6C6F4E-221D-42F6-B0F0-1585ABB5D1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6020" y="2177456"/>
            <a:ext cx="5097780" cy="3795748"/>
          </a:xfrm>
        </p:spPr>
        <p:txBody>
          <a:bodyPr>
            <a:normAutofit/>
          </a:bodyPr>
          <a:lstStyle/>
          <a:p>
            <a:r>
              <a:rPr lang="da-DK" sz="2400"/>
              <a:t>What was society like in the place and at the time in which it was written?</a:t>
            </a:r>
          </a:p>
          <a:p>
            <a:r>
              <a:rPr lang="da-DK" sz="2400"/>
              <a:t>How does the text reflect the attitudes and beliefs?</a:t>
            </a:r>
          </a:p>
          <a:p>
            <a:r>
              <a:rPr lang="da-DK" sz="2400"/>
              <a:t>How would characters and events have been viewed by the writer’s contemporaries?</a:t>
            </a:r>
          </a:p>
          <a:p>
            <a:r>
              <a:rPr lang="da-DK" sz="2400"/>
              <a:t>How important is the historical context to interpreting the work?</a:t>
            </a:r>
          </a:p>
        </p:txBody>
      </p:sp>
    </p:spTree>
    <p:extLst>
      <p:ext uri="{BB962C8B-B14F-4D97-AF65-F5344CB8AC3E}">
        <p14:creationId xmlns:p14="http://schemas.microsoft.com/office/powerpoint/2010/main" val="302242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9176761A-E1F3-46FA-A576-2F5BF874B92B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7" r="30618" b="-1"/>
          <a:stretch/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96C6D90-38CE-4294-ACFD-1CE6C06D5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Biopic: Nandita Das: </a:t>
            </a:r>
            <a:r>
              <a:rPr lang="en-US" sz="4800" i="1"/>
              <a:t>Manto</a:t>
            </a:r>
            <a:r>
              <a:rPr lang="en-US" sz="4800"/>
              <a:t> (2018)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41C523D-37CB-4D52-B48D-C9A479BBBE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7980" y="4872922"/>
            <a:ext cx="4023359" cy="120814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dirty="0"/>
              <a:t>https://www.youtube.com/watch?v=FYmnoTXBIrE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10331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8586BC-AB52-4125-81A4-3407A019D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B3FD08B-78F3-4903-B508-E670731380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73BE64E-6ADA-4C8F-905E-82E464EB23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133" y="926108"/>
            <a:ext cx="6465027" cy="4885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4308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Muslim refugees India Pakistan 1947">
            <a:extLst>
              <a:ext uri="{FF2B5EF4-FFF2-40B4-BE49-F238E27FC236}">
                <a16:creationId xmlns:a16="http://schemas.microsoft.com/office/drawing/2014/main" id="{6AD9E9F1-7277-4402-BBEE-1A2955606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885825"/>
            <a:ext cx="8477250" cy="508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2834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034EB8C-3CAB-4236-87D3-54C400E17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505495" cy="162232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Setting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D7FBC5AF-A209-4C59-AC8F-996A1056DE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8931" y="2438400"/>
            <a:ext cx="3505494" cy="378541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900" b="0" i="0">
                <a:effectLst/>
              </a:rPr>
              <a:t>Does the setting create a particular atmosphere?</a:t>
            </a:r>
          </a:p>
          <a:p>
            <a:r>
              <a:rPr lang="en-US" sz="1900" b="0" i="0">
                <a:effectLst/>
              </a:rPr>
              <a:t>Does the setting reflect a character’s mood or underline emotions?</a:t>
            </a:r>
          </a:p>
          <a:p>
            <a:r>
              <a:rPr lang="en-US" sz="1900" b="0" i="0">
                <a:effectLst/>
              </a:rPr>
              <a:t>Does the setting comment on the character in an indirect way?</a:t>
            </a:r>
          </a:p>
          <a:p>
            <a:r>
              <a:rPr lang="en-US" sz="1900" b="0" i="0">
                <a:effectLst/>
              </a:rPr>
              <a:t>Has the setting shaped the character and his/her values?</a:t>
            </a:r>
          </a:p>
          <a:p>
            <a:r>
              <a:rPr lang="en-US" sz="1900" b="0" i="0">
                <a:effectLst/>
              </a:rPr>
              <a:t>Does the setting have symbolic significance in the text?</a:t>
            </a:r>
          </a:p>
          <a:p>
            <a:pPr marL="0"/>
            <a:endParaRPr lang="en-US" sz="190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557784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509DE17-41D1-43C0-A4F2-C2582E36FED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05862" y="1636626"/>
            <a:ext cx="6019331" cy="358150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7484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D96B38C2-3213-432A-938E-B038F989B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4944152" cy="162232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narration/point of view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A81EF029-416C-4405-9040-B716208631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8930" y="2438400"/>
            <a:ext cx="4944151" cy="378541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b="0" i="0">
                <a:effectLst/>
              </a:rPr>
              <a:t>Does the narrative voice reflect the narrator’s personality?</a:t>
            </a:r>
          </a:p>
          <a:p>
            <a:endParaRPr lang="en-US" sz="240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46F7435D-E3DB-47B1-BA61-B00ACC83A9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2950" y="0"/>
            <a:ext cx="6099050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ounded Rectangle 9">
            <a:extLst>
              <a:ext uri="{FF2B5EF4-FFF2-40B4-BE49-F238E27FC236}">
                <a16:creationId xmlns:a16="http://schemas.microsoft.com/office/drawing/2014/main" id="{F263A0B5-F8C4-4116-809F-78A768EA79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77582" y="557784"/>
            <a:ext cx="5130204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D2E7062D-FCB9-4DAE-A220-8366C6189F7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04709" y="1967235"/>
            <a:ext cx="4475531" cy="2920283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0190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D359FE89-87D4-4318-9645-1A17A290E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4944152" cy="162232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Characters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FE5F8D44-3E63-4973-ACAB-AF3F349CC9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8930" y="2438400"/>
            <a:ext cx="4944151" cy="378541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b="0" i="0">
                <a:effectLst/>
              </a:rPr>
              <a:t>Who are the characters, and what do we learn about them? (Age, appearance, family situation, background, education, job, language, thoughts, opinions)</a:t>
            </a:r>
          </a:p>
          <a:p>
            <a:r>
              <a:rPr lang="en-US" sz="2000" b="0" i="0">
                <a:effectLst/>
              </a:rPr>
              <a:t>Are all characters introduced at once, or do they appear gradually?</a:t>
            </a:r>
          </a:p>
          <a:p>
            <a:r>
              <a:rPr lang="en-US" sz="2000" b="0" i="0">
                <a:effectLst/>
              </a:rPr>
              <a:t>Who is the main character? Why do you consider him/her the main character?</a:t>
            </a:r>
          </a:p>
          <a:p>
            <a:r>
              <a:rPr lang="en-US" sz="2000" b="0" i="0">
                <a:effectLst/>
              </a:rPr>
              <a:t>Do the characters’ personalities remain the same throughout the story or do they develop?</a:t>
            </a:r>
          </a:p>
          <a:p>
            <a:pPr marL="0"/>
            <a:endParaRPr lang="en-US" sz="200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46F7435D-E3DB-47B1-BA61-B00ACC83A9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2950" y="0"/>
            <a:ext cx="6099050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ounded Rectangle 9">
            <a:extLst>
              <a:ext uri="{FF2B5EF4-FFF2-40B4-BE49-F238E27FC236}">
                <a16:creationId xmlns:a16="http://schemas.microsoft.com/office/drawing/2014/main" id="{F263A0B5-F8C4-4116-809F-78A768EA79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77582" y="557784"/>
            <a:ext cx="5130204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96846E5B-03FA-41A0-90DD-6FD41B44088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04709" y="2056745"/>
            <a:ext cx="4475531" cy="274126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09385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987ADF95-343F-4245-820D-06357C632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4944152" cy="162232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Structure and composition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1FF4E5D9-1929-4E06-8376-BB9D46F3C1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8930" y="2438400"/>
            <a:ext cx="4944151" cy="378541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100" b="0" i="0">
                <a:effectLst/>
              </a:rPr>
              <a:t>How does the writer capture the reader’s interest?</a:t>
            </a:r>
          </a:p>
          <a:p>
            <a:pPr marL="0"/>
            <a:r>
              <a:rPr lang="en-US" sz="1100"/>
              <a:t>The ending: </a:t>
            </a:r>
          </a:p>
          <a:p>
            <a:r>
              <a:rPr lang="en-US" sz="1100" b="0" i="0">
                <a:effectLst/>
              </a:rPr>
              <a:t>Does the ending provide some kind of resolution?</a:t>
            </a:r>
          </a:p>
          <a:p>
            <a:r>
              <a:rPr lang="en-US" sz="1100" b="0" i="0">
                <a:effectLst/>
              </a:rPr>
              <a:t>Is it an open and ambiguous ending?</a:t>
            </a:r>
          </a:p>
          <a:p>
            <a:r>
              <a:rPr lang="en-US" sz="1100" b="0" i="0">
                <a:effectLst/>
              </a:rPr>
              <a:t>Is the ending predictable/unpredictable, expected/unexpected?</a:t>
            </a:r>
          </a:p>
          <a:p>
            <a:r>
              <a:rPr lang="en-US" sz="1100" b="0" i="0">
                <a:effectLst/>
              </a:rPr>
              <a:t>What is the effect of the ending on the reader: surprise, astonishment, relief, fulfilment?</a:t>
            </a:r>
          </a:p>
          <a:p>
            <a:pPr marL="0"/>
            <a:r>
              <a:rPr lang="en-US" sz="1100"/>
              <a:t>Composition: </a:t>
            </a:r>
          </a:p>
          <a:p>
            <a:r>
              <a:rPr lang="en-US" sz="1100" b="0" i="0">
                <a:effectLst/>
              </a:rPr>
              <a:t>What is the initial situation, the development, and the final situation? Will there be any future development?</a:t>
            </a:r>
          </a:p>
          <a:p>
            <a:r>
              <a:rPr lang="en-US" sz="1100" b="0" i="0">
                <a:effectLst/>
              </a:rPr>
              <a:t>Is there a conflict in the story? If yes, does it come from outside or inside?</a:t>
            </a:r>
          </a:p>
          <a:p>
            <a:r>
              <a:rPr lang="en-US" sz="1100" b="0" i="0">
                <a:effectLst/>
              </a:rPr>
              <a:t>What is the relationship between characters and events? Is the protagonist controlled by events or does the protagonist shape events?</a:t>
            </a:r>
          </a:p>
          <a:p>
            <a:endParaRPr lang="en-US" sz="110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46F7435D-E3DB-47B1-BA61-B00ACC83A9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2950" y="0"/>
            <a:ext cx="6099050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ounded Rectangle 9">
            <a:extLst>
              <a:ext uri="{FF2B5EF4-FFF2-40B4-BE49-F238E27FC236}">
                <a16:creationId xmlns:a16="http://schemas.microsoft.com/office/drawing/2014/main" id="{F263A0B5-F8C4-4116-809F-78A768EA79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77582" y="557784"/>
            <a:ext cx="5130204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FFD9FDED-C67F-4F90-88A8-E806848E6D4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04709" y="1928074"/>
            <a:ext cx="4475531" cy="299860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9579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6B51D6D-920C-4D5C-BA63-2F569E05A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4944152" cy="162232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Language/tone/style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1E089B02-9DF8-4063-A1F6-1C954FE045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8930" y="2438400"/>
            <a:ext cx="4944151" cy="378541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300" b="0" i="0">
                <a:effectLst/>
              </a:rPr>
              <a:t>Is the sentence structure long or short, simple or complex, paratactic or hypotactic? Are the sentences incomplete?</a:t>
            </a:r>
          </a:p>
          <a:p>
            <a:r>
              <a:rPr lang="en-US" sz="1300" b="0" i="0">
                <a:effectLst/>
              </a:rPr>
              <a:t>Is the vocabulary concrete or abstract, colloquial, formal or neutral? Is a particular word class predominant in the text? Is there a use of or a lack of adjectives and adverbs? Are specific words or phrases repeated?</a:t>
            </a:r>
          </a:p>
          <a:p>
            <a:r>
              <a:rPr lang="en-US" sz="1300" b="0" i="0">
                <a:effectLst/>
              </a:rPr>
              <a:t>Is there anything characteristic about the punctuation or the word order?</a:t>
            </a:r>
          </a:p>
          <a:p>
            <a:r>
              <a:rPr lang="en-US" sz="1300" b="0" i="0">
                <a:effectLst/>
              </a:rPr>
              <a:t>Does the language belong to a certain dialect or sociolect?</a:t>
            </a:r>
          </a:p>
          <a:p>
            <a:r>
              <a:rPr lang="en-US" sz="1300" b="0" i="0">
                <a:effectLst/>
              </a:rPr>
              <a:t>Are there connotations? Positive or negative?</a:t>
            </a:r>
          </a:p>
          <a:p>
            <a:r>
              <a:rPr lang="en-US" sz="1300" b="0" i="0">
                <a:effectLst/>
              </a:rPr>
              <a:t>Sound effects: are there examples of alliteration or assonance?</a:t>
            </a:r>
          </a:p>
          <a:p>
            <a:r>
              <a:rPr lang="en-US" sz="1300" b="0" i="0">
                <a:effectLst/>
              </a:rPr>
              <a:t>Are there examples of the use of </a:t>
            </a:r>
            <a:r>
              <a:rPr lang="en-US" sz="1300" b="0" i="0" u="none" strike="noStrike">
                <a:effectLst/>
                <a:hlinkClick r:id="rId2"/>
              </a:rPr>
              <a:t>imagery, symbolism, metaphors, simile or personification</a:t>
            </a:r>
            <a:r>
              <a:rPr lang="en-US" sz="1300" b="0" i="0">
                <a:effectLst/>
              </a:rPr>
              <a:t>? </a:t>
            </a:r>
          </a:p>
          <a:p>
            <a:r>
              <a:rPr lang="en-US" sz="1300" b="0" i="0">
                <a:effectLst/>
              </a:rPr>
              <a:t>What is characteristic of the general tone? Is it positive, negative, neutral, happy, depressed, optimistic, ironic …?</a:t>
            </a:r>
          </a:p>
          <a:p>
            <a:endParaRPr lang="en-US" sz="130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46F7435D-E3DB-47B1-BA61-B00ACC83A9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2950" y="0"/>
            <a:ext cx="6099050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ounded Rectangle 9">
            <a:extLst>
              <a:ext uri="{FF2B5EF4-FFF2-40B4-BE49-F238E27FC236}">
                <a16:creationId xmlns:a16="http://schemas.microsoft.com/office/drawing/2014/main" id="{F263A0B5-F8C4-4116-809F-78A768EA79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77582" y="557784"/>
            <a:ext cx="5130204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E640A786-5F07-46DE-B1A5-E6F97C66A263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04709" y="1944857"/>
            <a:ext cx="4475531" cy="296503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16294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763</Words>
  <Application>Microsoft Office PowerPoint</Application>
  <PresentationFormat>Widescreen</PresentationFormat>
  <Paragraphs>61</Paragraphs>
  <Slides>15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Open Sans</vt:lpstr>
      <vt:lpstr>Times New Roman</vt:lpstr>
      <vt:lpstr>Office-tema</vt:lpstr>
      <vt:lpstr>Analysis of fiction</vt:lpstr>
      <vt:lpstr>Biopic: Nandita Das: Manto (2018)</vt:lpstr>
      <vt:lpstr>PowerPoint-præsentation</vt:lpstr>
      <vt:lpstr>PowerPoint-præsentation</vt:lpstr>
      <vt:lpstr>Setting</vt:lpstr>
      <vt:lpstr>narration/point of view</vt:lpstr>
      <vt:lpstr>Characters</vt:lpstr>
      <vt:lpstr>Structure and composition</vt:lpstr>
      <vt:lpstr>Language/tone/style</vt:lpstr>
      <vt:lpstr>Title </vt:lpstr>
      <vt:lpstr>Theme</vt:lpstr>
      <vt:lpstr>Message</vt:lpstr>
      <vt:lpstr>Wider contexts</vt:lpstr>
      <vt:lpstr>Wider contexts: Gender critisism </vt:lpstr>
      <vt:lpstr>Historical critisism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Analysis of fiction</dc:title>
  <dc:creator>Tine Lønholdt Sode (TLS - Underviser - U/NORD)</dc:creator>
  <cp:lastModifiedBy>Maria Seis Flyvholm (MASF - Underviser - U/NORD)</cp:lastModifiedBy>
  <cp:revision>3</cp:revision>
  <dcterms:created xsi:type="dcterms:W3CDTF">2021-09-30T08:06:19Z</dcterms:created>
  <dcterms:modified xsi:type="dcterms:W3CDTF">2024-03-08T08:09:11Z</dcterms:modified>
</cp:coreProperties>
</file>