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59" r:id="rId5"/>
    <p:sldId id="262" r:id="rId6"/>
    <p:sldId id="264" r:id="rId7"/>
    <p:sldId id="265" r:id="rId8"/>
    <p:sldId id="266" r:id="rId9"/>
    <p:sldId id="260" r:id="rId10"/>
    <p:sldId id="258" r:id="rId11"/>
    <p:sldId id="269" r:id="rId12"/>
    <p:sldId id="261" r:id="rId13"/>
    <p:sldId id="263" r:id="rId14"/>
    <p:sldId id="268" r:id="rId1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26"/>
    <p:restoredTop sz="93077"/>
  </p:normalViewPr>
  <p:slideViewPr>
    <p:cSldViewPr snapToGrid="0" snapToObjects="1">
      <p:cViewPr varScale="1">
        <p:scale>
          <a:sx n="69" d="100"/>
          <a:sy n="69" d="100"/>
        </p:scale>
        <p:origin x="4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987F8-03B3-AD42-82FD-687536B76B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A86A-6416-E646-B38B-8B6913C5AD9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 stood waiting (</a:t>
            </a:r>
            <a:r>
              <a:rPr lang="en-GB" dirty="0" err="1"/>
              <a:t>emfase</a:t>
            </a:r>
            <a:r>
              <a:rPr lang="en-GB" dirty="0"/>
              <a:t>) vs I was waiting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A86A-6416-E646-B38B-8B6913C5AD9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802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Ing-formen</a:t>
            </a:r>
            <a:r>
              <a:rPr lang="en-GB" dirty="0"/>
              <a:t> star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objekt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sætningen</a:t>
            </a:r>
            <a:endParaRPr lang="en-GB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A86A-6416-E646-B38B-8B6913C5AD9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67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Ing-formen</a:t>
            </a:r>
            <a:r>
              <a:rPr lang="en-GB" dirty="0"/>
              <a:t> </a:t>
            </a:r>
            <a:r>
              <a:rPr lang="en-GB" dirty="0" err="1"/>
              <a:t>fungerer</a:t>
            </a:r>
            <a:r>
              <a:rPr lang="en-GB" dirty="0"/>
              <a:t> </a:t>
            </a:r>
            <a:r>
              <a:rPr lang="en-GB" dirty="0" err="1"/>
              <a:t>som</a:t>
            </a:r>
            <a:r>
              <a:rPr lang="en-GB" dirty="0"/>
              <a:t> et </a:t>
            </a:r>
            <a:r>
              <a:rPr lang="en-GB" dirty="0" err="1"/>
              <a:t>substantiv</a:t>
            </a:r>
            <a:r>
              <a:rPr lang="en-GB" dirty="0"/>
              <a:t>: ex. People are interested in Languages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A86A-6416-E646-B38B-8B6913C5AD9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0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Copulaverber</a:t>
            </a:r>
            <a:r>
              <a:rPr lang="en-GB" dirty="0"/>
              <a:t>: </a:t>
            </a:r>
            <a:r>
              <a:rPr lang="da-DK" i="1" dirty="0" err="1">
                <a:effectLst/>
              </a:rPr>
              <a:t>be</a:t>
            </a:r>
            <a:r>
              <a:rPr lang="da-DK" i="1" dirty="0">
                <a:effectLst/>
              </a:rPr>
              <a:t>, </a:t>
            </a:r>
            <a:r>
              <a:rPr lang="da-DK" i="1" dirty="0" err="1">
                <a:effectLst/>
              </a:rPr>
              <a:t>become</a:t>
            </a:r>
            <a:r>
              <a:rPr lang="da-DK" i="1" dirty="0">
                <a:effectLst/>
              </a:rPr>
              <a:t>, </a:t>
            </a:r>
            <a:r>
              <a:rPr lang="da-DK" i="1" dirty="0" err="1">
                <a:effectLst/>
              </a:rPr>
              <a:t>appear</a:t>
            </a:r>
            <a:r>
              <a:rPr lang="da-DK" i="1" dirty="0">
                <a:effectLst/>
              </a:rPr>
              <a:t>, feel, look, </a:t>
            </a:r>
            <a:r>
              <a:rPr lang="da-DK" i="1" dirty="0" err="1">
                <a:effectLst/>
              </a:rPr>
              <a:t>remain</a:t>
            </a:r>
            <a:r>
              <a:rPr lang="da-DK" i="1" dirty="0">
                <a:effectLst/>
              </a:rPr>
              <a:t>, </a:t>
            </a:r>
            <a:r>
              <a:rPr lang="da-DK" i="1" dirty="0" err="1">
                <a:effectLst/>
              </a:rPr>
              <a:t>seem</a:t>
            </a:r>
            <a:r>
              <a:rPr lang="da-DK" i="1" dirty="0">
                <a:effectLst/>
              </a:rPr>
              <a:t>, sound</a:t>
            </a:r>
            <a:endParaRPr lang="en-GB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A86A-6416-E646-B38B-8B6913C5AD9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503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3476F-49A1-7347-8095-7A9C501B4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7A659EE-8916-4244-839A-4FF552501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FEF6407-6E18-F644-99D0-B67166AB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673D0E1-683C-9A47-A32B-686B04438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1A3BAC-CAF4-A548-9C83-A2F99219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12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3AC37F-56D4-B14F-B61C-55999088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B04FE78-B453-8D48-BC78-BE05A1305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F2D018-504B-864E-8DA8-4DE02E55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1839A8-7CB4-0343-92D1-0B5037291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176A66-B7ED-CE44-9A1B-03FC487F7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45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9ED3816-9661-CA4C-A0E5-FDC383E0D7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6E25A48-88EA-0B4D-8CEB-2256453938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ED8F542-5D3B-1944-B949-E06960C78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A28449-99B0-8E48-B574-20F2A04F5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26ED49-70AD-8B4B-9EE2-88E893DAC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553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E440E-0A06-BB4A-91CA-6D787C72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CF73C5-7620-C34B-A46C-619E23B73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0BAAE59-2675-5542-BE1A-5B41EB2F7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A56675-0BE5-DC4E-A258-0CA577A35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F495B6-1E13-F845-BE29-8DB6EFB4A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82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762E6A-CAE4-0C46-B01A-27F616EE6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B95224D-DC70-1E40-95B5-663616C6A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6F6E8D-8BCA-244C-99C4-F38E5AA7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95D838-6F65-4D4C-BEBB-8448A9C74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06B85FA-9033-CC49-8E68-9704F4E05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84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525EB-CA38-E244-8051-ED229E272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2E672D-6E42-E946-B592-0CEEC60B3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F72B751-CAE6-C942-9003-8BCDE8140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CC60E85-4EBF-DB43-849D-EAD33B51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7F29EB3-CE18-B449-A8A4-A876B43F9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DF4399A-8CD0-2B4F-B8D9-00F5D48E7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43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A9694-CACB-3249-B348-E754A3C8F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04743FC-6E93-4B4F-A355-40A0EDCE0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B83806A-238B-8C43-8197-09BC8D23F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B0E110B-4B7C-074D-87E5-F92780EED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511CC52-E909-D34F-8B87-1FC0A3DDC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8867CEE-4C93-2D48-9581-662A1C9C9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4E0CC8C-1BAD-7747-BFB7-FC1412317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3418E8A-FE38-B446-9E00-54DEC4047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069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3F04B-CEA7-3146-A53D-7E50CD930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5392A5C-9F1D-A041-AAD6-DA63ED03A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40FAE4A-6CBC-5D43-820B-35D0793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4468D00-23C9-DF42-ABD2-7BA3531B2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50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827A4CA-D966-6145-AED6-521C3D2B4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008910-AC0A-1C4F-BE28-09A7A5D2E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AC226D6-6AAB-C146-B8C4-B43868B11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565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AEA6A-4F30-AB40-A122-14EC0CD9D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456ADF3-C99C-4B45-8A1F-E7CAF5B64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1C66CCD-3FA4-B243-9FD9-4742EC568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0B95B31-AED1-A148-A9D0-50352FE75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84597E-650D-CC40-AD17-DDFE20B05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108DBF0-243B-D24C-B679-F934C2B2C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19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220B3-F06A-934B-8635-323C52F6C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1E8DF9A-792A-5248-8372-93F098AB6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6EA77F7-07E7-5B49-B45E-FC094669B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7EE8879-06E5-CD4A-AB92-C98E31213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2BACC9-B141-C049-9E76-A89AF290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DC0C46-9E62-3643-81B9-FD3B5836B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4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305827A-19EE-C84B-B596-CDD83082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DA58EEE-9794-5E4B-A9C2-DFFD43311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/>
              <a:t>Rediger teksttypografien i masteren
Andet niveau
Tredje niveau
Fjerde niveau
Femte niveau</a:t>
            </a:r>
            <a:endParaRPr lang="en-GB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395ACEA-7877-5F49-BC36-BC6F8BDE3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69FA-D163-2049-8842-95C494C2EE2B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F352E0-28A8-5C40-948B-532F380C13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09B55E2-A1C5-D342-A908-C717DD500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2A46-28C4-9D4D-B820-B14AA99C33D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1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45DC57-4C31-0342-B21F-B3CFE523CE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Ananlyse</a:t>
            </a:r>
            <a:r>
              <a:rPr lang="en-GB" sz="6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af</a:t>
            </a:r>
            <a:r>
              <a:rPr lang="en-GB" sz="6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brug</a:t>
            </a:r>
            <a:r>
              <a:rPr lang="en-GB" sz="6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af</a:t>
            </a:r>
            <a:r>
              <a:rPr lang="en-GB" sz="6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</a:t>
            </a:r>
            <a:r>
              <a:rPr lang="en-GB" sz="6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-form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på</a:t>
            </a:r>
            <a:r>
              <a:rPr lang="en-GB" sz="6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66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engelsk</a:t>
            </a:r>
            <a:endParaRPr lang="en-GB" sz="6600" b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F7C5828-2C63-7A4B-88C7-5A786ED0AB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794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C2E35-825A-7749-888A-53D467C1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71667" cy="1460500"/>
          </a:xfrm>
        </p:spPr>
        <p:txBody>
          <a:bodyPr>
            <a:normAutofit/>
          </a:bodyPr>
          <a:lstStyle/>
          <a:p>
            <a:r>
              <a:rPr lang="da-DK" sz="3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Ing-form som adjektiv anvendes efter sanseverber</a:t>
            </a:r>
            <a:endParaRPr lang="en-GB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C9104F-DFAA-F941-B999-C14618AA0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da-DK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see</a:t>
            </a:r>
            <a:r>
              <a:rPr lang="da-DK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</a:t>
            </a:r>
            <a:r>
              <a:rPr lang="da-DK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watch</a:t>
            </a:r>
            <a:r>
              <a:rPr lang="da-DK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</a:t>
            </a:r>
            <a:r>
              <a:rPr lang="da-DK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hear</a:t>
            </a:r>
            <a:r>
              <a:rPr lang="da-DK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</a:t>
            </a:r>
            <a:r>
              <a:rPr lang="da-DK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smell</a:t>
            </a:r>
            <a:r>
              <a:rPr lang="da-DK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etc.</a:t>
            </a:r>
            <a:r>
              <a:rPr lang="da-DK" b="1" dirty="0"/>
              <a:t> </a:t>
            </a:r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Ing-formen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beskriver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objektet.Her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him, her, you </a:t>
            </a:r>
          </a:p>
          <a:p>
            <a:pPr marL="0" indent="0">
              <a:buNone/>
            </a:pPr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Kan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omskrives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til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en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bisætning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: We saw that he was swimming</a:t>
            </a:r>
          </a:p>
          <a:p>
            <a:endParaRPr lang="en-GB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11FA8F1-FB8A-0140-8A6B-C132328A353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4" y="2994782"/>
            <a:ext cx="6468532" cy="2472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80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E669C5-A0AC-1E49-9FA5-6FEB05C17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b="1" dirty="0"/>
              <a:t>Et substantiv + et verbum i Ing-form giver ekstra information i en sætning og erstatter en relativsætning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D28EA4-7C43-5440-8D4F-238936924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The woman </a:t>
            </a:r>
            <a:r>
              <a:rPr lang="en-GB" b="1" i="1" dirty="0"/>
              <a:t>wearing</a:t>
            </a:r>
            <a:r>
              <a:rPr lang="en-GB" i="1" dirty="0"/>
              <a:t> a red dress is sitting by the window</a:t>
            </a:r>
          </a:p>
          <a:p>
            <a:r>
              <a:rPr lang="en-GB" i="1" dirty="0"/>
              <a:t>I was awaken by wolves </a:t>
            </a:r>
            <a:r>
              <a:rPr lang="en-GB" b="1" i="1" dirty="0"/>
              <a:t>howling</a:t>
            </a:r>
          </a:p>
          <a:p>
            <a:r>
              <a:rPr lang="en-GB" i="1" dirty="0"/>
              <a:t>Students </a:t>
            </a:r>
            <a:r>
              <a:rPr lang="en-GB" b="1" i="1" dirty="0"/>
              <a:t>handing</a:t>
            </a:r>
            <a:r>
              <a:rPr lang="en-GB" i="1" dirty="0"/>
              <a:t> in their essay late will lose ten marks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Indsæt</a:t>
            </a:r>
            <a:r>
              <a:rPr lang="en-GB" dirty="0"/>
              <a:t> </a:t>
            </a:r>
            <a:r>
              <a:rPr lang="en-GB" dirty="0" err="1"/>
              <a:t>det</a:t>
            </a:r>
            <a:r>
              <a:rPr lang="en-GB" dirty="0"/>
              <a:t> relative </a:t>
            </a:r>
            <a:r>
              <a:rPr lang="en-GB" dirty="0" err="1"/>
              <a:t>pronomen</a:t>
            </a:r>
            <a:r>
              <a:rPr lang="en-GB" dirty="0"/>
              <a:t>: </a:t>
            </a:r>
          </a:p>
          <a:p>
            <a:r>
              <a:rPr lang="en-GB" i="1" dirty="0"/>
              <a:t>The woman who is wearing a red dress is sitting by the window</a:t>
            </a:r>
          </a:p>
          <a:p>
            <a:r>
              <a:rPr lang="en-GB" i="1" dirty="0"/>
              <a:t>I was awoken by wolves which were howling</a:t>
            </a:r>
          </a:p>
          <a:p>
            <a:r>
              <a:rPr lang="en-GB" i="1" dirty="0"/>
              <a:t>Students who hand in their essays late will lose ten marks</a:t>
            </a:r>
          </a:p>
        </p:txBody>
      </p:sp>
    </p:spTree>
    <p:extLst>
      <p:ext uri="{BB962C8B-B14F-4D97-AF65-F5344CB8AC3E}">
        <p14:creationId xmlns:p14="http://schemas.microsoft.com/office/powerpoint/2010/main" val="1348105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9CCC66-E0CD-6D48-ADE3-461BEF6C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da-DK" sz="3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</a:br>
            <a:r>
              <a:rPr lang="da-DK" sz="36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b. Verbets ing-form bruges som verbalsubstantiv og placeres i starten af sætningen </a:t>
            </a:r>
            <a:br>
              <a:rPr lang="da-DK" sz="36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</a:br>
            <a:endParaRPr lang="en-GB" sz="36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D2E7743-8096-1145-8884-40D1E7381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dansk</a:t>
            </a:r>
            <a:r>
              <a:rPr lang="en-GB" dirty="0"/>
              <a:t> </a:t>
            </a:r>
            <a:r>
              <a:rPr lang="en-GB" dirty="0" err="1"/>
              <a:t>anvender</a:t>
            </a:r>
            <a:r>
              <a:rPr lang="en-GB" dirty="0"/>
              <a:t> vi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infinitiv</a:t>
            </a:r>
            <a:r>
              <a:rPr lang="en-GB" dirty="0"/>
              <a:t>: At </a:t>
            </a:r>
            <a:r>
              <a:rPr lang="en-GB" dirty="0" err="1"/>
              <a:t>spise</a:t>
            </a:r>
            <a:r>
              <a:rPr lang="en-GB" dirty="0"/>
              <a:t> </a:t>
            </a:r>
            <a:r>
              <a:rPr lang="en-GB" dirty="0" err="1"/>
              <a:t>mennesker</a:t>
            </a:r>
            <a:r>
              <a:rPr lang="en-GB" dirty="0"/>
              <a:t> </a:t>
            </a:r>
            <a:r>
              <a:rPr lang="en-GB" dirty="0" err="1"/>
              <a:t>er</a:t>
            </a:r>
            <a:r>
              <a:rPr lang="en-GB" dirty="0"/>
              <a:t> </a:t>
            </a:r>
            <a:r>
              <a:rPr lang="en-GB" dirty="0" err="1"/>
              <a:t>forkert</a:t>
            </a:r>
            <a:endParaRPr lang="en-GB" dirty="0"/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B8FF58A-C533-EC4A-B493-7AC4C07AF53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133" y="1995488"/>
            <a:ext cx="7484533" cy="306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587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07CF5-DFCD-4B44-9FF3-486D5AE0B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Ing-form i sammensatte substantiver</a:t>
            </a:r>
            <a:br>
              <a:rPr lang="da-DK" dirty="0"/>
            </a:b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9DF1C7-E787-7441-8478-558D3BF07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A9AC493-56E1-B347-83CB-619B9FA4FD2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067" y="1422400"/>
            <a:ext cx="6959600" cy="40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84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24AB5C-94EA-F442-A23C-2CD7D52B3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c. Verbum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-form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fungerer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som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præposition</a:t>
            </a:r>
            <a:endParaRPr lang="en-GB" sz="4000" b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CB1128-EADC-7C43-B557-E87CB678A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Concerning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this matter, I’m not sure what to say</a:t>
            </a: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He refused to give any information </a:t>
            </a:r>
            <a:r>
              <a:rPr lang="en-GB" b="1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regarding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the man’s whereabouts</a:t>
            </a:r>
          </a:p>
          <a:p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Synonym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betydning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: 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about, as to, on the subject of, respecting, in the matter of, as regards, with reference to, apropos</a:t>
            </a:r>
          </a:p>
        </p:txBody>
      </p:sp>
    </p:spTree>
    <p:extLst>
      <p:ext uri="{BB962C8B-B14F-4D97-AF65-F5344CB8AC3E}">
        <p14:creationId xmlns:p14="http://schemas.microsoft.com/office/powerpoint/2010/main" val="169829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2B9E4-4FED-A143-8CE3-5FA6D314A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Verbets</a:t>
            </a:r>
            <a:r>
              <a:rPr lang="en-GB" b="1" dirty="0"/>
              <a:t> </a:t>
            </a:r>
            <a:r>
              <a:rPr lang="en-GB" b="1" dirty="0" err="1"/>
              <a:t>ing</a:t>
            </a:r>
            <a:r>
              <a:rPr lang="en-GB" b="1" dirty="0"/>
              <a:t>-form </a:t>
            </a:r>
            <a:r>
              <a:rPr lang="en-GB" b="1" dirty="0" err="1"/>
              <a:t>kan</a:t>
            </a:r>
            <a:r>
              <a:rPr lang="en-GB" b="1" dirty="0"/>
              <a:t> </a:t>
            </a:r>
            <a:r>
              <a:rPr lang="en-GB" b="1" dirty="0" err="1"/>
              <a:t>anvendes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mange </a:t>
            </a:r>
            <a:r>
              <a:rPr lang="en-GB" b="1" dirty="0" err="1"/>
              <a:t>sammenhænge</a:t>
            </a:r>
            <a:endParaRPr lang="en-GB" b="1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2597098-E065-BB40-BC9C-9F56FFE56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1. </a:t>
            </a:r>
            <a:r>
              <a:rPr lang="en-GB" dirty="0" err="1"/>
              <a:t>udvidet</a:t>
            </a:r>
            <a:r>
              <a:rPr lang="en-GB" dirty="0"/>
              <a:t> </a:t>
            </a:r>
            <a:r>
              <a:rPr lang="en-GB" dirty="0" err="1"/>
              <a:t>tid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2. </a:t>
            </a:r>
            <a:r>
              <a:rPr lang="en-GB" dirty="0" err="1"/>
              <a:t>efter</a:t>
            </a:r>
            <a:r>
              <a:rPr lang="en-GB" dirty="0"/>
              <a:t> </a:t>
            </a:r>
            <a:r>
              <a:rPr lang="en-GB" dirty="0" err="1"/>
              <a:t>visse</a:t>
            </a:r>
            <a:r>
              <a:rPr lang="en-GB" dirty="0"/>
              <a:t> </a:t>
            </a:r>
            <a:r>
              <a:rPr lang="en-GB" dirty="0" err="1"/>
              <a:t>verber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3. </a:t>
            </a:r>
            <a:r>
              <a:rPr lang="en-GB" dirty="0" err="1"/>
              <a:t>efter</a:t>
            </a:r>
            <a:r>
              <a:rPr lang="en-GB" dirty="0"/>
              <a:t> </a:t>
            </a:r>
            <a:r>
              <a:rPr lang="en-GB" dirty="0" err="1"/>
              <a:t>præpositioner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4. </a:t>
            </a:r>
            <a:r>
              <a:rPr lang="en-GB" dirty="0" err="1"/>
              <a:t>Ing-formen</a:t>
            </a:r>
            <a:r>
              <a:rPr lang="en-GB" dirty="0"/>
              <a:t> </a:t>
            </a:r>
            <a:r>
              <a:rPr lang="en-GB" dirty="0" err="1"/>
              <a:t>fungerer</a:t>
            </a:r>
            <a:r>
              <a:rPr lang="en-GB" dirty="0"/>
              <a:t> </a:t>
            </a:r>
          </a:p>
          <a:p>
            <a:pPr marL="457200" lvl="1" indent="0">
              <a:buNone/>
            </a:pPr>
            <a:r>
              <a:rPr lang="en-GB" dirty="0"/>
              <a:t>a.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adjektiv</a:t>
            </a:r>
            <a:endParaRPr lang="en-GB" dirty="0"/>
          </a:p>
          <a:p>
            <a:pPr marL="457200" lvl="1" indent="0">
              <a:buNone/>
            </a:pPr>
            <a:r>
              <a:rPr lang="en-GB" dirty="0"/>
              <a:t>b.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verbalsubstantiv</a:t>
            </a:r>
            <a:endParaRPr lang="en-GB" dirty="0"/>
          </a:p>
          <a:p>
            <a:pPr marL="457200" lvl="1" indent="0">
              <a:buNone/>
            </a:pPr>
            <a:r>
              <a:rPr lang="en-GB" dirty="0"/>
              <a:t>c. </a:t>
            </a:r>
            <a:r>
              <a:rPr lang="en-GB" dirty="0" err="1"/>
              <a:t>som</a:t>
            </a:r>
            <a:r>
              <a:rPr lang="en-GB" dirty="0"/>
              <a:t> </a:t>
            </a:r>
            <a:r>
              <a:rPr lang="en-GB" dirty="0" err="1"/>
              <a:t>præposition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63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FDFAAB-B3C5-E44F-8FA5-B444FBD20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br>
              <a:rPr lang="da-DK" b="1" dirty="0"/>
            </a:br>
            <a:br>
              <a:rPr lang="da-DK" b="1" dirty="0"/>
            </a:br>
            <a:r>
              <a:rPr lang="da-DK" b="1" dirty="0"/>
              <a:t>1. </a:t>
            </a:r>
            <a: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Udvidet tid: TO BE + ing-form af et verbum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endParaRPr lang="en-GB" dirty="0"/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7031CA24-6955-3E48-8DDD-4D91E5A24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514"/>
            <a:ext cx="10515600" cy="5312229"/>
          </a:xfrm>
        </p:spPr>
        <p:txBody>
          <a:bodyPr/>
          <a:lstStyle/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The sun is shining 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(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igangværende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midlertidig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)</a:t>
            </a:r>
          </a:p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 was sleeping when the door bell rang 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(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samtidig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med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anden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handling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som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afbryder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)</a:t>
            </a:r>
          </a:p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We are leaving for France tomorrow (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fremtidig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plan)</a:t>
            </a:r>
          </a:p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She is always being mum’s nice little girl 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(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følelsesladet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misbilligelse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)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Ofte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med: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always, never, constantly, continually)</a:t>
            </a:r>
          </a:p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I’m learning Chinese this autumn 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(vane,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afgrænset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periode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)</a:t>
            </a:r>
          </a:p>
          <a:p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Her feelings were gradually changing 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(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gradvis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udvikling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9620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5F3CA-3F4F-9845-A08F-314012AE5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</a:br>
            <a: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2. Udvidet tid efter verber, der udtrykker bevægelse, handling </a:t>
            </a:r>
            <a:br>
              <a:rPr lang="da-DK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</a:br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A9151FB7-7C53-1D4B-A8EC-7EB95ADCBEB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90688"/>
            <a:ext cx="8128000" cy="353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48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947058-270F-6E48-A0FA-00B955BA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2. En lang række verber følges af en ing-form </a:t>
            </a:r>
            <a:br>
              <a:rPr lang="da-DK" dirty="0"/>
            </a:b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7658EA-2CA9-4042-A8D9-42665D8DD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6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Admit, advice, appreciate, avoid, be worth, consider, delay, deny, detest, dislike, endure, </a:t>
            </a:r>
            <a:r>
              <a:rPr lang="en-US" sz="22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enjoy</a:t>
            </a: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escape, excuse, give up, fancy, feel like, finish, forbid, </a:t>
            </a:r>
            <a:r>
              <a:rPr lang="en-US" sz="22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imagine</a:t>
            </a: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mind, miss, postpone, </a:t>
            </a:r>
            <a:r>
              <a:rPr lang="en-US" sz="2200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practise</a:t>
            </a: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, risk, stop, suggest, understand </a:t>
            </a:r>
          </a:p>
          <a:p>
            <a:pPr marL="0" indent="0">
              <a:buNone/>
            </a:pP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OBS: Like/hate + </a:t>
            </a:r>
            <a:r>
              <a:rPr lang="en-US" sz="2200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inf</a:t>
            </a: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/</a:t>
            </a:r>
            <a:r>
              <a:rPr lang="en-US" sz="2200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</a:t>
            </a:r>
            <a:r>
              <a:rPr lang="en-US" sz="2200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-form</a:t>
            </a:r>
            <a:endParaRPr lang="da-DK" sz="2200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C70CC3D1-B8CA-5646-A0E4-ECBC99C5340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333" y="1502228"/>
            <a:ext cx="6155267" cy="300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91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72F5BA-598D-C448-8F30-45098AAD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267" y="365125"/>
            <a:ext cx="10913533" cy="1325563"/>
          </a:xfrm>
        </p:spPr>
        <p:txBody>
          <a:bodyPr>
            <a:normAutofit fontScale="90000"/>
          </a:bodyPr>
          <a:lstStyle/>
          <a:p>
            <a: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3. Efter præposition skal verbet sættes i –ing-form</a:t>
            </a:r>
            <a:br>
              <a:rPr lang="da-DK" dirty="0"/>
            </a:br>
            <a:endParaRPr lang="en-GB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703C54-25B2-124A-92EC-6A2484B47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Some people are not interested </a:t>
            </a:r>
            <a:r>
              <a:rPr lang="en-US" b="1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</a:t>
            </a:r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learning English</a:t>
            </a:r>
          </a:p>
          <a:p>
            <a:endParaRPr lang="en-US" i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He left </a:t>
            </a:r>
            <a:r>
              <a:rPr lang="en-US" b="1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without</a:t>
            </a:r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saying another word</a:t>
            </a:r>
            <a:endParaRPr lang="da-DK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endParaRPr lang="da-DK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 look forward </a:t>
            </a:r>
            <a:r>
              <a:rPr lang="en-US" b="1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to</a:t>
            </a:r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seeing you</a:t>
            </a:r>
            <a:endParaRPr lang="da-DK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r>
              <a:rPr lang="en-US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Lav</a:t>
            </a:r>
            <a:r>
              <a:rPr lang="en-US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US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selv</a:t>
            </a:r>
            <a:r>
              <a:rPr lang="en-US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US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eksempler</a:t>
            </a:r>
            <a:r>
              <a:rPr lang="en-US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med </a:t>
            </a:r>
            <a:r>
              <a:rPr lang="en-US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følgende</a:t>
            </a:r>
            <a:r>
              <a:rPr lang="en-US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US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udtryk</a:t>
            </a:r>
            <a:r>
              <a:rPr lang="en-US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: </a:t>
            </a:r>
            <a:r>
              <a:rPr lang="en-US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to be tired of, to begin by, to be against, to be bad at , to be ashamed of, to be suspected of, to know about, to be shocked about, to be better at</a:t>
            </a:r>
            <a:endParaRPr lang="da-DK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endParaRPr lang="en-GB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4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DB1EE9-F91B-DF44-8F2B-CAE1E9AE6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4. a. 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Ing-formen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fungerer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som</a:t>
            </a:r>
            <a:r>
              <a:rPr lang="en-GB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sz="4000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adjektiv</a:t>
            </a:r>
            <a:endParaRPr lang="en-GB" sz="4000" b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003278-269B-2246-A8F6-6F4EB3973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Foran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et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substantiv</a:t>
            </a:r>
            <a:endParaRPr lang="en-GB" b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pPr marL="0" indent="0">
              <a:buNone/>
            </a:pP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 read an i</a:t>
            </a:r>
            <a:r>
              <a:rPr lang="en-GB" i="1" u="sng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nteresting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article in the newspaper today</a:t>
            </a:r>
          </a:p>
          <a:p>
            <a:pPr marL="0" indent="0">
              <a:buNone/>
            </a:pPr>
            <a:endParaRPr lang="en-GB" i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Efter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et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copulaverbum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(be, look, sound)</a:t>
            </a:r>
          </a:p>
          <a:p>
            <a:pPr marL="0" indent="0">
              <a:buNone/>
            </a:pP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Your new book sounds really </a:t>
            </a:r>
            <a:r>
              <a:rPr lang="en-GB" i="1" u="sng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interesting</a:t>
            </a:r>
          </a:p>
          <a:p>
            <a:pPr marL="0" indent="0">
              <a:buNone/>
            </a:pPr>
            <a:endParaRPr lang="en-GB" i="1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  <a:p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Efter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et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substantiv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som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en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reduceret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b="1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relativsætning</a:t>
            </a:r>
            <a:r>
              <a:rPr lang="en-GB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Who is that man </a:t>
            </a:r>
            <a:r>
              <a:rPr lang="en-GB" i="1" u="sng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standing</a:t>
            </a:r>
            <a:r>
              <a:rPr lang="en-GB" i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over there?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04060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AF239D-57D7-3142-8DBB-57425428E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Almindelige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adjektiver</a:t>
            </a:r>
            <a:r>
              <a:rPr lang="en-GB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 med </a:t>
            </a:r>
            <a:r>
              <a:rPr lang="en-GB" dirty="0" err="1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ing-endelse</a:t>
            </a:r>
            <a:endParaRPr lang="en-GB" dirty="0">
              <a:latin typeface="Hiragino Maru Gothic ProN W4" panose="020F0400000000000000" pitchFamily="34" charset="-128"/>
              <a:ea typeface="Hiragino Maru Gothic ProN W4" panose="020F0400000000000000" pitchFamily="34" charset="-128"/>
            </a:endParaRP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BA806CC2-E601-FD49-890E-8190452D2A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886" y="2590800"/>
            <a:ext cx="11722228" cy="1637280"/>
          </a:xfrm>
        </p:spPr>
      </p:pic>
    </p:spTree>
    <p:extLst>
      <p:ext uri="{BB962C8B-B14F-4D97-AF65-F5344CB8AC3E}">
        <p14:creationId xmlns:p14="http://schemas.microsoft.com/office/powerpoint/2010/main" val="2064652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E7560-3C15-6749-B6FB-4C4341BC7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</a:br>
            <a:r>
              <a:rPr lang="da-DK" sz="4000" b="1" dirty="0">
                <a:latin typeface="Hiragino Maru Gothic ProN W4" panose="020F0400000000000000" pitchFamily="34" charset="-128"/>
                <a:ea typeface="Hiragino Maru Gothic ProN W4" panose="020F0400000000000000" pitchFamily="34" charset="-128"/>
              </a:rPr>
              <a:t>a. Lang tillægsmåde/præsens participium anvendes som adjektiv/tillægsord, der lægger sig til et substantiv</a:t>
            </a:r>
            <a:br>
              <a:rPr lang="da-DK" dirty="0"/>
            </a:br>
            <a:endParaRPr lang="en-GB" dirty="0"/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5263893A-D133-F64E-9710-C4456D866F9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43088"/>
            <a:ext cx="7171267" cy="324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80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645</Words>
  <Application>Microsoft Office PowerPoint</Application>
  <PresentationFormat>Widescreen</PresentationFormat>
  <Paragraphs>93</Paragraphs>
  <Slides>14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Hiragino Maru Gothic ProN W4</vt:lpstr>
      <vt:lpstr>Office-tema</vt:lpstr>
      <vt:lpstr> Ananlyse af brug af ing-form på engelsk</vt:lpstr>
      <vt:lpstr>Verbets ing-form kan anvendes i mange sammenhænge</vt:lpstr>
      <vt:lpstr>  1. Udvidet tid: TO BE + ing-form af et verbum   </vt:lpstr>
      <vt:lpstr> 2. Udvidet tid efter verber, der udtrykker bevægelse, handling  </vt:lpstr>
      <vt:lpstr>2. En lang række verber følges af en ing-form  </vt:lpstr>
      <vt:lpstr>3. Efter præposition skal verbet sættes i –ing-form </vt:lpstr>
      <vt:lpstr>4. a.  Ing-formen fungerer som adjektiv</vt:lpstr>
      <vt:lpstr>Almindelige adjektiver med ing-endelse</vt:lpstr>
      <vt:lpstr> a. Lang tillægsmåde/præsens participium anvendes som adjektiv/tillægsord, der lægger sig til et substantiv </vt:lpstr>
      <vt:lpstr>Ing-form som adjektiv anvendes efter sanseverber</vt:lpstr>
      <vt:lpstr>Et substantiv + et verbum i Ing-form giver ekstra information i en sætning og erstatter en relativsætning</vt:lpstr>
      <vt:lpstr> b. Verbets ing-form bruges som verbalsubstantiv og placeres i starten af sætningen  </vt:lpstr>
      <vt:lpstr>Ing-form i sammensatte substantiver </vt:lpstr>
      <vt:lpstr>c. Verbum i ing-form fungerer som præposition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Brug af ing-form på engelsk</dc:title>
  <dc:creator>Microsoft Office User</dc:creator>
  <cp:lastModifiedBy>Maria Seis Flyvholm (MASF - Underviser - U/NORD)</cp:lastModifiedBy>
  <cp:revision>18</cp:revision>
  <dcterms:created xsi:type="dcterms:W3CDTF">2020-08-23T06:45:15Z</dcterms:created>
  <dcterms:modified xsi:type="dcterms:W3CDTF">2026-04-10T10:13:57Z</dcterms:modified>
</cp:coreProperties>
</file>