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71" r:id="rId4"/>
    <p:sldId id="257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6" r:id="rId16"/>
    <p:sldId id="268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3B73EE-C1C9-4592-BE3A-EAF0FE48C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D8D1BF4-DF34-49FA-8B11-C8B444EEC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1639D8-4700-48E0-A0E5-0B205641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82928B-BD40-4388-9330-5E6E0C615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EC60E5-7272-4A7C-B44B-AF77189C8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223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D08E8-B38E-4CB0-924E-220098EB6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75B4F89-502C-4CC1-B1CC-A30175823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C6E348-06DF-42E4-A0E0-4E3C97D5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0305E7-F76A-4D31-884C-15BD1BA5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F951B8-4684-40C3-BAA8-205BF38D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509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DB50AD2-F2EF-4753-91AD-C592038CFC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C691CA8-8B16-4AB2-BE71-6EE05CB0A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CB4220D-77DF-45B5-ADDC-2373AC7A0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158091-7DB0-41A0-A8BE-5D84B7A1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72A886-6A13-41DB-8880-BD5AF146A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2875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508B4F-7269-4713-A324-68DEF531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3DEDCF-FD7B-41D5-88E3-6AE85A809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4C3D01-DCD3-4D9D-9C7D-FABC4021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666C32-0AFA-4B38-8004-C6AA8E6E3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C07E08A-FE66-4687-BC8F-7EC9A169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097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4E468-1285-4627-A882-6DF84CC2D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E2FE0A-0B21-4260-A1C1-51F938A14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278DA69-0474-4490-B78E-C8791DB41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C2B378-AAAB-4019-9AE9-1EE327C93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FD91F9-1FC7-4E9E-8D94-5B62AB7C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035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E2114-8FF5-4042-BE9F-712E52E37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BBDBC7-7053-4CF6-87A5-09D0B6C6A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3B0CFA3-A33B-4C60-8EFA-B4E613158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C842CEB-BE79-47EB-B9E0-F2E206308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47B500-EFFB-46FE-853A-AC7B71580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7B68EF-2101-42B4-A124-2FCFAAFC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54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9A662-8A42-4C29-A0D9-3D598F752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C42A93D-4614-49F8-99E7-146821927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26DEA7F-07D5-4224-A1AE-CF75B1F99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B9A440E-5E26-433F-A718-DFFB046B3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52B2A05-2C43-4B53-B339-0674DAD0B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0580738-6B30-4698-A98E-F111BB804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0C51E2A-B04F-4191-BA47-0959EA03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A18CA77-A51E-467F-8C2C-A8ABC78FC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424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08E25-A9EE-4FF6-A831-C49565230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76F9808-6150-405C-BF96-C66C6134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8DB222B-566F-4F42-B38C-83EBDC2A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8DCF223-FEFB-43F5-9D47-D1D43BBC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273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6A8CBB3-5B8F-458E-B906-03F5B0C51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7A59122-5EFB-413D-A54C-6531325E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A73997A-CF67-49E2-915A-D6F837C4F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389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DD3827-CE44-4B43-93FC-D5E49C2C8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B8129F-74F0-4875-8C61-E47DEB5D3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58C9E60-ED84-402B-B94B-086EE1080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3470D9-1644-409B-B1AE-56BF7752A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5D0FDE3-5FCE-4559-BCE8-5174F3E2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22C6F48-BEEB-4465-AFF7-508F6CBF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661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27B1A-1407-4D5C-81F7-D1F926938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6843731-ED8C-4CF3-9D16-FD4BB9746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D33FF2-9063-4825-9A46-88255B20E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BF908D8-236F-496A-92EE-44D5B293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A9E43A-C7A9-4ED4-A655-5F22F76F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BA51D8C-A233-41EB-BBE0-5A77B97B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044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75E0F72-98F5-494F-9E9A-006E8A27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E6C0053-E034-4ABD-8C6D-C6832051C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6797BA-BA58-48A2-A691-479D46DEC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85843-F0D0-45BA-BDF7-0002B8A35A9B}" type="datetimeFigureOut">
              <a:rPr lang="da-DK" smtClean="0"/>
              <a:t>17-04-2026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1B24AF-8E01-45F0-9A44-E11269F8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1140F8-0A49-48ED-B8CC-6CF023FC9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FE3C4-6114-4AAC-905F-AB3809392C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861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englishhandbook.systime.dk/?id=148" TargetMode="External"/><Relationship Id="rId2" Type="http://schemas.openxmlformats.org/officeDocument/2006/relationships/hyperlink" Target="https://widercontexts.systime.dk/?id=2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minlaering.dk/bog/42/kapitel/66483/sektion/66486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toolbox.ibog.gyldendal.dk/index.php?id=141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9E49B-F171-8773-24FA-2417F642B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Please </a:t>
            </a:r>
            <a:r>
              <a:rPr lang="da-DK" dirty="0" err="1"/>
              <a:t>prepare</a:t>
            </a:r>
            <a:r>
              <a:rPr lang="da-DK" dirty="0"/>
              <a:t> a </a:t>
            </a:r>
            <a:r>
              <a:rPr lang="da-DK" dirty="0" err="1"/>
              <a:t>presentation</a:t>
            </a:r>
            <a:r>
              <a:rPr lang="da-DK" dirty="0"/>
              <a:t> of the ”Return”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BB5D46-FE5D-CA78-BC25-F3F98FB1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Use</a:t>
            </a:r>
            <a:r>
              <a:rPr lang="da-DK" dirty="0"/>
              <a:t> the </a:t>
            </a:r>
            <a:r>
              <a:rPr lang="da-DK" dirty="0" err="1"/>
              <a:t>following</a:t>
            </a:r>
            <a:r>
              <a:rPr lang="da-DK" dirty="0"/>
              <a:t> slides as </a:t>
            </a:r>
            <a:r>
              <a:rPr lang="da-DK" dirty="0" err="1"/>
              <a:t>well</a:t>
            </a:r>
            <a:r>
              <a:rPr lang="da-DK" dirty="0"/>
              <a:t> as the </a:t>
            </a:r>
            <a:r>
              <a:rPr lang="da-DK" dirty="0" err="1"/>
              <a:t>following</a:t>
            </a:r>
            <a:r>
              <a:rPr lang="da-DK" dirty="0"/>
              <a:t> links for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preparations</a:t>
            </a:r>
            <a:r>
              <a:rPr lang="da-DK" dirty="0"/>
              <a:t>: </a:t>
            </a:r>
          </a:p>
          <a:p>
            <a:r>
              <a:rPr lang="da-DK" dirty="0">
                <a:hlinkClick r:id="rId2"/>
              </a:rPr>
              <a:t>https://widercontexts.systime.dk/?id=250</a:t>
            </a:r>
            <a:r>
              <a:rPr lang="da-DK" dirty="0"/>
              <a:t> </a:t>
            </a:r>
          </a:p>
          <a:p>
            <a:r>
              <a:rPr lang="da-DK" dirty="0">
                <a:hlinkClick r:id="rId3"/>
              </a:rPr>
              <a:t>https://theenglishhandbook.systime.dk/?id=148</a:t>
            </a:r>
            <a:r>
              <a:rPr lang="da-DK" dirty="0"/>
              <a:t> </a:t>
            </a:r>
          </a:p>
          <a:p>
            <a:r>
              <a:rPr lang="da-DK" dirty="0">
                <a:hlinkClick r:id="rId4"/>
              </a:rPr>
              <a:t>https://app.minlaering.dk/bog/42/kapitel/66483/sektion/66486</a:t>
            </a: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50164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6B51D6D-920C-4D5C-BA63-2F569E05A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Language/tone/style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E089B02-9DF8-4063-A1F6-1C954FE04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0" y="2438400"/>
            <a:ext cx="4944151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300" b="0" i="0">
                <a:effectLst/>
              </a:rPr>
              <a:t>Is the sentence structure long or short, simple or complex, paratactic or hypotactic? Are the sentences incomplete?</a:t>
            </a:r>
          </a:p>
          <a:p>
            <a:r>
              <a:rPr lang="en-US" sz="1300" b="0" i="0">
                <a:effectLst/>
              </a:rPr>
              <a:t>Is the vocabulary concrete or abstract, colloquial, formal or neutral? Is a particular word class predominant in the text? Is there a use of or a lack of adjectives and adverbs? Are specific words or phrases repeated?</a:t>
            </a:r>
          </a:p>
          <a:p>
            <a:r>
              <a:rPr lang="en-US" sz="1300" b="0" i="0">
                <a:effectLst/>
              </a:rPr>
              <a:t>Is there anything characteristic about the punctuation or the word order?</a:t>
            </a:r>
          </a:p>
          <a:p>
            <a:r>
              <a:rPr lang="en-US" sz="1300" b="0" i="0">
                <a:effectLst/>
              </a:rPr>
              <a:t>Does the language belong to a certain dialect or sociolect?</a:t>
            </a:r>
          </a:p>
          <a:p>
            <a:r>
              <a:rPr lang="en-US" sz="1300" b="0" i="0">
                <a:effectLst/>
              </a:rPr>
              <a:t>Are there connotations? Positive or negative?</a:t>
            </a:r>
          </a:p>
          <a:p>
            <a:r>
              <a:rPr lang="en-US" sz="1300" b="0" i="0">
                <a:effectLst/>
              </a:rPr>
              <a:t>Sound effects: are there examples of alliteration or assonance?</a:t>
            </a:r>
          </a:p>
          <a:p>
            <a:r>
              <a:rPr lang="en-US" sz="1300" b="0" i="0">
                <a:effectLst/>
              </a:rPr>
              <a:t>Are there examples of the use of </a:t>
            </a:r>
            <a:r>
              <a:rPr lang="en-US" sz="1300" b="0" i="0" u="none" strike="noStrike">
                <a:effectLst/>
                <a:hlinkClick r:id="rId2"/>
              </a:rPr>
              <a:t>imagery, symbolism, metaphors, simile or personification</a:t>
            </a:r>
            <a:r>
              <a:rPr lang="en-US" sz="1300" b="0" i="0">
                <a:effectLst/>
              </a:rPr>
              <a:t>? </a:t>
            </a:r>
          </a:p>
          <a:p>
            <a:r>
              <a:rPr lang="en-US" sz="1300" b="0" i="0">
                <a:effectLst/>
              </a:rPr>
              <a:t>What is characteristic of the general tone? Is it positive, negative, neutral, happy, depressed, optimistic, ironic …?</a:t>
            </a:r>
          </a:p>
          <a:p>
            <a:endParaRPr lang="en-US" sz="13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E640A786-5F07-46DE-B1A5-E6F97C66A26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1944857"/>
            <a:ext cx="4475531" cy="296503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629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E8E7FEF-302D-4841-B029-DC2A8649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333066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Title</a:t>
            </a:r>
            <a:br>
              <a:rPr lang="da-DK" dirty="0"/>
            </a:br>
            <a:endParaRPr lang="da-DK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9C0742B-6FAB-4F71-A9CB-E140A40C8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62454" y="2620980"/>
            <a:ext cx="950976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F5F9873-9CD2-4E9D-850C-3287D87BE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What is the link between the title, the characters and the course of events?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Does the title create expectations about the text? Arouse curiosity? Suggest an interpretation?</a:t>
            </a:r>
          </a:p>
          <a:p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2204115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2CA6AB-A57C-43A3-AF30-2B2E42777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333066"/>
          </a:xfrm>
        </p:spPr>
        <p:txBody>
          <a:bodyPr>
            <a:normAutofit/>
          </a:bodyPr>
          <a:lstStyle/>
          <a:p>
            <a:pPr algn="ctr"/>
            <a:r>
              <a:rPr lang="da-DK" dirty="0" err="1"/>
              <a:t>Theme</a:t>
            </a:r>
            <a:endParaRPr lang="da-DK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C0742B-6FAB-4F71-A9CB-E140A40C8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62454" y="2620980"/>
            <a:ext cx="950976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DA8F31-9AEE-4154-AFA2-3D95D95A4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What subject(s) does the text fundamentally deal with, or what is the main idea of the text?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Is there more than one theme? If so, what are they?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Which elements in the story support the theme? Are there elements which oppose the theme?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Is it an overt or an implied theme?</a:t>
            </a:r>
          </a:p>
          <a:p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193825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7825B57-D211-435D-9D5B-847606731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333066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Message</a:t>
            </a:r>
            <a:endParaRPr lang="da-DK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9C0742B-6FAB-4F71-A9CB-E140A40C8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62454" y="2620980"/>
            <a:ext cx="950976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FC6FF843-8327-42B1-B866-DD8CB89BE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What has the writer tried to tell the reader through the text?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Does the writer intend to entertain, educate or influence the reader?</a:t>
            </a:r>
          </a:p>
          <a:p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4051628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9CE6DE-C7C6-4963-B635-689AA5AF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333066"/>
          </a:xfrm>
        </p:spPr>
        <p:txBody>
          <a:bodyPr>
            <a:normAutofit/>
          </a:bodyPr>
          <a:lstStyle/>
          <a:p>
            <a:pPr algn="ctr"/>
            <a:r>
              <a:rPr lang="da-DK"/>
              <a:t>Wider contexts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C0742B-6FAB-4F71-A9CB-E140A40C8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62454" y="2620980"/>
            <a:ext cx="950976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DDC8D8-2C82-479A-AE2E-F048BD256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Relate the text to other texts on the same or a similar theme. What are the similarities and differences? Which do you prefer and why? What is conveyed or achieved by the comparison?</a:t>
            </a:r>
          </a:p>
          <a:p>
            <a:pPr>
              <a:buFont typeface="+mj-lt"/>
              <a:buAutoNum type="arabicPeriod"/>
            </a:pPr>
            <a:r>
              <a:rPr lang="en-US" sz="2000" b="0" i="0">
                <a:effectLst/>
                <a:latin typeface="Open Sans" panose="020B0606030504020204" pitchFamily="34" charset="0"/>
              </a:rPr>
              <a:t>In what way does the text reflect the period in which it was written?</a:t>
            </a:r>
          </a:p>
          <a:p>
            <a:pPr marL="0" indent="0">
              <a:buNone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812729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F71B423-742A-4B98-842F-011A9967C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8377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 err="1"/>
              <a:t>Wider</a:t>
            </a:r>
            <a:r>
              <a:rPr lang="da-DK" dirty="0"/>
              <a:t> </a:t>
            </a:r>
            <a:r>
              <a:rPr lang="da-DK" dirty="0" err="1"/>
              <a:t>contexts</a:t>
            </a:r>
            <a:r>
              <a:rPr lang="da-DK" dirty="0"/>
              <a:t>: </a:t>
            </a:r>
            <a:r>
              <a:rPr lang="da-DK" b="1" dirty="0" err="1"/>
              <a:t>Gender</a:t>
            </a:r>
            <a:r>
              <a:rPr lang="da-DK" b="1" dirty="0"/>
              <a:t> </a:t>
            </a:r>
            <a:r>
              <a:rPr lang="da-DK" b="1" dirty="0" err="1"/>
              <a:t>critisism</a:t>
            </a:r>
            <a:br>
              <a:rPr lang="da-DK" b="1" dirty="0"/>
            </a:br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C2FE7290-1D64-42BA-8975-7E6BBD01D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77456"/>
            <a:ext cx="5097780" cy="3795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/>
              <a:t>The </a:t>
            </a:r>
            <a:r>
              <a:rPr lang="da-DK" sz="2400" dirty="0" err="1"/>
              <a:t>focus</a:t>
            </a:r>
            <a:r>
              <a:rPr lang="da-DK" sz="2400" dirty="0"/>
              <a:t> of </a:t>
            </a:r>
            <a:r>
              <a:rPr lang="da-DK" sz="2400" dirty="0" err="1"/>
              <a:t>gender</a:t>
            </a:r>
            <a:r>
              <a:rPr lang="da-DK" sz="2400" dirty="0"/>
              <a:t> </a:t>
            </a:r>
            <a:r>
              <a:rPr lang="da-DK" sz="2400" dirty="0" err="1"/>
              <a:t>critisism</a:t>
            </a:r>
            <a:r>
              <a:rPr lang="da-DK" sz="2400" dirty="0"/>
              <a:t> is to </a:t>
            </a:r>
            <a:r>
              <a:rPr lang="da-DK" sz="2400" i="1" dirty="0" err="1"/>
              <a:t>examine</a:t>
            </a:r>
            <a:r>
              <a:rPr lang="da-DK" sz="2400" i="1" dirty="0"/>
              <a:t> the </a:t>
            </a:r>
            <a:r>
              <a:rPr lang="da-DK" sz="2400" i="1" dirty="0" err="1"/>
              <a:t>presence</a:t>
            </a:r>
            <a:r>
              <a:rPr lang="da-DK" sz="2400" i="1" dirty="0"/>
              <a:t> and </a:t>
            </a:r>
            <a:r>
              <a:rPr lang="da-DK" sz="2400" i="1" dirty="0" err="1"/>
              <a:t>agency</a:t>
            </a:r>
            <a:r>
              <a:rPr lang="da-DK" sz="2400" i="1" dirty="0"/>
              <a:t> </a:t>
            </a:r>
            <a:r>
              <a:rPr lang="da-DK" sz="2400" dirty="0"/>
              <a:t>of the </a:t>
            </a:r>
            <a:r>
              <a:rPr lang="da-DK" sz="2400" dirty="0" err="1"/>
              <a:t>ones</a:t>
            </a:r>
            <a:r>
              <a:rPr lang="da-DK" sz="2400" dirty="0"/>
              <a:t> </a:t>
            </a:r>
            <a:r>
              <a:rPr lang="da-DK" sz="2400" dirty="0" err="1"/>
              <a:t>who</a:t>
            </a:r>
            <a:r>
              <a:rPr lang="da-DK" sz="2400" dirty="0"/>
              <a:t> have  </a:t>
            </a:r>
            <a:r>
              <a:rPr lang="da-DK" sz="2400" dirty="0" err="1"/>
              <a:t>historically</a:t>
            </a:r>
            <a:r>
              <a:rPr lang="da-DK" sz="2400" dirty="0"/>
              <a:t> </a:t>
            </a:r>
            <a:r>
              <a:rPr lang="da-DK" sz="2400" dirty="0" err="1"/>
              <a:t>been</a:t>
            </a:r>
            <a:r>
              <a:rPr lang="da-DK" sz="2400" dirty="0"/>
              <a:t> </a:t>
            </a:r>
            <a:r>
              <a:rPr lang="da-DK" sz="2400" dirty="0" err="1"/>
              <a:t>neclected</a:t>
            </a:r>
            <a:r>
              <a:rPr lang="da-DK" sz="2400" dirty="0"/>
              <a:t>.</a:t>
            </a:r>
          </a:p>
          <a:p>
            <a:endParaRPr lang="da-DK" sz="2400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7A33DAF-3DD4-4536-907C-8B2BD4314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177456"/>
            <a:ext cx="5097780" cy="379574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da-DK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How are men and women portrayed?</a:t>
            </a:r>
            <a:r>
              <a:rPr lang="en-US" sz="24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en-US" sz="24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 there stereotypical portrayals of gender in the text?</a:t>
            </a:r>
          </a:p>
          <a:p>
            <a:pPr marL="0" indent="0">
              <a:buNone/>
            </a:pPr>
            <a:r>
              <a:rPr lang="da-DK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  Is the author able to portray the          female experience?</a:t>
            </a:r>
            <a:r>
              <a:rPr lang="en-US" sz="24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3036441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C9898D3-E37C-42BF-A5A3-E67B0C60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8377"/>
            <a:ext cx="10515600" cy="1325563"/>
          </a:xfrm>
        </p:spPr>
        <p:txBody>
          <a:bodyPr>
            <a:normAutofit/>
          </a:bodyPr>
          <a:lstStyle/>
          <a:p>
            <a:r>
              <a:rPr lang="da-DK"/>
              <a:t>Historical critisism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DFB5B6-C137-469B-A7AC-E35BD0D45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77456"/>
            <a:ext cx="5097780" cy="3795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/>
              <a:t>Historical critisism examines the society and time in which the text was written and it can also include the author’s life and ideological views.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8B6C6F4E-221D-42F6-B0F0-1585ABB5D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177456"/>
            <a:ext cx="5097780" cy="3795748"/>
          </a:xfrm>
        </p:spPr>
        <p:txBody>
          <a:bodyPr>
            <a:normAutofit/>
          </a:bodyPr>
          <a:lstStyle/>
          <a:p>
            <a:r>
              <a:rPr lang="da-DK" sz="2400"/>
              <a:t>What was society like in the place and at the time in which it was written?</a:t>
            </a:r>
          </a:p>
          <a:p>
            <a:r>
              <a:rPr lang="da-DK" sz="2400"/>
              <a:t>How does the text reflect the attitudes and beliefs?</a:t>
            </a:r>
          </a:p>
          <a:p>
            <a:r>
              <a:rPr lang="da-DK" sz="2400"/>
              <a:t>How would characters and events have been viewed by the writer’s contemporaries?</a:t>
            </a:r>
          </a:p>
          <a:p>
            <a:r>
              <a:rPr lang="da-DK" sz="2400"/>
              <a:t>How important is the historical context to interpreting the work?</a:t>
            </a:r>
          </a:p>
        </p:txBody>
      </p:sp>
    </p:spTree>
    <p:extLst>
      <p:ext uri="{BB962C8B-B14F-4D97-AF65-F5344CB8AC3E}">
        <p14:creationId xmlns:p14="http://schemas.microsoft.com/office/powerpoint/2010/main" val="30224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lose up of book pages">
            <a:extLst>
              <a:ext uri="{FF2B5EF4-FFF2-40B4-BE49-F238E27FC236}">
                <a16:creationId xmlns:a16="http://schemas.microsoft.com/office/drawing/2014/main" id="{27EA783B-AAC5-40DD-8531-08407BC9BC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3EA4E0-6648-400E-A3BB-EBB0AB99E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da-DK" sz="4800"/>
              <a:t>Analysis of fiction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ED280C0-4C10-4D3A-B80F-54A712D6E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da-DK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1660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9176761A-E1F3-46FA-A576-2F5BF874B92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" r="30618" b="-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6C6D90-38CE-4294-ACFD-1CE6C06D5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Biopic: Nandita Das: </a:t>
            </a:r>
            <a:r>
              <a:rPr lang="en-US" sz="4800" i="1"/>
              <a:t>Manto</a:t>
            </a:r>
            <a:r>
              <a:rPr lang="en-US" sz="4800"/>
              <a:t> (2018)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1C523D-37CB-4D52-B48D-C9A479BBBE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dirty="0"/>
              <a:t>https://www.youtube.com/watch?v=FYmnoTXBIrE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033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8586BC-AB52-4125-81A4-3407A019D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3FD08B-78F3-4903-B508-E67073138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73BE64E-6ADA-4C8F-905E-82E464EB2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133" y="926108"/>
            <a:ext cx="6465027" cy="4885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30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uslim refugees India Pakistan 1947">
            <a:extLst>
              <a:ext uri="{FF2B5EF4-FFF2-40B4-BE49-F238E27FC236}">
                <a16:creationId xmlns:a16="http://schemas.microsoft.com/office/drawing/2014/main" id="{6AD9E9F1-7277-4402-BBEE-1A2955606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885825"/>
            <a:ext cx="847725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83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034EB8C-3CAB-4236-87D3-54C400E17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Setting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7FBC5AF-A209-4C59-AC8F-996A1056D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 b="0" i="0">
                <a:effectLst/>
              </a:rPr>
              <a:t>Does the setting create a particular atmosphere?</a:t>
            </a:r>
          </a:p>
          <a:p>
            <a:r>
              <a:rPr lang="en-US" sz="1900" b="0" i="0">
                <a:effectLst/>
              </a:rPr>
              <a:t>Does the setting reflect a character’s mood or underline emotions?</a:t>
            </a:r>
          </a:p>
          <a:p>
            <a:r>
              <a:rPr lang="en-US" sz="1900" b="0" i="0">
                <a:effectLst/>
              </a:rPr>
              <a:t>Does the setting comment on the character in an indirect way?</a:t>
            </a:r>
          </a:p>
          <a:p>
            <a:r>
              <a:rPr lang="en-US" sz="1900" b="0" i="0">
                <a:effectLst/>
              </a:rPr>
              <a:t>Has the setting shaped the character and his/her values?</a:t>
            </a:r>
          </a:p>
          <a:p>
            <a:r>
              <a:rPr lang="en-US" sz="1900" b="0" i="0">
                <a:effectLst/>
              </a:rPr>
              <a:t>Does the setting have symbolic significance in the text?</a:t>
            </a:r>
          </a:p>
          <a:p>
            <a:pPr marL="0"/>
            <a:endParaRPr lang="en-US" sz="19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509DE17-41D1-43C0-A4F2-C2582E36FED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636626"/>
            <a:ext cx="6019331" cy="358150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48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96B38C2-3213-432A-938E-B038F989B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narration/point of view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81EF029-416C-4405-9040-B716208631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0" y="2438400"/>
            <a:ext cx="4944151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b="0" i="0">
                <a:effectLst/>
              </a:rPr>
              <a:t>Does the narrative voice reflect the narrator’s personality?</a:t>
            </a:r>
          </a:p>
          <a:p>
            <a:endParaRPr lang="en-US" sz="24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2E7062D-FCB9-4DAE-A220-8366C6189F7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1967235"/>
            <a:ext cx="4475531" cy="292028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190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359FE89-87D4-4318-9645-1A17A290E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Characters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E5F8D44-3E63-4973-ACAB-AF3F349C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0" y="2438400"/>
            <a:ext cx="4944151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0" i="0">
                <a:effectLst/>
              </a:rPr>
              <a:t>Who are the characters, and what do we learn about them? (Age, appearance, family situation, background, education, job, language, thoughts, opinions)</a:t>
            </a:r>
          </a:p>
          <a:p>
            <a:r>
              <a:rPr lang="en-US" sz="2000" b="0" i="0">
                <a:effectLst/>
              </a:rPr>
              <a:t>Are all characters introduced at once, or do they appear gradually?</a:t>
            </a:r>
          </a:p>
          <a:p>
            <a:r>
              <a:rPr lang="en-US" sz="2000" b="0" i="0">
                <a:effectLst/>
              </a:rPr>
              <a:t>Who is the main character? Why do you consider him/her the main character?</a:t>
            </a:r>
          </a:p>
          <a:p>
            <a:r>
              <a:rPr lang="en-US" sz="2000" b="0" i="0">
                <a:effectLst/>
              </a:rPr>
              <a:t>Do the characters’ personalities remain the same throughout the story or do they develop?</a:t>
            </a:r>
          </a:p>
          <a:p>
            <a:pPr marL="0"/>
            <a:endParaRPr lang="en-US" sz="20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6846E5B-03FA-41A0-90DD-6FD41B44088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2056745"/>
            <a:ext cx="4475531" cy="274126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938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87ADF95-343F-4245-820D-06357C632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Structure and composition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FF4E5D9-1929-4E06-8376-BB9D46F3C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0" y="2438400"/>
            <a:ext cx="4944151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100" b="0" i="0">
                <a:effectLst/>
              </a:rPr>
              <a:t>How does the writer capture the reader’s interest?</a:t>
            </a:r>
          </a:p>
          <a:p>
            <a:pPr marL="0"/>
            <a:r>
              <a:rPr lang="en-US" sz="1100"/>
              <a:t>The ending: </a:t>
            </a:r>
          </a:p>
          <a:p>
            <a:r>
              <a:rPr lang="en-US" sz="1100" b="0" i="0">
                <a:effectLst/>
              </a:rPr>
              <a:t>Does the ending provide some kind of resolution?</a:t>
            </a:r>
          </a:p>
          <a:p>
            <a:r>
              <a:rPr lang="en-US" sz="1100" b="0" i="0">
                <a:effectLst/>
              </a:rPr>
              <a:t>Is it an open and ambiguous ending?</a:t>
            </a:r>
          </a:p>
          <a:p>
            <a:r>
              <a:rPr lang="en-US" sz="1100" b="0" i="0">
                <a:effectLst/>
              </a:rPr>
              <a:t>Is the ending predictable/unpredictable, expected/unexpected?</a:t>
            </a:r>
          </a:p>
          <a:p>
            <a:r>
              <a:rPr lang="en-US" sz="1100" b="0" i="0">
                <a:effectLst/>
              </a:rPr>
              <a:t>What is the effect of the ending on the reader: surprise, astonishment, relief, fulfilment?</a:t>
            </a:r>
          </a:p>
          <a:p>
            <a:pPr marL="0"/>
            <a:r>
              <a:rPr lang="en-US" sz="1100"/>
              <a:t>Composition: </a:t>
            </a:r>
          </a:p>
          <a:p>
            <a:r>
              <a:rPr lang="en-US" sz="1100" b="0" i="0">
                <a:effectLst/>
              </a:rPr>
              <a:t>What is the initial situation, the development, and the final situation? Will there be any future development?</a:t>
            </a:r>
          </a:p>
          <a:p>
            <a:r>
              <a:rPr lang="en-US" sz="1100" b="0" i="0">
                <a:effectLst/>
              </a:rPr>
              <a:t>Is there a conflict in the story? If yes, does it come from outside or inside?</a:t>
            </a:r>
          </a:p>
          <a:p>
            <a:r>
              <a:rPr lang="en-US" sz="1100" b="0" i="0">
                <a:effectLst/>
              </a:rPr>
              <a:t>What is the relationship between characters and events? Is the protagonist controlled by events or does the protagonist shape events?</a:t>
            </a:r>
          </a:p>
          <a:p>
            <a:endParaRPr lang="en-US" sz="11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FFD9FDED-C67F-4F90-88A8-E806848E6D4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1928074"/>
            <a:ext cx="4475531" cy="299860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57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827</Words>
  <Application>Microsoft Office PowerPoint</Application>
  <PresentationFormat>Widescreen</PresentationFormat>
  <Paragraphs>66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Times New Roman</vt:lpstr>
      <vt:lpstr>Office-tema</vt:lpstr>
      <vt:lpstr>Please prepare a presentation of the ”Return”</vt:lpstr>
      <vt:lpstr>Analysis of fiction</vt:lpstr>
      <vt:lpstr>Biopic: Nandita Das: Manto (2018)</vt:lpstr>
      <vt:lpstr>PowerPoint-præsentation</vt:lpstr>
      <vt:lpstr>PowerPoint-præsentation</vt:lpstr>
      <vt:lpstr>Setting</vt:lpstr>
      <vt:lpstr>narration/point of view</vt:lpstr>
      <vt:lpstr>Characters</vt:lpstr>
      <vt:lpstr>Structure and composition</vt:lpstr>
      <vt:lpstr>Language/tone/style</vt:lpstr>
      <vt:lpstr>Title </vt:lpstr>
      <vt:lpstr>Theme</vt:lpstr>
      <vt:lpstr>Message</vt:lpstr>
      <vt:lpstr>Wider contexts</vt:lpstr>
      <vt:lpstr>Wider contexts: Gender critisism </vt:lpstr>
      <vt:lpstr>Historical critisism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fiction</dc:title>
  <dc:creator>Tine Lønholdt Sode (TLS - Underviser - U/NORD)</dc:creator>
  <cp:lastModifiedBy>Maria Seis Flyvholm (MASF - Underviser - U/NORD)</cp:lastModifiedBy>
  <cp:revision>5</cp:revision>
  <dcterms:created xsi:type="dcterms:W3CDTF">2021-09-30T08:06:19Z</dcterms:created>
  <dcterms:modified xsi:type="dcterms:W3CDTF">2026-04-17T07:38:02Z</dcterms:modified>
</cp:coreProperties>
</file>