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11"/>
  </p:notesMasterIdLst>
  <p:sldIdLst>
    <p:sldId id="258" r:id="rId2"/>
    <p:sldId id="257" r:id="rId3"/>
    <p:sldId id="259" r:id="rId4"/>
    <p:sldId id="260" r:id="rId5"/>
    <p:sldId id="265" r:id="rId6"/>
    <p:sldId id="261" r:id="rId7"/>
    <p:sldId id="264" r:id="rId8"/>
    <p:sldId id="262" r:id="rId9"/>
    <p:sldId id="263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6" autoAdjust="0"/>
    <p:restoredTop sz="94660"/>
  </p:normalViewPr>
  <p:slideViewPr>
    <p:cSldViewPr snapToGrid="0">
      <p:cViewPr>
        <p:scale>
          <a:sx n="71" d="100"/>
          <a:sy n="71" d="100"/>
        </p:scale>
        <p:origin x="3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139086-2EB6-4F27-A9F8-BC7CB1054C9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81D60B4-57FC-4E9E-9465-D97E31B20FFA}">
      <dgm:prSet/>
      <dgm:spPr/>
      <dgm:t>
        <a:bodyPr/>
        <a:lstStyle/>
        <a:p>
          <a:r>
            <a:rPr lang="da-DK" dirty="0"/>
            <a:t>Eksaminanden tildeles ved lodtrækning et ukendt </a:t>
          </a:r>
          <a:r>
            <a:rPr lang="da-DK" dirty="0" err="1"/>
            <a:t>tekstmateriale</a:t>
          </a:r>
          <a:r>
            <a:rPr lang="da-DK" dirty="0"/>
            <a:t> på ca. 3-4 normalsider - alt </a:t>
          </a:r>
          <a:r>
            <a:rPr lang="da-DK"/>
            <a:t>afhængig  </a:t>
          </a:r>
          <a:r>
            <a:rPr lang="da-DK" dirty="0"/>
            <a:t>af sværhedsgraden.</a:t>
          </a:r>
          <a:endParaRPr lang="en-US" dirty="0"/>
        </a:p>
      </dgm:t>
    </dgm:pt>
    <dgm:pt modelId="{875C26AB-B757-44B9-B027-96B01EA73FC1}" type="parTrans" cxnId="{8CCA280C-8E58-4652-A172-9CD086A4B440}">
      <dgm:prSet/>
      <dgm:spPr/>
      <dgm:t>
        <a:bodyPr/>
        <a:lstStyle/>
        <a:p>
          <a:endParaRPr lang="en-US"/>
        </a:p>
      </dgm:t>
    </dgm:pt>
    <dgm:pt modelId="{29B5DFD6-CF66-4E3E-9053-E665BAF9A33A}" type="sibTrans" cxnId="{8CCA280C-8E58-4652-A172-9CD086A4B440}">
      <dgm:prSet/>
      <dgm:spPr/>
      <dgm:t>
        <a:bodyPr/>
        <a:lstStyle/>
        <a:p>
          <a:endParaRPr lang="en-US"/>
        </a:p>
      </dgm:t>
    </dgm:pt>
    <dgm:pt modelId="{3E489AA3-0CA6-4F26-9ADE-C4A2C650B394}">
      <dgm:prSet/>
      <dgm:spPr/>
      <dgm:t>
        <a:bodyPr/>
        <a:lstStyle/>
        <a:p>
          <a:r>
            <a:rPr lang="da-DK" b="1"/>
            <a:t>Forberedelse</a:t>
          </a:r>
          <a:r>
            <a:rPr lang="da-DK"/>
            <a:t> : Der gives 60 minutters forberedelse. </a:t>
          </a:r>
          <a:endParaRPr lang="en-US"/>
        </a:p>
      </dgm:t>
    </dgm:pt>
    <dgm:pt modelId="{1ECDCC4A-9E65-413C-9C75-146E32BFCECB}" type="parTrans" cxnId="{4BC03F83-997C-4F40-87C1-2A835030A8FC}">
      <dgm:prSet/>
      <dgm:spPr/>
      <dgm:t>
        <a:bodyPr/>
        <a:lstStyle/>
        <a:p>
          <a:endParaRPr lang="en-US"/>
        </a:p>
      </dgm:t>
    </dgm:pt>
    <dgm:pt modelId="{20FF7380-6798-48BC-82EB-08E259FF1F3C}" type="sibTrans" cxnId="{4BC03F83-997C-4F40-87C1-2A835030A8FC}">
      <dgm:prSet/>
      <dgm:spPr/>
      <dgm:t>
        <a:bodyPr/>
        <a:lstStyle/>
        <a:p>
          <a:endParaRPr lang="en-US"/>
        </a:p>
      </dgm:t>
    </dgm:pt>
    <dgm:pt modelId="{000680AB-2715-418A-B6FF-E122F10E6F3A}">
      <dgm:prSet/>
      <dgm:spPr/>
      <dgm:t>
        <a:bodyPr/>
        <a:lstStyle/>
        <a:p>
          <a:r>
            <a:rPr lang="da-DK" b="1"/>
            <a:t>Eksaminationens varighed</a:t>
          </a:r>
          <a:r>
            <a:rPr lang="da-DK"/>
            <a:t>:  ca. 30 minutter inkl. votering. </a:t>
          </a:r>
          <a:endParaRPr lang="en-US"/>
        </a:p>
      </dgm:t>
    </dgm:pt>
    <dgm:pt modelId="{C3E47D78-04DE-4473-B62D-ADF61BE586C9}" type="parTrans" cxnId="{E4E00E98-32A9-44FF-BC62-1154F822E052}">
      <dgm:prSet/>
      <dgm:spPr/>
      <dgm:t>
        <a:bodyPr/>
        <a:lstStyle/>
        <a:p>
          <a:endParaRPr lang="en-US"/>
        </a:p>
      </dgm:t>
    </dgm:pt>
    <dgm:pt modelId="{85CEB2D6-6685-4639-973C-798F57803D32}" type="sibTrans" cxnId="{E4E00E98-32A9-44FF-BC62-1154F822E052}">
      <dgm:prSet/>
      <dgm:spPr/>
      <dgm:t>
        <a:bodyPr/>
        <a:lstStyle/>
        <a:p>
          <a:endParaRPr lang="en-US"/>
        </a:p>
      </dgm:t>
    </dgm:pt>
    <dgm:pt modelId="{01D44091-B410-4E78-861D-A646BBA8FFE6}">
      <dgm:prSet/>
      <dgm:spPr/>
      <dgm:t>
        <a:bodyPr/>
        <a:lstStyle/>
        <a:p>
          <a:r>
            <a:rPr lang="da-DK" b="1" dirty="0"/>
            <a:t>Selve eksamen</a:t>
          </a:r>
          <a:r>
            <a:rPr lang="da-DK" dirty="0"/>
            <a:t>: </a:t>
          </a:r>
        </a:p>
        <a:p>
          <a:r>
            <a:rPr lang="da-DK" dirty="0"/>
            <a:t>Ca. 8 minutters selvstændig elevpræsentation</a:t>
          </a:r>
        </a:p>
        <a:p>
          <a:r>
            <a:rPr lang="da-DK" dirty="0"/>
            <a:t>Ca. 17 minutters samtale mellem elev og eksaminator. Censor har også mulighed for at stille spørgsmål.</a:t>
          </a:r>
        </a:p>
        <a:p>
          <a:r>
            <a:rPr lang="da-DK" dirty="0"/>
            <a:t>Ca. 3-5 minutters evaluering </a:t>
          </a:r>
          <a:endParaRPr lang="en-US" dirty="0"/>
        </a:p>
      </dgm:t>
    </dgm:pt>
    <dgm:pt modelId="{0F428EC0-C05F-451E-A12A-2C0D263E573C}" type="parTrans" cxnId="{650B3262-9ECB-47AC-B3FE-533291D4DC19}">
      <dgm:prSet/>
      <dgm:spPr/>
      <dgm:t>
        <a:bodyPr/>
        <a:lstStyle/>
        <a:p>
          <a:endParaRPr lang="en-US"/>
        </a:p>
      </dgm:t>
    </dgm:pt>
    <dgm:pt modelId="{41577C73-CC1F-48DB-9A53-025E8094DDA6}" type="sibTrans" cxnId="{650B3262-9ECB-47AC-B3FE-533291D4DC19}">
      <dgm:prSet/>
      <dgm:spPr/>
      <dgm:t>
        <a:bodyPr/>
        <a:lstStyle/>
        <a:p>
          <a:endParaRPr lang="en-US"/>
        </a:p>
      </dgm:t>
    </dgm:pt>
    <dgm:pt modelId="{866C3E5F-2454-496A-A70A-9945467B4D2D}" type="pres">
      <dgm:prSet presAssocID="{CB139086-2EB6-4F27-A9F8-BC7CB1054C9F}" presName="linear" presStyleCnt="0">
        <dgm:presLayoutVars>
          <dgm:animLvl val="lvl"/>
          <dgm:resizeHandles val="exact"/>
        </dgm:presLayoutVars>
      </dgm:prSet>
      <dgm:spPr/>
    </dgm:pt>
    <dgm:pt modelId="{B983292E-1CA2-4899-A472-F9E5E63C85EB}" type="pres">
      <dgm:prSet presAssocID="{881D60B4-57FC-4E9E-9465-D97E31B20FF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38DE955-6CAF-4516-BC91-73F67877C5A2}" type="pres">
      <dgm:prSet presAssocID="{29B5DFD6-CF66-4E3E-9053-E665BAF9A33A}" presName="spacer" presStyleCnt="0"/>
      <dgm:spPr/>
    </dgm:pt>
    <dgm:pt modelId="{7E75A714-3962-4782-860E-CF4310F9AC2B}" type="pres">
      <dgm:prSet presAssocID="{3E489AA3-0CA6-4F26-9ADE-C4A2C650B39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5379BA3-7995-44A3-B3FC-7D1C970AF315}" type="pres">
      <dgm:prSet presAssocID="{20FF7380-6798-48BC-82EB-08E259FF1F3C}" presName="spacer" presStyleCnt="0"/>
      <dgm:spPr/>
    </dgm:pt>
    <dgm:pt modelId="{CF53C7F2-9A77-44E5-9BD4-BFD52FE21A5D}" type="pres">
      <dgm:prSet presAssocID="{000680AB-2715-418A-B6FF-E122F10E6F3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FA82D4E-9FF7-43D4-B8E4-DF1911DC8423}" type="pres">
      <dgm:prSet presAssocID="{85CEB2D6-6685-4639-973C-798F57803D32}" presName="spacer" presStyleCnt="0"/>
      <dgm:spPr/>
    </dgm:pt>
    <dgm:pt modelId="{4CB06FE5-C92C-4C23-845E-6BAD3B701261}" type="pres">
      <dgm:prSet presAssocID="{01D44091-B410-4E78-861D-A646BBA8FFE6}" presName="parentText" presStyleLbl="node1" presStyleIdx="3" presStyleCnt="4" custLinFactNeighborX="0">
        <dgm:presLayoutVars>
          <dgm:chMax val="0"/>
          <dgm:bulletEnabled val="1"/>
        </dgm:presLayoutVars>
      </dgm:prSet>
      <dgm:spPr/>
    </dgm:pt>
  </dgm:ptLst>
  <dgm:cxnLst>
    <dgm:cxn modelId="{8CCA280C-8E58-4652-A172-9CD086A4B440}" srcId="{CB139086-2EB6-4F27-A9F8-BC7CB1054C9F}" destId="{881D60B4-57FC-4E9E-9465-D97E31B20FFA}" srcOrd="0" destOrd="0" parTransId="{875C26AB-B757-44B9-B027-96B01EA73FC1}" sibTransId="{29B5DFD6-CF66-4E3E-9053-E665BAF9A33A}"/>
    <dgm:cxn modelId="{650B3262-9ECB-47AC-B3FE-533291D4DC19}" srcId="{CB139086-2EB6-4F27-A9F8-BC7CB1054C9F}" destId="{01D44091-B410-4E78-861D-A646BBA8FFE6}" srcOrd="3" destOrd="0" parTransId="{0F428EC0-C05F-451E-A12A-2C0D263E573C}" sibTransId="{41577C73-CC1F-48DB-9A53-025E8094DDA6}"/>
    <dgm:cxn modelId="{FB757466-0BD3-41ED-B2C7-D7EB269B56C9}" type="presOf" srcId="{881D60B4-57FC-4E9E-9465-D97E31B20FFA}" destId="{B983292E-1CA2-4899-A472-F9E5E63C85EB}" srcOrd="0" destOrd="0" presId="urn:microsoft.com/office/officeart/2005/8/layout/vList2"/>
    <dgm:cxn modelId="{3800A64B-31C6-4874-ADD0-3BCE3BAF5BC2}" type="presOf" srcId="{01D44091-B410-4E78-861D-A646BBA8FFE6}" destId="{4CB06FE5-C92C-4C23-845E-6BAD3B701261}" srcOrd="0" destOrd="0" presId="urn:microsoft.com/office/officeart/2005/8/layout/vList2"/>
    <dgm:cxn modelId="{4BC03F83-997C-4F40-87C1-2A835030A8FC}" srcId="{CB139086-2EB6-4F27-A9F8-BC7CB1054C9F}" destId="{3E489AA3-0CA6-4F26-9ADE-C4A2C650B394}" srcOrd="1" destOrd="0" parTransId="{1ECDCC4A-9E65-413C-9C75-146E32BFCECB}" sibTransId="{20FF7380-6798-48BC-82EB-08E259FF1F3C}"/>
    <dgm:cxn modelId="{E4E00E98-32A9-44FF-BC62-1154F822E052}" srcId="{CB139086-2EB6-4F27-A9F8-BC7CB1054C9F}" destId="{000680AB-2715-418A-B6FF-E122F10E6F3A}" srcOrd="2" destOrd="0" parTransId="{C3E47D78-04DE-4473-B62D-ADF61BE586C9}" sibTransId="{85CEB2D6-6685-4639-973C-798F57803D32}"/>
    <dgm:cxn modelId="{E7FD99E5-004B-4368-AD81-D94AD090A839}" type="presOf" srcId="{CB139086-2EB6-4F27-A9F8-BC7CB1054C9F}" destId="{866C3E5F-2454-496A-A70A-9945467B4D2D}" srcOrd="0" destOrd="0" presId="urn:microsoft.com/office/officeart/2005/8/layout/vList2"/>
    <dgm:cxn modelId="{AC1DD6FA-2F85-457E-A00B-2A0969B39F24}" type="presOf" srcId="{000680AB-2715-418A-B6FF-E122F10E6F3A}" destId="{CF53C7F2-9A77-44E5-9BD4-BFD52FE21A5D}" srcOrd="0" destOrd="0" presId="urn:microsoft.com/office/officeart/2005/8/layout/vList2"/>
    <dgm:cxn modelId="{6A0F35FE-8103-4C15-A781-2BB027BC5EED}" type="presOf" srcId="{3E489AA3-0CA6-4F26-9ADE-C4A2C650B394}" destId="{7E75A714-3962-4782-860E-CF4310F9AC2B}" srcOrd="0" destOrd="0" presId="urn:microsoft.com/office/officeart/2005/8/layout/vList2"/>
    <dgm:cxn modelId="{AC6C94FE-165F-4F65-B65F-3C5C83D20862}" type="presParOf" srcId="{866C3E5F-2454-496A-A70A-9945467B4D2D}" destId="{B983292E-1CA2-4899-A472-F9E5E63C85EB}" srcOrd="0" destOrd="0" presId="urn:microsoft.com/office/officeart/2005/8/layout/vList2"/>
    <dgm:cxn modelId="{90CA484C-9207-4ADE-A553-02AD2CD8C311}" type="presParOf" srcId="{866C3E5F-2454-496A-A70A-9945467B4D2D}" destId="{D38DE955-6CAF-4516-BC91-73F67877C5A2}" srcOrd="1" destOrd="0" presId="urn:microsoft.com/office/officeart/2005/8/layout/vList2"/>
    <dgm:cxn modelId="{3D9F1B18-5943-416F-BCAE-8A01A6D21EE2}" type="presParOf" srcId="{866C3E5F-2454-496A-A70A-9945467B4D2D}" destId="{7E75A714-3962-4782-860E-CF4310F9AC2B}" srcOrd="2" destOrd="0" presId="urn:microsoft.com/office/officeart/2005/8/layout/vList2"/>
    <dgm:cxn modelId="{1B84A38E-F53C-42A4-A4F8-B5EFB835D656}" type="presParOf" srcId="{866C3E5F-2454-496A-A70A-9945467B4D2D}" destId="{E5379BA3-7995-44A3-B3FC-7D1C970AF315}" srcOrd="3" destOrd="0" presId="urn:microsoft.com/office/officeart/2005/8/layout/vList2"/>
    <dgm:cxn modelId="{07D6277C-FC99-41DF-AE1D-B54279C1C9CF}" type="presParOf" srcId="{866C3E5F-2454-496A-A70A-9945467B4D2D}" destId="{CF53C7F2-9A77-44E5-9BD4-BFD52FE21A5D}" srcOrd="4" destOrd="0" presId="urn:microsoft.com/office/officeart/2005/8/layout/vList2"/>
    <dgm:cxn modelId="{B1F80056-319E-46A5-BDA8-3185B0B8EEC3}" type="presParOf" srcId="{866C3E5F-2454-496A-A70A-9945467B4D2D}" destId="{7FA82D4E-9FF7-43D4-B8E4-DF1911DC8423}" srcOrd="5" destOrd="0" presId="urn:microsoft.com/office/officeart/2005/8/layout/vList2"/>
    <dgm:cxn modelId="{72B97C9E-E194-4F4C-86C8-F5D414026CCF}" type="presParOf" srcId="{866C3E5F-2454-496A-A70A-9945467B4D2D}" destId="{4CB06FE5-C92C-4C23-845E-6BAD3B70126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2104E1-7725-4D68-8C12-99A8DA584DC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635F16F-675E-43B0-BBC8-F235499C3E7E}">
      <dgm:prSet/>
      <dgm:spPr/>
      <dgm:t>
        <a:bodyPr/>
        <a:lstStyle/>
        <a:p>
          <a:r>
            <a:rPr lang="da-DK" dirty="0"/>
            <a:t>Der er som udgangspunkt ikke adgang til internettet som fagligt hjælpemiddel ved prøverne. </a:t>
          </a:r>
          <a:endParaRPr lang="en-US" dirty="0"/>
        </a:p>
      </dgm:t>
    </dgm:pt>
    <dgm:pt modelId="{AF1347DD-D96C-4715-A6B1-A21301833F9E}" type="parTrans" cxnId="{DA1B01BF-8772-4E87-96D1-2074FF702EE6}">
      <dgm:prSet/>
      <dgm:spPr/>
      <dgm:t>
        <a:bodyPr/>
        <a:lstStyle/>
        <a:p>
          <a:endParaRPr lang="en-US"/>
        </a:p>
      </dgm:t>
    </dgm:pt>
    <dgm:pt modelId="{DB38B5BC-45AF-4541-A2FD-F38EA7E8A12A}" type="sibTrans" cxnId="{DA1B01BF-8772-4E87-96D1-2074FF702EE6}">
      <dgm:prSet/>
      <dgm:spPr/>
      <dgm:t>
        <a:bodyPr/>
        <a:lstStyle/>
        <a:p>
          <a:endParaRPr lang="en-US"/>
        </a:p>
      </dgm:t>
    </dgm:pt>
    <dgm:pt modelId="{CDE81D1C-DB0C-42AE-8AF6-29C14D75DED7}">
      <dgm:prSet/>
      <dgm:spPr/>
      <dgm:t>
        <a:bodyPr/>
        <a:lstStyle/>
        <a:p>
          <a:r>
            <a:rPr lang="da-DK"/>
            <a:t>Dog vil det være tilladt for eksaminanderne at bruge digitale undervisningsmaterialer og hjælpemidler som fx online ordbøger eller e- og i-bøger, der på institutionens foranledning er blevet ”anvendt i undervisningen, og som fremgår af undervisningsbeskrivelsen og ikke kan opbevares lokalt”, dvs. ikke kan opbevares på elevens computer.</a:t>
          </a:r>
          <a:endParaRPr lang="en-US"/>
        </a:p>
      </dgm:t>
    </dgm:pt>
    <dgm:pt modelId="{F3599D0D-3627-4A27-8AB0-5BFC3E88547E}" type="parTrans" cxnId="{8DFC9896-511B-4D0F-BE73-70F64D564ECE}">
      <dgm:prSet/>
      <dgm:spPr/>
      <dgm:t>
        <a:bodyPr/>
        <a:lstStyle/>
        <a:p>
          <a:endParaRPr lang="en-US"/>
        </a:p>
      </dgm:t>
    </dgm:pt>
    <dgm:pt modelId="{DEE07ECC-FFB8-4741-A315-8A9C84414A82}" type="sibTrans" cxnId="{8DFC9896-511B-4D0F-BE73-70F64D564ECE}">
      <dgm:prSet/>
      <dgm:spPr/>
      <dgm:t>
        <a:bodyPr/>
        <a:lstStyle/>
        <a:p>
          <a:endParaRPr lang="en-US"/>
        </a:p>
      </dgm:t>
    </dgm:pt>
    <dgm:pt modelId="{E7C2DB47-5AC4-44A0-8F89-D288EA47DF6E}" type="pres">
      <dgm:prSet presAssocID="{522104E1-7725-4D68-8C12-99A8DA584DCA}" presName="linear" presStyleCnt="0">
        <dgm:presLayoutVars>
          <dgm:animLvl val="lvl"/>
          <dgm:resizeHandles val="exact"/>
        </dgm:presLayoutVars>
      </dgm:prSet>
      <dgm:spPr/>
    </dgm:pt>
    <dgm:pt modelId="{FA915A7A-6561-4B91-9D69-1B017A3078D9}" type="pres">
      <dgm:prSet presAssocID="{2635F16F-675E-43B0-BBC8-F235499C3E7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062A09C-819D-4C95-804D-CA4AD6DF8121}" type="pres">
      <dgm:prSet presAssocID="{DB38B5BC-45AF-4541-A2FD-F38EA7E8A12A}" presName="spacer" presStyleCnt="0"/>
      <dgm:spPr/>
    </dgm:pt>
    <dgm:pt modelId="{AA96EAB9-95E4-468E-801E-C413F010B596}" type="pres">
      <dgm:prSet presAssocID="{CDE81D1C-DB0C-42AE-8AF6-29C14D75DED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10C73970-7B3F-49C1-8B3C-8582FBE4145F}" type="presOf" srcId="{2635F16F-675E-43B0-BBC8-F235499C3E7E}" destId="{FA915A7A-6561-4B91-9D69-1B017A3078D9}" srcOrd="0" destOrd="0" presId="urn:microsoft.com/office/officeart/2005/8/layout/vList2"/>
    <dgm:cxn modelId="{8DFC9896-511B-4D0F-BE73-70F64D564ECE}" srcId="{522104E1-7725-4D68-8C12-99A8DA584DCA}" destId="{CDE81D1C-DB0C-42AE-8AF6-29C14D75DED7}" srcOrd="1" destOrd="0" parTransId="{F3599D0D-3627-4A27-8AB0-5BFC3E88547E}" sibTransId="{DEE07ECC-FFB8-4741-A315-8A9C84414A82}"/>
    <dgm:cxn modelId="{C2A18BA9-B429-4868-9590-2B488B93AF99}" type="presOf" srcId="{522104E1-7725-4D68-8C12-99A8DA584DCA}" destId="{E7C2DB47-5AC4-44A0-8F89-D288EA47DF6E}" srcOrd="0" destOrd="0" presId="urn:microsoft.com/office/officeart/2005/8/layout/vList2"/>
    <dgm:cxn modelId="{DA1B01BF-8772-4E87-96D1-2074FF702EE6}" srcId="{522104E1-7725-4D68-8C12-99A8DA584DCA}" destId="{2635F16F-675E-43B0-BBC8-F235499C3E7E}" srcOrd="0" destOrd="0" parTransId="{AF1347DD-D96C-4715-A6B1-A21301833F9E}" sibTransId="{DB38B5BC-45AF-4541-A2FD-F38EA7E8A12A}"/>
    <dgm:cxn modelId="{FD8AF5DD-43AD-4754-B3BD-AE8C68AEA6EE}" type="presOf" srcId="{CDE81D1C-DB0C-42AE-8AF6-29C14D75DED7}" destId="{AA96EAB9-95E4-468E-801E-C413F010B596}" srcOrd="0" destOrd="0" presId="urn:microsoft.com/office/officeart/2005/8/layout/vList2"/>
    <dgm:cxn modelId="{9A128BFD-B204-441A-A8C1-414EE00D0846}" type="presParOf" srcId="{E7C2DB47-5AC4-44A0-8F89-D288EA47DF6E}" destId="{FA915A7A-6561-4B91-9D69-1B017A3078D9}" srcOrd="0" destOrd="0" presId="urn:microsoft.com/office/officeart/2005/8/layout/vList2"/>
    <dgm:cxn modelId="{C192B95D-A3ED-43AA-9747-F8AC204878D0}" type="presParOf" srcId="{E7C2DB47-5AC4-44A0-8F89-D288EA47DF6E}" destId="{9062A09C-819D-4C95-804D-CA4AD6DF8121}" srcOrd="1" destOrd="0" presId="urn:microsoft.com/office/officeart/2005/8/layout/vList2"/>
    <dgm:cxn modelId="{AE1BC336-3C99-4FFA-8E9B-11D7BF97046F}" type="presParOf" srcId="{E7C2DB47-5AC4-44A0-8F89-D288EA47DF6E}" destId="{AA96EAB9-95E4-468E-801E-C413F010B59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A10AD2-EDB7-4D57-B1B8-0F5C8A113139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E6B30C51-6769-4CD5-9C45-D410968B853A}">
      <dgm:prSet/>
      <dgm:spPr/>
      <dgm:t>
        <a:bodyPr/>
        <a:lstStyle/>
        <a:p>
          <a:r>
            <a:rPr lang="da-DK"/>
            <a:t>Diskuter elevens præstation og giv en karakter.</a:t>
          </a:r>
          <a:endParaRPr lang="en-US"/>
        </a:p>
      </dgm:t>
    </dgm:pt>
    <dgm:pt modelId="{4BC97D11-B45C-449C-8880-6C3124F0EFFB}" type="parTrans" cxnId="{BDA3951E-047F-4B24-A5AF-52A46F726057}">
      <dgm:prSet/>
      <dgm:spPr/>
      <dgm:t>
        <a:bodyPr/>
        <a:lstStyle/>
        <a:p>
          <a:endParaRPr lang="en-US"/>
        </a:p>
      </dgm:t>
    </dgm:pt>
    <dgm:pt modelId="{E6998C84-A0EB-4AE5-8444-4972DDDEECFB}" type="sibTrans" cxnId="{BDA3951E-047F-4B24-A5AF-52A46F726057}">
      <dgm:prSet/>
      <dgm:spPr/>
      <dgm:t>
        <a:bodyPr/>
        <a:lstStyle/>
        <a:p>
          <a:endParaRPr lang="en-US"/>
        </a:p>
      </dgm:t>
    </dgm:pt>
    <dgm:pt modelId="{1E8F8A81-5217-4F42-974D-919ACC34DDB7}">
      <dgm:prSet/>
      <dgm:spPr/>
      <dgm:t>
        <a:bodyPr/>
        <a:lstStyle/>
        <a:p>
          <a:r>
            <a:rPr lang="da-DK"/>
            <a:t>I jeres diskussion bedes I fokusere på følgende:</a:t>
          </a:r>
          <a:endParaRPr lang="en-US"/>
        </a:p>
      </dgm:t>
    </dgm:pt>
    <dgm:pt modelId="{CA58D8BA-200D-47D7-9BCC-B67002500DC9}" type="parTrans" cxnId="{30A2564E-95A6-44EB-AA4B-23DF2CB9B533}">
      <dgm:prSet/>
      <dgm:spPr/>
      <dgm:t>
        <a:bodyPr/>
        <a:lstStyle/>
        <a:p>
          <a:endParaRPr lang="en-US"/>
        </a:p>
      </dgm:t>
    </dgm:pt>
    <dgm:pt modelId="{ED726AA3-B45F-41C5-AAC9-DAD1EA0F9E23}" type="sibTrans" cxnId="{30A2564E-95A6-44EB-AA4B-23DF2CB9B533}">
      <dgm:prSet/>
      <dgm:spPr/>
      <dgm:t>
        <a:bodyPr/>
        <a:lstStyle/>
        <a:p>
          <a:endParaRPr lang="en-US"/>
        </a:p>
      </dgm:t>
    </dgm:pt>
    <dgm:pt modelId="{93FCFA37-A791-4270-925E-B2B777B1B6C2}">
      <dgm:prSet/>
      <dgm:spPr/>
      <dgm:t>
        <a:bodyPr/>
        <a:lstStyle/>
        <a:p>
          <a:r>
            <a:rPr lang="da-DK"/>
            <a:t>Elevens ordforråd, udtale, grammatiske færdigheder</a:t>
          </a:r>
          <a:endParaRPr lang="en-US"/>
        </a:p>
      </dgm:t>
    </dgm:pt>
    <dgm:pt modelId="{2166A35F-48E3-4C9B-8F94-6F0723FE80AF}" type="parTrans" cxnId="{696EA477-EF4C-4B20-95C3-6CD7136912EF}">
      <dgm:prSet/>
      <dgm:spPr/>
      <dgm:t>
        <a:bodyPr/>
        <a:lstStyle/>
        <a:p>
          <a:endParaRPr lang="en-US"/>
        </a:p>
      </dgm:t>
    </dgm:pt>
    <dgm:pt modelId="{7B790DE8-B67A-4EF7-84CD-FEC61BCE5185}" type="sibTrans" cxnId="{696EA477-EF4C-4B20-95C3-6CD7136912EF}">
      <dgm:prSet/>
      <dgm:spPr/>
      <dgm:t>
        <a:bodyPr/>
        <a:lstStyle/>
        <a:p>
          <a:endParaRPr lang="en-US"/>
        </a:p>
      </dgm:t>
    </dgm:pt>
    <dgm:pt modelId="{EE472B3F-DF62-4707-B7CD-82AD4794A4BE}">
      <dgm:prSet/>
      <dgm:spPr/>
      <dgm:t>
        <a:bodyPr/>
        <a:lstStyle/>
        <a:p>
          <a:r>
            <a:rPr lang="da-DK"/>
            <a:t>Elevens analyse og fortolkning.</a:t>
          </a:r>
          <a:endParaRPr lang="en-US"/>
        </a:p>
      </dgm:t>
    </dgm:pt>
    <dgm:pt modelId="{2F6318CD-038A-42AD-B352-DF148367EECC}" type="parTrans" cxnId="{ACEE081D-D9EC-47FC-981E-6D1D0A45D2F3}">
      <dgm:prSet/>
      <dgm:spPr/>
      <dgm:t>
        <a:bodyPr/>
        <a:lstStyle/>
        <a:p>
          <a:endParaRPr lang="en-US"/>
        </a:p>
      </dgm:t>
    </dgm:pt>
    <dgm:pt modelId="{1795F864-997A-4A64-BDC8-B4B475C470CB}" type="sibTrans" cxnId="{ACEE081D-D9EC-47FC-981E-6D1D0A45D2F3}">
      <dgm:prSet/>
      <dgm:spPr/>
      <dgm:t>
        <a:bodyPr/>
        <a:lstStyle/>
        <a:p>
          <a:endParaRPr lang="en-US"/>
        </a:p>
      </dgm:t>
    </dgm:pt>
    <dgm:pt modelId="{17E4339B-5F9C-40F1-8FC6-B68124F5D2D1}" type="pres">
      <dgm:prSet presAssocID="{23A10AD2-EDB7-4D57-B1B8-0F5C8A113139}" presName="outerComposite" presStyleCnt="0">
        <dgm:presLayoutVars>
          <dgm:chMax val="5"/>
          <dgm:dir/>
          <dgm:resizeHandles val="exact"/>
        </dgm:presLayoutVars>
      </dgm:prSet>
      <dgm:spPr/>
    </dgm:pt>
    <dgm:pt modelId="{EB6595A8-BD93-44D0-B5F6-35D62494C2FF}" type="pres">
      <dgm:prSet presAssocID="{23A10AD2-EDB7-4D57-B1B8-0F5C8A113139}" presName="dummyMaxCanvas" presStyleCnt="0">
        <dgm:presLayoutVars/>
      </dgm:prSet>
      <dgm:spPr/>
    </dgm:pt>
    <dgm:pt modelId="{ECE69E4B-FEDF-479F-8506-D9EF3B5C3FE4}" type="pres">
      <dgm:prSet presAssocID="{23A10AD2-EDB7-4D57-B1B8-0F5C8A113139}" presName="TwoNodes_1" presStyleLbl="node1" presStyleIdx="0" presStyleCnt="2">
        <dgm:presLayoutVars>
          <dgm:bulletEnabled val="1"/>
        </dgm:presLayoutVars>
      </dgm:prSet>
      <dgm:spPr/>
    </dgm:pt>
    <dgm:pt modelId="{B13624EA-85AB-4400-9761-77F088D06013}" type="pres">
      <dgm:prSet presAssocID="{23A10AD2-EDB7-4D57-B1B8-0F5C8A113139}" presName="TwoNodes_2" presStyleLbl="node1" presStyleIdx="1" presStyleCnt="2">
        <dgm:presLayoutVars>
          <dgm:bulletEnabled val="1"/>
        </dgm:presLayoutVars>
      </dgm:prSet>
      <dgm:spPr/>
    </dgm:pt>
    <dgm:pt modelId="{9C2439FF-E452-4E10-86CF-34970F943163}" type="pres">
      <dgm:prSet presAssocID="{23A10AD2-EDB7-4D57-B1B8-0F5C8A113139}" presName="TwoConn_1-2" presStyleLbl="fgAccFollowNode1" presStyleIdx="0" presStyleCnt="1">
        <dgm:presLayoutVars>
          <dgm:bulletEnabled val="1"/>
        </dgm:presLayoutVars>
      </dgm:prSet>
      <dgm:spPr/>
    </dgm:pt>
    <dgm:pt modelId="{49452CC5-B956-40F7-8697-D8BA0A932D8B}" type="pres">
      <dgm:prSet presAssocID="{23A10AD2-EDB7-4D57-B1B8-0F5C8A113139}" presName="TwoNodes_1_text" presStyleLbl="node1" presStyleIdx="1" presStyleCnt="2">
        <dgm:presLayoutVars>
          <dgm:bulletEnabled val="1"/>
        </dgm:presLayoutVars>
      </dgm:prSet>
      <dgm:spPr/>
    </dgm:pt>
    <dgm:pt modelId="{03CBE139-E515-4A8A-A22F-94D72264C83E}" type="pres">
      <dgm:prSet presAssocID="{23A10AD2-EDB7-4D57-B1B8-0F5C8A113139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ACEE081D-D9EC-47FC-981E-6D1D0A45D2F3}" srcId="{1E8F8A81-5217-4F42-974D-919ACC34DDB7}" destId="{EE472B3F-DF62-4707-B7CD-82AD4794A4BE}" srcOrd="1" destOrd="0" parTransId="{2F6318CD-038A-42AD-B352-DF148367EECC}" sibTransId="{1795F864-997A-4A64-BDC8-B4B475C470CB}"/>
    <dgm:cxn modelId="{BDA3951E-047F-4B24-A5AF-52A46F726057}" srcId="{23A10AD2-EDB7-4D57-B1B8-0F5C8A113139}" destId="{E6B30C51-6769-4CD5-9C45-D410968B853A}" srcOrd="0" destOrd="0" parTransId="{4BC97D11-B45C-449C-8880-6C3124F0EFFB}" sibTransId="{E6998C84-A0EB-4AE5-8444-4972DDDEECFB}"/>
    <dgm:cxn modelId="{AEE92A4E-C9B7-44A7-A766-5F86274B4291}" type="presOf" srcId="{23A10AD2-EDB7-4D57-B1B8-0F5C8A113139}" destId="{17E4339B-5F9C-40F1-8FC6-B68124F5D2D1}" srcOrd="0" destOrd="0" presId="urn:microsoft.com/office/officeart/2005/8/layout/vProcess5"/>
    <dgm:cxn modelId="{30A2564E-95A6-44EB-AA4B-23DF2CB9B533}" srcId="{23A10AD2-EDB7-4D57-B1B8-0F5C8A113139}" destId="{1E8F8A81-5217-4F42-974D-919ACC34DDB7}" srcOrd="1" destOrd="0" parTransId="{CA58D8BA-200D-47D7-9BCC-B67002500DC9}" sibTransId="{ED726AA3-B45F-41C5-AAC9-DAD1EA0F9E23}"/>
    <dgm:cxn modelId="{C1F2A672-8434-4A07-860A-43CFD34BD40A}" type="presOf" srcId="{EE472B3F-DF62-4707-B7CD-82AD4794A4BE}" destId="{03CBE139-E515-4A8A-A22F-94D72264C83E}" srcOrd="1" destOrd="2" presId="urn:microsoft.com/office/officeart/2005/8/layout/vProcess5"/>
    <dgm:cxn modelId="{696EA477-EF4C-4B20-95C3-6CD7136912EF}" srcId="{1E8F8A81-5217-4F42-974D-919ACC34DDB7}" destId="{93FCFA37-A791-4270-925E-B2B777B1B6C2}" srcOrd="0" destOrd="0" parTransId="{2166A35F-48E3-4C9B-8F94-6F0723FE80AF}" sibTransId="{7B790DE8-B67A-4EF7-84CD-FEC61BCE5185}"/>
    <dgm:cxn modelId="{E090877D-461E-4038-BD25-906E1DFC8A7E}" type="presOf" srcId="{EE472B3F-DF62-4707-B7CD-82AD4794A4BE}" destId="{B13624EA-85AB-4400-9761-77F088D06013}" srcOrd="0" destOrd="2" presId="urn:microsoft.com/office/officeart/2005/8/layout/vProcess5"/>
    <dgm:cxn modelId="{734D2286-085A-4B3B-8B3D-5AFB5BF690B1}" type="presOf" srcId="{1E8F8A81-5217-4F42-974D-919ACC34DDB7}" destId="{B13624EA-85AB-4400-9761-77F088D06013}" srcOrd="0" destOrd="0" presId="urn:microsoft.com/office/officeart/2005/8/layout/vProcess5"/>
    <dgm:cxn modelId="{46996C95-8DE1-4761-89DB-80CF21A2A648}" type="presOf" srcId="{E6B30C51-6769-4CD5-9C45-D410968B853A}" destId="{ECE69E4B-FEDF-479F-8506-D9EF3B5C3FE4}" srcOrd="0" destOrd="0" presId="urn:microsoft.com/office/officeart/2005/8/layout/vProcess5"/>
    <dgm:cxn modelId="{A66596A5-DA63-4BDC-A4F8-3A43125CCA1C}" type="presOf" srcId="{E6998C84-A0EB-4AE5-8444-4972DDDEECFB}" destId="{9C2439FF-E452-4E10-86CF-34970F943163}" srcOrd="0" destOrd="0" presId="urn:microsoft.com/office/officeart/2005/8/layout/vProcess5"/>
    <dgm:cxn modelId="{BFD254A9-24C1-40D1-AD7D-3EF612FBE3E4}" type="presOf" srcId="{1E8F8A81-5217-4F42-974D-919ACC34DDB7}" destId="{03CBE139-E515-4A8A-A22F-94D72264C83E}" srcOrd="1" destOrd="0" presId="urn:microsoft.com/office/officeart/2005/8/layout/vProcess5"/>
    <dgm:cxn modelId="{BC1904B8-214A-4DE8-89CA-D863D89B2F05}" type="presOf" srcId="{E6B30C51-6769-4CD5-9C45-D410968B853A}" destId="{49452CC5-B956-40F7-8697-D8BA0A932D8B}" srcOrd="1" destOrd="0" presId="urn:microsoft.com/office/officeart/2005/8/layout/vProcess5"/>
    <dgm:cxn modelId="{5684A1DD-2AD1-41CE-A3F0-677C3A745E03}" type="presOf" srcId="{93FCFA37-A791-4270-925E-B2B777B1B6C2}" destId="{B13624EA-85AB-4400-9761-77F088D06013}" srcOrd="0" destOrd="1" presId="urn:microsoft.com/office/officeart/2005/8/layout/vProcess5"/>
    <dgm:cxn modelId="{34082CF0-8120-4755-AAD7-35431FF57276}" type="presOf" srcId="{93FCFA37-A791-4270-925E-B2B777B1B6C2}" destId="{03CBE139-E515-4A8A-A22F-94D72264C83E}" srcOrd="1" destOrd="1" presId="urn:microsoft.com/office/officeart/2005/8/layout/vProcess5"/>
    <dgm:cxn modelId="{7B83F093-73E8-4A32-B85D-ACB9E81BF653}" type="presParOf" srcId="{17E4339B-5F9C-40F1-8FC6-B68124F5D2D1}" destId="{EB6595A8-BD93-44D0-B5F6-35D62494C2FF}" srcOrd="0" destOrd="0" presId="urn:microsoft.com/office/officeart/2005/8/layout/vProcess5"/>
    <dgm:cxn modelId="{22A7BA21-2FD6-4A7B-87C4-514C058269B8}" type="presParOf" srcId="{17E4339B-5F9C-40F1-8FC6-B68124F5D2D1}" destId="{ECE69E4B-FEDF-479F-8506-D9EF3B5C3FE4}" srcOrd="1" destOrd="0" presId="urn:microsoft.com/office/officeart/2005/8/layout/vProcess5"/>
    <dgm:cxn modelId="{DD0BB78B-AD7D-4D20-B84C-CACA311EF614}" type="presParOf" srcId="{17E4339B-5F9C-40F1-8FC6-B68124F5D2D1}" destId="{B13624EA-85AB-4400-9761-77F088D06013}" srcOrd="2" destOrd="0" presId="urn:microsoft.com/office/officeart/2005/8/layout/vProcess5"/>
    <dgm:cxn modelId="{70723F32-D287-4ACC-8615-FCCF600B65C0}" type="presParOf" srcId="{17E4339B-5F9C-40F1-8FC6-B68124F5D2D1}" destId="{9C2439FF-E452-4E10-86CF-34970F943163}" srcOrd="3" destOrd="0" presId="urn:microsoft.com/office/officeart/2005/8/layout/vProcess5"/>
    <dgm:cxn modelId="{58065907-60FF-4D5A-9990-450D23DA299C}" type="presParOf" srcId="{17E4339B-5F9C-40F1-8FC6-B68124F5D2D1}" destId="{49452CC5-B956-40F7-8697-D8BA0A932D8B}" srcOrd="4" destOrd="0" presId="urn:microsoft.com/office/officeart/2005/8/layout/vProcess5"/>
    <dgm:cxn modelId="{F561B24B-AA53-48BB-9D70-ABAA138785E2}" type="presParOf" srcId="{17E4339B-5F9C-40F1-8FC6-B68124F5D2D1}" destId="{03CBE139-E515-4A8A-A22F-94D72264C83E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83292E-1CA2-4899-A472-F9E5E63C85EB}">
      <dsp:nvSpPr>
        <dsp:cNvPr id="0" name=""/>
        <dsp:cNvSpPr/>
      </dsp:nvSpPr>
      <dsp:spPr>
        <a:xfrm>
          <a:off x="0" y="32820"/>
          <a:ext cx="5588767" cy="125306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kern="1200" dirty="0"/>
            <a:t>Eksaminanden tildeles ved lodtrækning et ukendt </a:t>
          </a:r>
          <a:r>
            <a:rPr lang="da-DK" sz="1200" kern="1200" dirty="0" err="1"/>
            <a:t>tekstmateriale</a:t>
          </a:r>
          <a:r>
            <a:rPr lang="da-DK" sz="1200" kern="1200" dirty="0"/>
            <a:t> på ca. 3-4 normalsider - alt </a:t>
          </a:r>
          <a:r>
            <a:rPr lang="da-DK" sz="1200" kern="1200"/>
            <a:t>afhængig  </a:t>
          </a:r>
          <a:r>
            <a:rPr lang="da-DK" sz="1200" kern="1200" dirty="0"/>
            <a:t>af sværhedsgraden.</a:t>
          </a:r>
          <a:endParaRPr lang="en-US" sz="1200" kern="1200" dirty="0"/>
        </a:p>
      </dsp:txBody>
      <dsp:txXfrm>
        <a:off x="61170" y="93990"/>
        <a:ext cx="5466427" cy="1130729"/>
      </dsp:txXfrm>
    </dsp:sp>
    <dsp:sp modelId="{7E75A714-3962-4782-860E-CF4310F9AC2B}">
      <dsp:nvSpPr>
        <dsp:cNvPr id="0" name=""/>
        <dsp:cNvSpPr/>
      </dsp:nvSpPr>
      <dsp:spPr>
        <a:xfrm>
          <a:off x="0" y="1320450"/>
          <a:ext cx="5588767" cy="1253069"/>
        </a:xfrm>
        <a:prstGeom prst="roundRect">
          <a:avLst/>
        </a:prstGeom>
        <a:solidFill>
          <a:schemeClr val="accent2">
            <a:hueOff val="1000242"/>
            <a:satOff val="-3377"/>
            <a:lumOff val="-483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b="1" kern="1200"/>
            <a:t>Forberedelse</a:t>
          </a:r>
          <a:r>
            <a:rPr lang="da-DK" sz="1200" kern="1200"/>
            <a:t> : Der gives 60 minutters forberedelse. </a:t>
          </a:r>
          <a:endParaRPr lang="en-US" sz="1200" kern="1200"/>
        </a:p>
      </dsp:txBody>
      <dsp:txXfrm>
        <a:off x="61170" y="1381620"/>
        <a:ext cx="5466427" cy="1130729"/>
      </dsp:txXfrm>
    </dsp:sp>
    <dsp:sp modelId="{CF53C7F2-9A77-44E5-9BD4-BFD52FE21A5D}">
      <dsp:nvSpPr>
        <dsp:cNvPr id="0" name=""/>
        <dsp:cNvSpPr/>
      </dsp:nvSpPr>
      <dsp:spPr>
        <a:xfrm>
          <a:off x="0" y="2608080"/>
          <a:ext cx="5588767" cy="1253069"/>
        </a:xfrm>
        <a:prstGeom prst="roundRect">
          <a:avLst/>
        </a:prstGeom>
        <a:solidFill>
          <a:schemeClr val="accent2">
            <a:hueOff val="2000484"/>
            <a:satOff val="-6754"/>
            <a:lumOff val="-96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b="1" kern="1200"/>
            <a:t>Eksaminationens varighed</a:t>
          </a:r>
          <a:r>
            <a:rPr lang="da-DK" sz="1200" kern="1200"/>
            <a:t>:  ca. 30 minutter inkl. votering. </a:t>
          </a:r>
          <a:endParaRPr lang="en-US" sz="1200" kern="1200"/>
        </a:p>
      </dsp:txBody>
      <dsp:txXfrm>
        <a:off x="61170" y="2669250"/>
        <a:ext cx="5466427" cy="1130729"/>
      </dsp:txXfrm>
    </dsp:sp>
    <dsp:sp modelId="{4CB06FE5-C92C-4C23-845E-6BAD3B701261}">
      <dsp:nvSpPr>
        <dsp:cNvPr id="0" name=""/>
        <dsp:cNvSpPr/>
      </dsp:nvSpPr>
      <dsp:spPr>
        <a:xfrm>
          <a:off x="0" y="3895710"/>
          <a:ext cx="5588767" cy="1253069"/>
        </a:xfrm>
        <a:prstGeom prst="roundRect">
          <a:avLst/>
        </a:prstGeom>
        <a:solidFill>
          <a:schemeClr val="accent2">
            <a:hueOff val="3000725"/>
            <a:satOff val="-10131"/>
            <a:lumOff val="-1450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b="1" kern="1200" dirty="0"/>
            <a:t>Selve eksamen</a:t>
          </a:r>
          <a:r>
            <a:rPr lang="da-DK" sz="1200" kern="1200" dirty="0"/>
            <a:t>: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kern="1200" dirty="0"/>
            <a:t>Ca. 8 minutters selvstændig elevpræsentation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kern="1200" dirty="0"/>
            <a:t>Ca. 17 minutters samtale mellem elev og eksaminator. Censor har også mulighed for at stille spørgsmål.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kern="1200" dirty="0"/>
            <a:t>Ca. 3-5 minutters evaluering </a:t>
          </a:r>
          <a:endParaRPr lang="en-US" sz="1200" kern="1200" dirty="0"/>
        </a:p>
      </dsp:txBody>
      <dsp:txXfrm>
        <a:off x="61170" y="3956880"/>
        <a:ext cx="5466427" cy="11307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915A7A-6561-4B91-9D69-1B017A3078D9}">
      <dsp:nvSpPr>
        <dsp:cNvPr id="0" name=""/>
        <dsp:cNvSpPr/>
      </dsp:nvSpPr>
      <dsp:spPr>
        <a:xfrm>
          <a:off x="0" y="343218"/>
          <a:ext cx="5588767" cy="222022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900" kern="1200" dirty="0"/>
            <a:t>Der er som udgangspunkt ikke adgang til internettet som fagligt hjælpemiddel ved prøverne. </a:t>
          </a:r>
          <a:endParaRPr lang="en-US" sz="1900" kern="1200" dirty="0"/>
        </a:p>
      </dsp:txBody>
      <dsp:txXfrm>
        <a:off x="108382" y="451600"/>
        <a:ext cx="5372003" cy="2003457"/>
      </dsp:txXfrm>
    </dsp:sp>
    <dsp:sp modelId="{AA96EAB9-95E4-468E-801E-C413F010B596}">
      <dsp:nvSpPr>
        <dsp:cNvPr id="0" name=""/>
        <dsp:cNvSpPr/>
      </dsp:nvSpPr>
      <dsp:spPr>
        <a:xfrm>
          <a:off x="0" y="2618160"/>
          <a:ext cx="5588767" cy="2220221"/>
        </a:xfrm>
        <a:prstGeom prst="roundRect">
          <a:avLst/>
        </a:prstGeom>
        <a:solidFill>
          <a:schemeClr val="accent2">
            <a:hueOff val="3000725"/>
            <a:satOff val="-10131"/>
            <a:lumOff val="-1450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900" kern="1200"/>
            <a:t>Dog vil det være tilladt for eksaminanderne at bruge digitale undervisningsmaterialer og hjælpemidler som fx online ordbøger eller e- og i-bøger, der på institutionens foranledning er blevet ”anvendt i undervisningen, og som fremgår af undervisningsbeskrivelsen og ikke kan opbevares lokalt”, dvs. ikke kan opbevares på elevens computer.</a:t>
          </a:r>
          <a:endParaRPr lang="en-US" sz="1900" kern="1200"/>
        </a:p>
      </dsp:txBody>
      <dsp:txXfrm>
        <a:off x="108382" y="2726542"/>
        <a:ext cx="5372003" cy="20034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E69E4B-FEDF-479F-8506-D9EF3B5C3FE4}">
      <dsp:nvSpPr>
        <dsp:cNvPr id="0" name=""/>
        <dsp:cNvSpPr/>
      </dsp:nvSpPr>
      <dsp:spPr>
        <a:xfrm>
          <a:off x="0" y="0"/>
          <a:ext cx="6072009" cy="241801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600" kern="1200"/>
            <a:t>Diskuter elevens præstation og giv en karakter.</a:t>
          </a:r>
          <a:endParaRPr lang="en-US" sz="2600" kern="1200"/>
        </a:p>
      </dsp:txBody>
      <dsp:txXfrm>
        <a:off x="70821" y="70821"/>
        <a:ext cx="3572807" cy="2276368"/>
      </dsp:txXfrm>
    </dsp:sp>
    <dsp:sp modelId="{B13624EA-85AB-4400-9761-77F088D06013}">
      <dsp:nvSpPr>
        <dsp:cNvPr id="0" name=""/>
        <dsp:cNvSpPr/>
      </dsp:nvSpPr>
      <dsp:spPr>
        <a:xfrm>
          <a:off x="1071531" y="2955345"/>
          <a:ext cx="6072009" cy="241801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600" kern="1200"/>
            <a:t>I jeres diskussion bedes I fokusere på følgende:</a:t>
          </a:r>
          <a:endParaRPr lang="en-US" sz="26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2000" kern="1200"/>
            <a:t>Elevens ordforråd, udtale, grammatiske færdigheder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2000" kern="1200"/>
            <a:t>Elevens analyse og fortolkning.</a:t>
          </a:r>
          <a:endParaRPr lang="en-US" sz="2000" kern="1200"/>
        </a:p>
      </dsp:txBody>
      <dsp:txXfrm>
        <a:off x="1142352" y="3026166"/>
        <a:ext cx="3287130" cy="2276368"/>
      </dsp:txXfrm>
    </dsp:sp>
    <dsp:sp modelId="{9C2439FF-E452-4E10-86CF-34970F943163}">
      <dsp:nvSpPr>
        <dsp:cNvPr id="0" name=""/>
        <dsp:cNvSpPr/>
      </dsp:nvSpPr>
      <dsp:spPr>
        <a:xfrm>
          <a:off x="4500303" y="1900824"/>
          <a:ext cx="1571706" cy="157170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4853937" y="1900824"/>
        <a:ext cx="864438" cy="11827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66DE3-F125-40E8-8603-5BDBE637F787}" type="datetimeFigureOut">
              <a:rPr lang="da-DK" smtClean="0"/>
              <a:t>21-04-2025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1E5704-1012-4A3C-BAA6-29EC49814D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6873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1E5704-1012-4A3C-BAA6-29EC49814D9B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8515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28808-26D1-4F4B-96F4-F3082078D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7008" y="1122362"/>
            <a:ext cx="8816632" cy="357155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E0C639-B0CD-4365-98A9-C1E5FF6CF4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7008" y="5521960"/>
            <a:ext cx="8816632" cy="944879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80C52-E6BB-4B27-B5D8-2D33B2497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77C649-4A0C-4EF2-8FC1-2BCF0BF95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E03F2-D0FE-49BB-8AEC-E99C4DB2D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A7CC8F-56A6-423D-B67A-8BA89D3EC911}"/>
              </a:ext>
            </a:extLst>
          </p:cNvPr>
          <p:cNvCxnSpPr>
            <a:cxnSpLocks/>
          </p:cNvCxnSpPr>
          <p:nvPr/>
        </p:nvCxnSpPr>
        <p:spPr>
          <a:xfrm flipH="1">
            <a:off x="4" y="5143500"/>
            <a:ext cx="121919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2882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56D52-667C-4E67-9038-A0BDFD8CC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3E72AC-0272-475A-BD25-2AB7AC1DE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FBFF2-9ECB-4CDD-87FA-9DD1F87BF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C12B3-DAF5-4BA7-A3A6-D0284716D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171AE-4A11-4035-A072-9AC4053FF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043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A52E95-2F50-48D3-B00E-4C259644E7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50174" y="838199"/>
            <a:ext cx="2303626" cy="5338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617C9B-4E02-49C8-B6DF-65ED3C9903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38199"/>
            <a:ext cx="7734300" cy="5338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CA10C-AC31-4D80-B78F-08E48CDCB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AB5B7-F312-4BC9-A5D3-72E065D1B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2E489-5442-4698-B6E3-3421A97C2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1F3A7E1-F157-4338-B7F7-9C0A2D60B7FF}"/>
              </a:ext>
            </a:extLst>
          </p:cNvPr>
          <p:cNvCxnSpPr>
            <a:cxnSpLocks/>
          </p:cNvCxnSpPr>
          <p:nvPr/>
        </p:nvCxnSpPr>
        <p:spPr>
          <a:xfrm>
            <a:off x="8811337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6331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05B5E-C545-4763-BA47-4C2C0FCA5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263F8-8E34-4910-BF7A-F1C5A9968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E74E5-D20D-4AB7-8D98-F336CE0EC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D23AA-8F22-4B09-8FAA-CD16E5D66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8A028-A0C8-45E7-915E-B83FF59C9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68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9F01F-198D-4AAD-B4FB-AD3B44981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8200"/>
            <a:ext cx="9438640" cy="4114800"/>
          </a:xfrm>
        </p:spPr>
        <p:txBody>
          <a:bodyPr anchor="t">
            <a:normAutofit/>
          </a:bodyPr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BCC2B-311B-4FB6-B3A5-26F68055A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5217160"/>
            <a:ext cx="9438640" cy="802640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9CB73D-2D6B-4FA6-89A4-DCC89F80E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0C188-FF43-44C1-A005-679168D5F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D1188-DA27-47B2-8176-31193EEC4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538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B5A25-7E99-42A8-8D6D-648EFE203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501DC-62B7-42BD-A941-D34E92719C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79"/>
            <a:ext cx="5181600" cy="4165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65C5C1-4FD4-4958-99A0-BDADECA33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11679"/>
            <a:ext cx="5181600" cy="4165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D1B234-5D54-44E5-B41D-B205AAF50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67BCDB-6B96-45D6-B5E9-823A96EBD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239C5F-F16F-4AFD-98D1-FA3BB96AF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07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44C1F-0040-4BBF-81A6-FD2E30637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7978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2894A7-1DA1-44C1-8ED0-716279430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824035"/>
            <a:ext cx="4997132" cy="681040"/>
          </a:xfrm>
        </p:spPr>
        <p:txBody>
          <a:bodyPr anchor="b"/>
          <a:lstStyle>
            <a:lvl1pPr marL="0" indent="0">
              <a:buNone/>
              <a:defRPr sz="2400" b="1" i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9AB945-31E2-4B60-9076-CBB8F85949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99713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71B3EA-2E84-4B8B-A104-81BD577424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5080" y="1824035"/>
            <a:ext cx="5000308" cy="681040"/>
          </a:xfrm>
        </p:spPr>
        <p:txBody>
          <a:bodyPr anchor="b"/>
          <a:lstStyle>
            <a:lvl1pPr marL="0" indent="0">
              <a:buNone/>
              <a:defRPr sz="2400" b="1" i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511AB8-302C-476E-B80A-AA739911E3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5080" y="2505075"/>
            <a:ext cx="500030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B47C29-FE34-4E6E-9921-78C54673A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F6B420-A9CE-4BB6-A653-5C3ABC7D6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1DF8FE-1179-4798-B16D-AF1DFA266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332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66F1A-0A68-4048-808F-CD7A9F3B0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592"/>
            <a:ext cx="10515600" cy="1573223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ACB3E6-5365-48F5-8D2A-0B002BA35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7D8EE9-4D97-4B2F-8D38-41CB9EE77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2C5952-0A27-4FAB-A3FD-120037876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86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D08427-909D-4679-9192-BC99557A7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8E39A6-1E09-42B5-85B4-7E8B5AB2A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938940-01DD-4C97-8649-E01C3B0ED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699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93B3D-D568-40B4-A73A-1C8EA9ABB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691818" cy="1701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86EB3-917A-43B7-85BB-D00B5D2F0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4798" y="987425"/>
            <a:ext cx="5840589" cy="50323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7AC029-3BC1-4637-A7F9-BC786DC26A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372360"/>
            <a:ext cx="3691817" cy="349662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90B948-89C5-4AC5-B7A0-17136F5C5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A6C8C5-652F-46CB-BD26-E262B057F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FB50CB-E91F-4B71-81F0-800F2B51A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B69B885-FDB8-4C62-A285-A0CDC49A6B0C}"/>
              </a:ext>
            </a:extLst>
          </p:cNvPr>
          <p:cNvCxnSpPr>
            <a:cxnSpLocks/>
          </p:cNvCxnSpPr>
          <p:nvPr/>
        </p:nvCxnSpPr>
        <p:spPr>
          <a:xfrm>
            <a:off x="5023202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636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F941E-6445-4840-81AE-104EF7A4F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696652" cy="1701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F8B866-E32B-4AE7-AEF3-6974AE3288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786120" y="838200"/>
            <a:ext cx="5603238" cy="51815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2ABB7A-E157-499A-B224-C2313181F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367280"/>
            <a:ext cx="3696652" cy="35017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77283-E2B8-405E-BB6E-9F121140E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21F05-EB94-417F-B19B-96FF3D9EC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B7C3C7-B6DB-4064-8E66-9FB770C88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1E233FA-220A-423F-907E-5F81526A28A0}"/>
              </a:ext>
            </a:extLst>
          </p:cNvPr>
          <p:cNvCxnSpPr>
            <a:cxnSpLocks/>
          </p:cNvCxnSpPr>
          <p:nvPr/>
        </p:nvCxnSpPr>
        <p:spPr>
          <a:xfrm>
            <a:off x="5023202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151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476A66-BE83-43F9-A28B-02DF7879A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4990"/>
            <a:ext cx="10515600" cy="11168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D76E94-F276-4F0F-8DD9-B1F8A3198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61469"/>
            <a:ext cx="10515600" cy="411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D964E-3A2E-4DB9-B96A-EDE144A47B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25981" y="4687095"/>
            <a:ext cx="270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6CCBF3A-D7FB-4B97-8FD5-6FFB20CB1E84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CB382-EE11-430D-941A-DB76EEB7F2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131161" y="1592957"/>
            <a:ext cx="29735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562FE-ACD1-43F2-A3DE-5B11E10B7E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2296" y="6356350"/>
            <a:ext cx="5746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3109D357-8067-4A1F-97B2-93C5160B78D9}" type="slidenum">
              <a:rPr lang="en-US" smtClean="0"/>
              <a:t>‹nr.›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EB34A3B-1FD5-48FF-9982-1E64C864C01D}"/>
              </a:ext>
            </a:extLst>
          </p:cNvPr>
          <p:cNvCxnSpPr>
            <a:cxnSpLocks/>
          </p:cNvCxnSpPr>
          <p:nvPr/>
        </p:nvCxnSpPr>
        <p:spPr>
          <a:xfrm flipH="1">
            <a:off x="4" y="1824111"/>
            <a:ext cx="121919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446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Goudy Old Style" panose="02020502050305020303" pitchFamily="18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Goudy Old Style" panose="02020502050305020303" pitchFamily="18" charset="0"/>
        <a:buChar char="–"/>
        <a:defRPr sz="14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vdgb.dk/video/engelsk-a-2020-intro/?ref=engelsk-a-202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vdgb.dk/video/engelsk-a-2020-intro/?ref=engelsk-a-2020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vdgb.dk/video/engelsk-a-2020-votering/?ref=engelsk-a-202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4A7CC8F-56A6-423D-B67A-8BA89D3EC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" y="5143500"/>
            <a:ext cx="121919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7A963018-BBCE-48E1-8650-0EF073B0D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Glasses on top of a book">
            <a:extLst>
              <a:ext uri="{FF2B5EF4-FFF2-40B4-BE49-F238E27FC236}">
                <a16:creationId xmlns:a16="http://schemas.microsoft.com/office/drawing/2014/main" id="{3CE203F1-8883-310D-15D2-649D55C38AF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112" b="983"/>
          <a:stretch/>
        </p:blipFill>
        <p:spPr>
          <a:xfrm>
            <a:off x="-2" y="10"/>
            <a:ext cx="12192002" cy="6857989"/>
          </a:xfrm>
          <a:prstGeom prst="rect">
            <a:avLst/>
          </a:prstGeom>
        </p:spPr>
      </p:pic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FC8D519-5A24-4E2E-8D97-C6F37BD48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5143500"/>
            <a:ext cx="12191996" cy="1714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8B62025-F451-0006-3B1B-E9D96287E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494" y="5451471"/>
            <a:ext cx="10185009" cy="6723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/>
              <a:t>Oral exam in English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D1C99D0-461D-4A91-81EF-CCCD798B3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5144087"/>
            <a:ext cx="121919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4888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9372631-E04E-4BD9-A3CC-25F69FA35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E226AD2-6157-F77D-28E5-5503EE709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420" y="838200"/>
            <a:ext cx="3840226" cy="5334000"/>
          </a:xfrm>
        </p:spPr>
        <p:txBody>
          <a:bodyPr>
            <a:normAutofit/>
          </a:bodyPr>
          <a:lstStyle/>
          <a:p>
            <a:r>
              <a:rPr lang="da-DK" dirty="0"/>
              <a:t>Mundtlig eksamen i engelsk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200CA7E-42AB-4F9C-8519-0EBCEC0AF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016203" y="0"/>
            <a:ext cx="0" cy="685800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F40A15CC-8B53-B813-6931-1DE64A9CD1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006365"/>
              </p:ext>
            </p:extLst>
          </p:nvPr>
        </p:nvGraphicFramePr>
        <p:xfrm>
          <a:off x="5814812" y="838200"/>
          <a:ext cx="5588767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6938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13FDC1-70FB-685A-F3B2-A8BCCE032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Eksempler på instrukser til mundtlig eksamen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CFA7A2FD-E38A-B0C2-407F-774C20B137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7950" y="3105150"/>
            <a:ext cx="6896100" cy="2028825"/>
          </a:xfrm>
        </p:spPr>
      </p:pic>
    </p:spTree>
    <p:extLst>
      <p:ext uri="{BB962C8B-B14F-4D97-AF65-F5344CB8AC3E}">
        <p14:creationId xmlns:p14="http://schemas.microsoft.com/office/powerpoint/2010/main" val="3504402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9372631-E04E-4BD9-A3CC-25F69FA35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500133C-3CBC-4224-D286-B5F42F8FB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420" y="838200"/>
            <a:ext cx="3840226" cy="5334000"/>
          </a:xfrm>
        </p:spPr>
        <p:txBody>
          <a:bodyPr>
            <a:normAutofit/>
          </a:bodyPr>
          <a:lstStyle/>
          <a:p>
            <a:r>
              <a:rPr lang="da-DK" sz="3700"/>
              <a:t>Hjælpemidler til den mundtlige eksamen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200CA7E-42AB-4F9C-8519-0EBCEC0AF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016203" y="0"/>
            <a:ext cx="0" cy="685800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E4C29689-6293-482E-74B6-2DD8318719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5946922"/>
              </p:ext>
            </p:extLst>
          </p:nvPr>
        </p:nvGraphicFramePr>
        <p:xfrm>
          <a:off x="5814812" y="838200"/>
          <a:ext cx="5588767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44360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8EC4B95-724C-4D0E-A51D-C54DF7CA6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8145D64-F964-504E-F5CB-EFF003A20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232" y="838200"/>
            <a:ext cx="3840226" cy="5334000"/>
          </a:xfrm>
        </p:spPr>
        <p:txBody>
          <a:bodyPr>
            <a:normAutofit/>
          </a:bodyPr>
          <a:lstStyle/>
          <a:p>
            <a:r>
              <a:rPr lang="da-DK" dirty="0"/>
              <a:t>Intro ved det Grønne Bord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200CA7E-42AB-4F9C-8519-0EBCEC0AF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016203" y="0"/>
            <a:ext cx="0" cy="685800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D86E2B4-8EB7-CC81-A094-38BAB73D1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9099" y="838200"/>
            <a:ext cx="5564702" cy="5333999"/>
          </a:xfrm>
        </p:spPr>
        <p:txBody>
          <a:bodyPr anchor="t">
            <a:normAutofit/>
          </a:bodyPr>
          <a:lstStyle/>
          <a:p>
            <a:r>
              <a:rPr lang="da-DK" dirty="0">
                <a:hlinkClick r:id="rId2"/>
              </a:rPr>
              <a:t>Engelsk A 2020 Intro – VDGB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45142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E9381A5-DFBB-4B95-B7BC-AFB0897BD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C58C723-3383-8A86-90CA-9DB83499A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7" y="838200"/>
            <a:ext cx="2994748" cy="5181600"/>
          </a:xfrm>
        </p:spPr>
        <p:txBody>
          <a:bodyPr anchor="t">
            <a:normAutofit/>
          </a:bodyPr>
          <a:lstStyle/>
          <a:p>
            <a:r>
              <a:rPr lang="da-DK" sz="3600"/>
              <a:t>Ved det Grønne Bord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5A4A5E9-8427-439C-A3EB-48C612A3D9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182210" y="0"/>
            <a:ext cx="0" cy="685800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A640C48-732C-08DF-EB3E-223562BCF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2547" y="838201"/>
            <a:ext cx="5922696" cy="5181600"/>
          </a:xfrm>
        </p:spPr>
        <p:txBody>
          <a:bodyPr anchor="t">
            <a:normAutofit/>
          </a:bodyPr>
          <a:lstStyle/>
          <a:p>
            <a:r>
              <a:rPr lang="da-DK" dirty="0"/>
              <a:t>Forestil dig at du skulle til eksamen i uddraget af romanen The </a:t>
            </a:r>
            <a:r>
              <a:rPr lang="da-DK" dirty="0" err="1"/>
              <a:t>Circle</a:t>
            </a:r>
            <a:r>
              <a:rPr lang="da-DK" dirty="0"/>
              <a:t>. Hvad ville du fokusere på? Tag noter.</a:t>
            </a:r>
          </a:p>
        </p:txBody>
      </p:sp>
    </p:spTree>
    <p:extLst>
      <p:ext uri="{BB962C8B-B14F-4D97-AF65-F5344CB8AC3E}">
        <p14:creationId xmlns:p14="http://schemas.microsoft.com/office/powerpoint/2010/main" val="375058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4A7CC8F-56A6-423D-B67A-8BA89D3EC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" y="5143500"/>
            <a:ext cx="121919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DB7D8BF-450F-4F73-B2E3-A1C4FB3750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Timeglas">
            <a:extLst>
              <a:ext uri="{FF2B5EF4-FFF2-40B4-BE49-F238E27FC236}">
                <a16:creationId xmlns:a16="http://schemas.microsoft.com/office/drawing/2014/main" id="{F86BF5BA-AC06-6A7A-DBFC-43C7B8E69C6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b="21053"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5659FE22-3A57-46E8-A5E6-05C4862802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058342" y="1429370"/>
            <a:ext cx="4075318" cy="4154714"/>
          </a:xfrm>
          <a:custGeom>
            <a:avLst/>
            <a:gdLst>
              <a:gd name="connsiteX0" fmla="*/ 5325805 w 5325805"/>
              <a:gd name="connsiteY0" fmla="*/ 2714782 h 5429563"/>
              <a:gd name="connsiteX1" fmla="*/ 2611024 w 5325805"/>
              <a:gd name="connsiteY1" fmla="*/ 5429563 h 5429563"/>
              <a:gd name="connsiteX2" fmla="*/ 1942188 w 5325805"/>
              <a:gd name="connsiteY2" fmla="*/ 5429563 h 5429563"/>
              <a:gd name="connsiteX3" fmla="*/ 668836 w 5325805"/>
              <a:gd name="connsiteY3" fmla="*/ 5429563 h 5429563"/>
              <a:gd name="connsiteX4" fmla="*/ 0 w 5325805"/>
              <a:gd name="connsiteY4" fmla="*/ 5429563 h 5429563"/>
              <a:gd name="connsiteX5" fmla="*/ 0 w 5325805"/>
              <a:gd name="connsiteY5" fmla="*/ 0 h 5429563"/>
              <a:gd name="connsiteX6" fmla="*/ 668836 w 5325805"/>
              <a:gd name="connsiteY6" fmla="*/ 0 h 5429563"/>
              <a:gd name="connsiteX7" fmla="*/ 1942188 w 5325805"/>
              <a:gd name="connsiteY7" fmla="*/ 0 h 5429563"/>
              <a:gd name="connsiteX8" fmla="*/ 2611024 w 5325805"/>
              <a:gd name="connsiteY8" fmla="*/ 0 h 5429563"/>
              <a:gd name="connsiteX9" fmla="*/ 5325805 w 5325805"/>
              <a:gd name="connsiteY9" fmla="*/ 2714782 h 5429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25805" h="5429563">
                <a:moveTo>
                  <a:pt x="5325805" y="2714782"/>
                </a:moveTo>
                <a:cubicBezTo>
                  <a:pt x="5325805" y="4214114"/>
                  <a:pt x="4110356" y="5429563"/>
                  <a:pt x="2611024" y="5429563"/>
                </a:cubicBezTo>
                <a:lnTo>
                  <a:pt x="1942188" y="5429563"/>
                </a:lnTo>
                <a:lnTo>
                  <a:pt x="668836" y="5429563"/>
                </a:lnTo>
                <a:lnTo>
                  <a:pt x="0" y="5429563"/>
                </a:lnTo>
                <a:lnTo>
                  <a:pt x="0" y="0"/>
                </a:lnTo>
                <a:lnTo>
                  <a:pt x="668836" y="0"/>
                </a:lnTo>
                <a:lnTo>
                  <a:pt x="1942188" y="0"/>
                </a:lnTo>
                <a:lnTo>
                  <a:pt x="2611024" y="0"/>
                </a:lnTo>
                <a:cubicBezTo>
                  <a:pt x="4110356" y="0"/>
                  <a:pt x="5325805" y="1215450"/>
                  <a:pt x="5325805" y="2714782"/>
                </a:cubicBezTo>
                <a:close/>
              </a:path>
            </a:pathLst>
          </a:custGeom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7FAF686-45DD-55F2-BDF2-E4E491093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932" y="2180490"/>
            <a:ext cx="6124136" cy="207557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/>
              <a:t>Elevens præsentation ved Det Grønne Bord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D3C227F-25D7-0275-1568-67F9074B5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7538" y="4557931"/>
            <a:ext cx="3516924" cy="81774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>
                <a:hlinkClick r:id="rId3"/>
              </a:rPr>
              <a:t>Engelsk A 2020 Intro – VDGB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769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311CC1D-43CD-4F3D-9C43-B8D364FAC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47E97CC-0B7C-98A8-19D0-1BCDDA31E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978" y="838200"/>
            <a:ext cx="2285782" cy="5181600"/>
          </a:xfrm>
        </p:spPr>
        <p:txBody>
          <a:bodyPr anchor="t">
            <a:normAutofit/>
          </a:bodyPr>
          <a:lstStyle/>
          <a:p>
            <a:r>
              <a:rPr lang="da-DK" sz="2400"/>
              <a:t>Jeres votering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200CA7E-42AB-4F9C-8519-0EBCEC0AF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3437972" y="0"/>
            <a:ext cx="0" cy="685800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8E1F3313-B177-A93D-B9D2-1261287F0D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3749931"/>
              </p:ext>
            </p:extLst>
          </p:nvPr>
        </p:nvGraphicFramePr>
        <p:xfrm>
          <a:off x="4210258" y="798844"/>
          <a:ext cx="7143541" cy="5373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2197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8EC4B95-724C-4D0E-A51D-C54DF7CA6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FA79A1E-4E1B-A558-C07A-AF35E53B5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232" y="838200"/>
            <a:ext cx="3840226" cy="5334000"/>
          </a:xfrm>
        </p:spPr>
        <p:txBody>
          <a:bodyPr>
            <a:normAutofit/>
          </a:bodyPr>
          <a:lstStyle/>
          <a:p>
            <a:r>
              <a:rPr lang="da-DK" dirty="0"/>
              <a:t>Votering Ved det Grønne Bord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200CA7E-42AB-4F9C-8519-0EBCEC0AF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016203" y="0"/>
            <a:ext cx="0" cy="685800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D366018-7C09-0A19-A640-A260255BD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9099" y="838200"/>
            <a:ext cx="5564702" cy="5333999"/>
          </a:xfrm>
        </p:spPr>
        <p:txBody>
          <a:bodyPr anchor="t">
            <a:normAutofit/>
          </a:bodyPr>
          <a:lstStyle/>
          <a:p>
            <a:r>
              <a:rPr lang="da-DK" dirty="0">
                <a:hlinkClick r:id="rId2"/>
              </a:rPr>
              <a:t>Engelsk A 2020 Votering – VDGB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06587800"/>
      </p:ext>
    </p:extLst>
  </p:cSld>
  <p:clrMapOvr>
    <a:masterClrMapping/>
  </p:clrMapOvr>
</p:sld>
</file>

<file path=ppt/theme/theme1.xml><?xml version="1.0" encoding="utf-8"?>
<a:theme xmlns:a="http://schemas.openxmlformats.org/drawingml/2006/main" name="ArchwayVTI">
  <a:themeElements>
    <a:clrScheme name="AnalogousFromRegularSeed_2SEEDS">
      <a:dk1>
        <a:srgbClr val="000000"/>
      </a:dk1>
      <a:lt1>
        <a:srgbClr val="FFFFFF"/>
      </a:lt1>
      <a:dk2>
        <a:srgbClr val="27203C"/>
      </a:dk2>
      <a:lt2>
        <a:srgbClr val="E2E4E8"/>
      </a:lt2>
      <a:accent1>
        <a:srgbClr val="D58717"/>
      </a:accent1>
      <a:accent2>
        <a:srgbClr val="E74A29"/>
      </a:accent2>
      <a:accent3>
        <a:srgbClr val="A7A81E"/>
      </a:accent3>
      <a:accent4>
        <a:srgbClr val="1747D5"/>
      </a:accent4>
      <a:accent5>
        <a:srgbClr val="4929E7"/>
      </a:accent5>
      <a:accent6>
        <a:srgbClr val="8617D5"/>
      </a:accent6>
      <a:hlink>
        <a:srgbClr val="3F74BF"/>
      </a:hlink>
      <a:folHlink>
        <a:srgbClr val="7F7F7F"/>
      </a:folHlink>
    </a:clrScheme>
    <a:fontScheme name="Archway">
      <a:majorFont>
        <a:latin typeface="Felix Titling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wayVTI" id="{309F1D27-9968-4F93-BA7C-3666A757FD2E}" vid="{76D8E8FD-8787-4E56-A14A-C28BF58ABEEE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249</Words>
  <Application>Microsoft Office PowerPoint</Application>
  <PresentationFormat>Widescreen</PresentationFormat>
  <Paragraphs>27</Paragraphs>
  <Slides>9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4" baseType="lpstr">
      <vt:lpstr>Aptos</vt:lpstr>
      <vt:lpstr>Arial</vt:lpstr>
      <vt:lpstr>Felix Titling</vt:lpstr>
      <vt:lpstr>Goudy Old Style</vt:lpstr>
      <vt:lpstr>ArchwayVTI</vt:lpstr>
      <vt:lpstr>Oral exam in English</vt:lpstr>
      <vt:lpstr>Mundtlig eksamen i engelsk</vt:lpstr>
      <vt:lpstr>Eksempler på instrukser til mundtlig eksamen</vt:lpstr>
      <vt:lpstr>Hjælpemidler til den mundtlige eksamen</vt:lpstr>
      <vt:lpstr>Intro ved det Grønne Bord</vt:lpstr>
      <vt:lpstr>Ved det Grønne Bord</vt:lpstr>
      <vt:lpstr>Elevens præsentation ved Det Grønne Bord</vt:lpstr>
      <vt:lpstr>Jeres votering</vt:lpstr>
      <vt:lpstr>Votering Ved det Grønne Bord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 in English</dc:title>
  <dc:creator>Maria Seis Flyvholm (MASF - Underviser - U/NORD)</dc:creator>
  <cp:lastModifiedBy>Maria Seis Flyvholm (MASF - Underviser - U/NORD)</cp:lastModifiedBy>
  <cp:revision>7</cp:revision>
  <dcterms:created xsi:type="dcterms:W3CDTF">2024-05-03T10:14:10Z</dcterms:created>
  <dcterms:modified xsi:type="dcterms:W3CDTF">2025-04-21T12:59:54Z</dcterms:modified>
</cp:coreProperties>
</file>