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5" r:id="rId6"/>
    <p:sldId id="263" r:id="rId7"/>
    <p:sldId id="264" r:id="rId8"/>
    <p:sldId id="258" r:id="rId9"/>
    <p:sldId id="259" r:id="rId10"/>
    <p:sldId id="267" r:id="rId11"/>
    <p:sldId id="268" r:id="rId12"/>
    <p:sldId id="266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llemlayou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app.minlaering.dk/bog/28/kapitel/970/sektion/4576" TargetMode="Externa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minlaering.dk/bog/28/kapitel/970/sektion/4576" TargetMode="External"/><Relationship Id="rId1" Type="http://schemas.openxmlformats.org/officeDocument/2006/relationships/hyperlink" Target="https://skriftligeksameniengelskhhx.systime.dk/?id=152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app.minlaering.dk/bog/28/kapitel/970/sektion/4576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minlaering.dk/bog/28/kapitel/970/sektion/4576" TargetMode="External"/><Relationship Id="rId1" Type="http://schemas.openxmlformats.org/officeDocument/2006/relationships/hyperlink" Target="https://skriftligeksameniengelskhhx.systime.dk/?id=152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DBC545-28D9-491A-8107-59F9F389B67B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94F46B5-17C1-41AE-8920-6905EC892A90}">
      <dgm:prSet/>
      <dgm:spPr/>
      <dgm:t>
        <a:bodyPr/>
        <a:lstStyle/>
        <a:p>
          <a:r>
            <a:rPr lang="da-DK"/>
            <a:t>Vi ser de to videoer om det argumenterende essay.</a:t>
          </a:r>
          <a:endParaRPr lang="en-US"/>
        </a:p>
      </dgm:t>
    </dgm:pt>
    <dgm:pt modelId="{D21ED0C9-1999-47D5-ACEA-A54FFFB324E6}" type="parTrans" cxnId="{5D0443F3-CF9B-476F-B2FB-D0674BABE1B8}">
      <dgm:prSet/>
      <dgm:spPr/>
      <dgm:t>
        <a:bodyPr/>
        <a:lstStyle/>
        <a:p>
          <a:endParaRPr lang="en-US"/>
        </a:p>
      </dgm:t>
    </dgm:pt>
    <dgm:pt modelId="{14F32EFF-0EDA-40A2-AC6C-598CA36791C9}" type="sibTrans" cxnId="{5D0443F3-CF9B-476F-B2FB-D0674BABE1B8}">
      <dgm:prSet/>
      <dgm:spPr/>
      <dgm:t>
        <a:bodyPr/>
        <a:lstStyle/>
        <a:p>
          <a:endParaRPr lang="en-US"/>
        </a:p>
      </dgm:t>
    </dgm:pt>
    <dgm:pt modelId="{8A1D4C42-D5C8-425C-BFD3-35CB15841E19}">
      <dgm:prSet/>
      <dgm:spPr/>
      <dgm:t>
        <a:bodyPr/>
        <a:lstStyle/>
        <a:p>
          <a:r>
            <a:rPr lang="da-DK">
              <a:hlinkClick xmlns:r="http://schemas.openxmlformats.org/officeDocument/2006/relationships" r:id="rId1"/>
            </a:rPr>
            <a:t>https://app.minlaering.dk/bog/28/kapitel/970/sektion/4576</a:t>
          </a:r>
          <a:r>
            <a:rPr lang="da-DK"/>
            <a:t> </a:t>
          </a:r>
          <a:endParaRPr lang="en-US"/>
        </a:p>
      </dgm:t>
    </dgm:pt>
    <dgm:pt modelId="{59843631-0536-4F2C-A7B0-C810D66CACD1}" type="parTrans" cxnId="{C0FF421F-B16B-4D52-81B0-932EFA460B0B}">
      <dgm:prSet/>
      <dgm:spPr/>
      <dgm:t>
        <a:bodyPr/>
        <a:lstStyle/>
        <a:p>
          <a:endParaRPr lang="en-US"/>
        </a:p>
      </dgm:t>
    </dgm:pt>
    <dgm:pt modelId="{87684450-C638-40C1-BC88-D12DEA227988}" type="sibTrans" cxnId="{C0FF421F-B16B-4D52-81B0-932EFA460B0B}">
      <dgm:prSet/>
      <dgm:spPr/>
      <dgm:t>
        <a:bodyPr/>
        <a:lstStyle/>
        <a:p>
          <a:endParaRPr lang="en-US"/>
        </a:p>
      </dgm:t>
    </dgm:pt>
    <dgm:pt modelId="{277922D6-0884-41BB-ABBA-0E32E9CB89A9}" type="pres">
      <dgm:prSet presAssocID="{F5DBC545-28D9-491A-8107-59F9F389B67B}" presName="linear" presStyleCnt="0">
        <dgm:presLayoutVars>
          <dgm:animLvl val="lvl"/>
          <dgm:resizeHandles val="exact"/>
        </dgm:presLayoutVars>
      </dgm:prSet>
      <dgm:spPr/>
    </dgm:pt>
    <dgm:pt modelId="{8E696766-DA95-4391-8C38-710956150B8F}" type="pres">
      <dgm:prSet presAssocID="{694F46B5-17C1-41AE-8920-6905EC892A9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F208DBE-BCD2-4650-9B71-302987D98329}" type="pres">
      <dgm:prSet presAssocID="{14F32EFF-0EDA-40A2-AC6C-598CA36791C9}" presName="spacer" presStyleCnt="0"/>
      <dgm:spPr/>
    </dgm:pt>
    <dgm:pt modelId="{5345495F-53D9-40EB-9005-7A5CA6DC58B5}" type="pres">
      <dgm:prSet presAssocID="{8A1D4C42-D5C8-425C-BFD3-35CB15841E1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0FF421F-B16B-4D52-81B0-932EFA460B0B}" srcId="{F5DBC545-28D9-491A-8107-59F9F389B67B}" destId="{8A1D4C42-D5C8-425C-BFD3-35CB15841E19}" srcOrd="1" destOrd="0" parTransId="{59843631-0536-4F2C-A7B0-C810D66CACD1}" sibTransId="{87684450-C638-40C1-BC88-D12DEA227988}"/>
    <dgm:cxn modelId="{AAEDF530-6B72-4789-A9D7-40F74BBF3936}" type="presOf" srcId="{694F46B5-17C1-41AE-8920-6905EC892A90}" destId="{8E696766-DA95-4391-8C38-710956150B8F}" srcOrd="0" destOrd="0" presId="urn:microsoft.com/office/officeart/2005/8/layout/vList2"/>
    <dgm:cxn modelId="{A8806465-38B1-4443-A773-8C1682267B48}" type="presOf" srcId="{8A1D4C42-D5C8-425C-BFD3-35CB15841E19}" destId="{5345495F-53D9-40EB-9005-7A5CA6DC58B5}" srcOrd="0" destOrd="0" presId="urn:microsoft.com/office/officeart/2005/8/layout/vList2"/>
    <dgm:cxn modelId="{95EA9A6B-3595-443B-9B23-17B6722BE9BC}" type="presOf" srcId="{F5DBC545-28D9-491A-8107-59F9F389B67B}" destId="{277922D6-0884-41BB-ABBA-0E32E9CB89A9}" srcOrd="0" destOrd="0" presId="urn:microsoft.com/office/officeart/2005/8/layout/vList2"/>
    <dgm:cxn modelId="{5D0443F3-CF9B-476F-B2FB-D0674BABE1B8}" srcId="{F5DBC545-28D9-491A-8107-59F9F389B67B}" destId="{694F46B5-17C1-41AE-8920-6905EC892A90}" srcOrd="0" destOrd="0" parTransId="{D21ED0C9-1999-47D5-ACEA-A54FFFB324E6}" sibTransId="{14F32EFF-0EDA-40A2-AC6C-598CA36791C9}"/>
    <dgm:cxn modelId="{7BAFCCAE-9F02-417E-8036-B885A42213CD}" type="presParOf" srcId="{277922D6-0884-41BB-ABBA-0E32E9CB89A9}" destId="{8E696766-DA95-4391-8C38-710956150B8F}" srcOrd="0" destOrd="0" presId="urn:microsoft.com/office/officeart/2005/8/layout/vList2"/>
    <dgm:cxn modelId="{EFDDA3CA-D9C9-4FE3-B0D0-45A5F77E3E0F}" type="presParOf" srcId="{277922D6-0884-41BB-ABBA-0E32E9CB89A9}" destId="{7F208DBE-BCD2-4650-9B71-302987D98329}" srcOrd="1" destOrd="0" presId="urn:microsoft.com/office/officeart/2005/8/layout/vList2"/>
    <dgm:cxn modelId="{66609D14-FB2A-4971-BC3D-F15ED30954C6}" type="presParOf" srcId="{277922D6-0884-41BB-ABBA-0E32E9CB89A9}" destId="{5345495F-53D9-40EB-9005-7A5CA6DC58B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EA1A5B-5744-423D-9E5A-55257B84B898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E8F1257-AEB1-4CB9-9BF7-F62F33B2610B}">
      <dgm:prSet/>
      <dgm:spPr/>
      <dgm:t>
        <a:bodyPr/>
        <a:lstStyle/>
        <a:p>
          <a:r>
            <a:rPr lang="da-DK"/>
            <a:t>Hvilken/hvilke vinkler præsenteres du for i materialet til opgaven?</a:t>
          </a:r>
          <a:endParaRPr lang="en-US"/>
        </a:p>
      </dgm:t>
    </dgm:pt>
    <dgm:pt modelId="{7EF22F4C-279E-4410-AF79-8C34A3FB5133}" type="parTrans" cxnId="{9D168218-1E49-4820-811C-96A11C678723}">
      <dgm:prSet/>
      <dgm:spPr/>
      <dgm:t>
        <a:bodyPr/>
        <a:lstStyle/>
        <a:p>
          <a:endParaRPr lang="en-US"/>
        </a:p>
      </dgm:t>
    </dgm:pt>
    <dgm:pt modelId="{043C4515-C52D-4FC2-8733-02C8CC0D34D5}" type="sibTrans" cxnId="{9D168218-1E49-4820-811C-96A11C678723}">
      <dgm:prSet/>
      <dgm:spPr/>
      <dgm:t>
        <a:bodyPr/>
        <a:lstStyle/>
        <a:p>
          <a:endParaRPr lang="en-US"/>
        </a:p>
      </dgm:t>
    </dgm:pt>
    <dgm:pt modelId="{2CF056B2-2ED0-4DC1-9F90-EEEB8C29DC76}">
      <dgm:prSet/>
      <dgm:spPr/>
      <dgm:t>
        <a:bodyPr/>
        <a:lstStyle/>
        <a:p>
          <a:r>
            <a:rPr lang="da-DK"/>
            <a:t>Prøv at lave en thesis statement til din opgave (main claim)</a:t>
          </a:r>
          <a:endParaRPr lang="en-US"/>
        </a:p>
      </dgm:t>
    </dgm:pt>
    <dgm:pt modelId="{7B44F8A3-4FBF-47BF-9F1D-63AE00F6F650}" type="parTrans" cxnId="{8932B2D6-6659-46D7-99A0-DB4ADB83855A}">
      <dgm:prSet/>
      <dgm:spPr/>
      <dgm:t>
        <a:bodyPr/>
        <a:lstStyle/>
        <a:p>
          <a:endParaRPr lang="en-US"/>
        </a:p>
      </dgm:t>
    </dgm:pt>
    <dgm:pt modelId="{AB3EEE6C-1B8D-4325-8B9A-8E39887B91B1}" type="sibTrans" cxnId="{8932B2D6-6659-46D7-99A0-DB4ADB83855A}">
      <dgm:prSet/>
      <dgm:spPr/>
      <dgm:t>
        <a:bodyPr/>
        <a:lstStyle/>
        <a:p>
          <a:endParaRPr lang="en-US"/>
        </a:p>
      </dgm:t>
    </dgm:pt>
    <dgm:pt modelId="{ED77323B-FCED-472B-A725-E83F9C15D15B}">
      <dgm:prSet/>
      <dgm:spPr/>
      <dgm:t>
        <a:bodyPr/>
        <a:lstStyle/>
        <a:p>
          <a:r>
            <a:rPr lang="da-DK"/>
            <a:t>Prøv derefter at formulere dine tre topic sentences til kroppen af din opgave.</a:t>
          </a:r>
          <a:endParaRPr lang="en-US"/>
        </a:p>
      </dgm:t>
    </dgm:pt>
    <dgm:pt modelId="{9380670F-9E4B-4DCD-B0F2-106258EA4BCB}" type="parTrans" cxnId="{C6F80879-F918-492B-B804-28CBB4C658E9}">
      <dgm:prSet/>
      <dgm:spPr/>
      <dgm:t>
        <a:bodyPr/>
        <a:lstStyle/>
        <a:p>
          <a:endParaRPr lang="en-US"/>
        </a:p>
      </dgm:t>
    </dgm:pt>
    <dgm:pt modelId="{CC947E1D-004B-45D0-A9E7-E6705E31104C}" type="sibTrans" cxnId="{C6F80879-F918-492B-B804-28CBB4C658E9}">
      <dgm:prSet/>
      <dgm:spPr/>
      <dgm:t>
        <a:bodyPr/>
        <a:lstStyle/>
        <a:p>
          <a:endParaRPr lang="en-US"/>
        </a:p>
      </dgm:t>
    </dgm:pt>
    <dgm:pt modelId="{E485A0B5-F2B7-442D-90EF-DF0938540A2D}" type="pres">
      <dgm:prSet presAssocID="{FDEA1A5B-5744-423D-9E5A-55257B84B898}" presName="linear" presStyleCnt="0">
        <dgm:presLayoutVars>
          <dgm:animLvl val="lvl"/>
          <dgm:resizeHandles val="exact"/>
        </dgm:presLayoutVars>
      </dgm:prSet>
      <dgm:spPr/>
    </dgm:pt>
    <dgm:pt modelId="{ABC16C6F-CD6B-4E0F-AE58-8491EC7F1BFC}" type="pres">
      <dgm:prSet presAssocID="{FE8F1257-AEB1-4CB9-9BF7-F62F33B2610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1A3062A-D3CC-4ADA-8543-7A2507B19EC9}" type="pres">
      <dgm:prSet presAssocID="{043C4515-C52D-4FC2-8733-02C8CC0D34D5}" presName="spacer" presStyleCnt="0"/>
      <dgm:spPr/>
    </dgm:pt>
    <dgm:pt modelId="{457CD1D3-7D9B-4ECA-AB19-F5F123095EBA}" type="pres">
      <dgm:prSet presAssocID="{2CF056B2-2ED0-4DC1-9F90-EEEB8C29DC7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95C7DB7-0E08-4901-9B9C-0E417636DF36}" type="pres">
      <dgm:prSet presAssocID="{AB3EEE6C-1B8D-4325-8B9A-8E39887B91B1}" presName="spacer" presStyleCnt="0"/>
      <dgm:spPr/>
    </dgm:pt>
    <dgm:pt modelId="{FDF4EA6B-B3E0-4A8A-8F08-C0792A5F8689}" type="pres">
      <dgm:prSet presAssocID="{ED77323B-FCED-472B-A725-E83F9C15D15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D168218-1E49-4820-811C-96A11C678723}" srcId="{FDEA1A5B-5744-423D-9E5A-55257B84B898}" destId="{FE8F1257-AEB1-4CB9-9BF7-F62F33B2610B}" srcOrd="0" destOrd="0" parTransId="{7EF22F4C-279E-4410-AF79-8C34A3FB5133}" sibTransId="{043C4515-C52D-4FC2-8733-02C8CC0D34D5}"/>
    <dgm:cxn modelId="{90AB3C1F-F9F2-45E9-BB24-CED95638C6FC}" type="presOf" srcId="{ED77323B-FCED-472B-A725-E83F9C15D15B}" destId="{FDF4EA6B-B3E0-4A8A-8F08-C0792A5F8689}" srcOrd="0" destOrd="0" presId="urn:microsoft.com/office/officeart/2005/8/layout/vList2"/>
    <dgm:cxn modelId="{1DF75430-DBD3-46CF-B0FF-B0B3A42C2685}" type="presOf" srcId="{2CF056B2-2ED0-4DC1-9F90-EEEB8C29DC76}" destId="{457CD1D3-7D9B-4ECA-AB19-F5F123095EBA}" srcOrd="0" destOrd="0" presId="urn:microsoft.com/office/officeart/2005/8/layout/vList2"/>
    <dgm:cxn modelId="{C6F80879-F918-492B-B804-28CBB4C658E9}" srcId="{FDEA1A5B-5744-423D-9E5A-55257B84B898}" destId="{ED77323B-FCED-472B-A725-E83F9C15D15B}" srcOrd="2" destOrd="0" parTransId="{9380670F-9E4B-4DCD-B0F2-106258EA4BCB}" sibTransId="{CC947E1D-004B-45D0-A9E7-E6705E31104C}"/>
    <dgm:cxn modelId="{D58FC2B7-7AA4-4C13-91CC-7913F709BE68}" type="presOf" srcId="{FE8F1257-AEB1-4CB9-9BF7-F62F33B2610B}" destId="{ABC16C6F-CD6B-4E0F-AE58-8491EC7F1BFC}" srcOrd="0" destOrd="0" presId="urn:microsoft.com/office/officeart/2005/8/layout/vList2"/>
    <dgm:cxn modelId="{43FF18C0-5382-4A63-A070-EAFE5F35DDB6}" type="presOf" srcId="{FDEA1A5B-5744-423D-9E5A-55257B84B898}" destId="{E485A0B5-F2B7-442D-90EF-DF0938540A2D}" srcOrd="0" destOrd="0" presId="urn:microsoft.com/office/officeart/2005/8/layout/vList2"/>
    <dgm:cxn modelId="{8932B2D6-6659-46D7-99A0-DB4ADB83855A}" srcId="{FDEA1A5B-5744-423D-9E5A-55257B84B898}" destId="{2CF056B2-2ED0-4DC1-9F90-EEEB8C29DC76}" srcOrd="1" destOrd="0" parTransId="{7B44F8A3-4FBF-47BF-9F1D-63AE00F6F650}" sibTransId="{AB3EEE6C-1B8D-4325-8B9A-8E39887B91B1}"/>
    <dgm:cxn modelId="{440330D5-1C95-4B92-88BC-6832631D15A6}" type="presParOf" srcId="{E485A0B5-F2B7-442D-90EF-DF0938540A2D}" destId="{ABC16C6F-CD6B-4E0F-AE58-8491EC7F1BFC}" srcOrd="0" destOrd="0" presId="urn:microsoft.com/office/officeart/2005/8/layout/vList2"/>
    <dgm:cxn modelId="{573831E7-608B-4F67-8D08-0B68A8C98B56}" type="presParOf" srcId="{E485A0B5-F2B7-442D-90EF-DF0938540A2D}" destId="{91A3062A-D3CC-4ADA-8543-7A2507B19EC9}" srcOrd="1" destOrd="0" presId="urn:microsoft.com/office/officeart/2005/8/layout/vList2"/>
    <dgm:cxn modelId="{DDD6D9FA-580F-46C0-89C3-ACDDE296B312}" type="presParOf" srcId="{E485A0B5-F2B7-442D-90EF-DF0938540A2D}" destId="{457CD1D3-7D9B-4ECA-AB19-F5F123095EBA}" srcOrd="2" destOrd="0" presId="urn:microsoft.com/office/officeart/2005/8/layout/vList2"/>
    <dgm:cxn modelId="{D44ECE6A-734E-43BB-8501-69AEC554538D}" type="presParOf" srcId="{E485A0B5-F2B7-442D-90EF-DF0938540A2D}" destId="{595C7DB7-0E08-4901-9B9C-0E417636DF36}" srcOrd="3" destOrd="0" presId="urn:microsoft.com/office/officeart/2005/8/layout/vList2"/>
    <dgm:cxn modelId="{CCD92D68-2AFB-4FAB-8D53-3D4D138CB5E1}" type="presParOf" srcId="{E485A0B5-F2B7-442D-90EF-DF0938540A2D}" destId="{FDF4EA6B-B3E0-4A8A-8F08-C0792A5F868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804A53-3F6F-4AED-A5CC-3767F37F098E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D529626C-AEB8-46FC-8575-14DC5BB0E51F}">
      <dgm:prSet/>
      <dgm:spPr/>
      <dgm:t>
        <a:bodyPr/>
        <a:lstStyle/>
        <a:p>
          <a:r>
            <a:rPr lang="da-DK">
              <a:hlinkClick xmlns:r="http://schemas.openxmlformats.org/officeDocument/2006/relationships" r:id="rId1"/>
            </a:rPr>
            <a:t>https://skriftligeksameniengelskhhx.systime.dk/?id=152</a:t>
          </a:r>
          <a:endParaRPr lang="en-US"/>
        </a:p>
      </dgm:t>
    </dgm:pt>
    <dgm:pt modelId="{D07A86D6-CA18-4FF7-A8E2-AA03FB997CA6}" type="parTrans" cxnId="{2EC3CCAE-B650-44A0-99FA-115905E94C0F}">
      <dgm:prSet/>
      <dgm:spPr/>
      <dgm:t>
        <a:bodyPr/>
        <a:lstStyle/>
        <a:p>
          <a:endParaRPr lang="en-US"/>
        </a:p>
      </dgm:t>
    </dgm:pt>
    <dgm:pt modelId="{4A3F790A-E6C0-4D86-901C-59D6979DB7E2}" type="sibTrans" cxnId="{2EC3CCAE-B650-44A0-99FA-115905E94C0F}">
      <dgm:prSet/>
      <dgm:spPr/>
      <dgm:t>
        <a:bodyPr/>
        <a:lstStyle/>
        <a:p>
          <a:endParaRPr lang="en-US"/>
        </a:p>
      </dgm:t>
    </dgm:pt>
    <dgm:pt modelId="{4B28241A-65C1-4750-9108-3E906B58D679}">
      <dgm:prSet/>
      <dgm:spPr/>
      <dgm:t>
        <a:bodyPr/>
        <a:lstStyle/>
        <a:p>
          <a:r>
            <a:rPr lang="da-DK">
              <a:hlinkClick xmlns:r="http://schemas.openxmlformats.org/officeDocument/2006/relationships" r:id="rId2"/>
            </a:rPr>
            <a:t>https://app.minlaering.dk/bog/28/kapitel/970/sektion/4576</a:t>
          </a:r>
          <a:r>
            <a:rPr lang="da-DK"/>
            <a:t> </a:t>
          </a:r>
          <a:endParaRPr lang="en-US"/>
        </a:p>
      </dgm:t>
    </dgm:pt>
    <dgm:pt modelId="{61544A46-D832-48FC-A230-54930E4223E3}" type="parTrans" cxnId="{69865F9A-0E7F-420A-A106-3EEAA792EE8E}">
      <dgm:prSet/>
      <dgm:spPr/>
      <dgm:t>
        <a:bodyPr/>
        <a:lstStyle/>
        <a:p>
          <a:endParaRPr lang="en-US"/>
        </a:p>
      </dgm:t>
    </dgm:pt>
    <dgm:pt modelId="{59C42F10-69C1-4E73-A266-CC8637397F69}" type="sibTrans" cxnId="{69865F9A-0E7F-420A-A106-3EEAA792EE8E}">
      <dgm:prSet/>
      <dgm:spPr/>
      <dgm:t>
        <a:bodyPr/>
        <a:lstStyle/>
        <a:p>
          <a:endParaRPr lang="en-US"/>
        </a:p>
      </dgm:t>
    </dgm:pt>
    <dgm:pt modelId="{7EF4C529-183D-420E-B69E-F8B7F0376AD9}" type="pres">
      <dgm:prSet presAssocID="{FF804A53-3F6F-4AED-A5CC-3767F37F098E}" presName="vert0" presStyleCnt="0">
        <dgm:presLayoutVars>
          <dgm:dir/>
          <dgm:animOne val="branch"/>
          <dgm:animLvl val="lvl"/>
        </dgm:presLayoutVars>
      </dgm:prSet>
      <dgm:spPr/>
    </dgm:pt>
    <dgm:pt modelId="{41BD7D32-F458-4F65-AC5D-BCC7FB30ED1D}" type="pres">
      <dgm:prSet presAssocID="{D529626C-AEB8-46FC-8575-14DC5BB0E51F}" presName="thickLine" presStyleLbl="alignNode1" presStyleIdx="0" presStyleCnt="2"/>
      <dgm:spPr/>
    </dgm:pt>
    <dgm:pt modelId="{6DB84D4D-5395-4310-BB1A-394ABC370158}" type="pres">
      <dgm:prSet presAssocID="{D529626C-AEB8-46FC-8575-14DC5BB0E51F}" presName="horz1" presStyleCnt="0"/>
      <dgm:spPr/>
    </dgm:pt>
    <dgm:pt modelId="{09327F63-267B-4AA9-8951-2B44504B9F72}" type="pres">
      <dgm:prSet presAssocID="{D529626C-AEB8-46FC-8575-14DC5BB0E51F}" presName="tx1" presStyleLbl="revTx" presStyleIdx="0" presStyleCnt="2"/>
      <dgm:spPr/>
    </dgm:pt>
    <dgm:pt modelId="{02597D76-AFA4-4F03-8194-2CD9068CCA2B}" type="pres">
      <dgm:prSet presAssocID="{D529626C-AEB8-46FC-8575-14DC5BB0E51F}" presName="vert1" presStyleCnt="0"/>
      <dgm:spPr/>
    </dgm:pt>
    <dgm:pt modelId="{9A8223C6-55A4-4F0C-B5C4-9FB21AF49539}" type="pres">
      <dgm:prSet presAssocID="{4B28241A-65C1-4750-9108-3E906B58D679}" presName="thickLine" presStyleLbl="alignNode1" presStyleIdx="1" presStyleCnt="2"/>
      <dgm:spPr/>
    </dgm:pt>
    <dgm:pt modelId="{F31D0BB5-39D4-4E23-87C8-465E695AA2B5}" type="pres">
      <dgm:prSet presAssocID="{4B28241A-65C1-4750-9108-3E906B58D679}" presName="horz1" presStyleCnt="0"/>
      <dgm:spPr/>
    </dgm:pt>
    <dgm:pt modelId="{06BE6001-D1D8-4206-BBA1-9A2C4A688514}" type="pres">
      <dgm:prSet presAssocID="{4B28241A-65C1-4750-9108-3E906B58D679}" presName="tx1" presStyleLbl="revTx" presStyleIdx="1" presStyleCnt="2"/>
      <dgm:spPr/>
    </dgm:pt>
    <dgm:pt modelId="{7DF8CFCA-0B69-48DB-96C7-D24EEA6BD3E3}" type="pres">
      <dgm:prSet presAssocID="{4B28241A-65C1-4750-9108-3E906B58D679}" presName="vert1" presStyleCnt="0"/>
      <dgm:spPr/>
    </dgm:pt>
  </dgm:ptLst>
  <dgm:cxnLst>
    <dgm:cxn modelId="{BFFEBF79-F386-414E-A9EB-F4C30039C724}" type="presOf" srcId="{4B28241A-65C1-4750-9108-3E906B58D679}" destId="{06BE6001-D1D8-4206-BBA1-9A2C4A688514}" srcOrd="0" destOrd="0" presId="urn:microsoft.com/office/officeart/2008/layout/LinedList"/>
    <dgm:cxn modelId="{69865F9A-0E7F-420A-A106-3EEAA792EE8E}" srcId="{FF804A53-3F6F-4AED-A5CC-3767F37F098E}" destId="{4B28241A-65C1-4750-9108-3E906B58D679}" srcOrd="1" destOrd="0" parTransId="{61544A46-D832-48FC-A230-54930E4223E3}" sibTransId="{59C42F10-69C1-4E73-A266-CC8637397F69}"/>
    <dgm:cxn modelId="{2EC3CCAE-B650-44A0-99FA-115905E94C0F}" srcId="{FF804A53-3F6F-4AED-A5CC-3767F37F098E}" destId="{D529626C-AEB8-46FC-8575-14DC5BB0E51F}" srcOrd="0" destOrd="0" parTransId="{D07A86D6-CA18-4FF7-A8E2-AA03FB997CA6}" sibTransId="{4A3F790A-E6C0-4D86-901C-59D6979DB7E2}"/>
    <dgm:cxn modelId="{4BD079B6-5EBA-4D09-BD5F-C0663ACD1F75}" type="presOf" srcId="{D529626C-AEB8-46FC-8575-14DC5BB0E51F}" destId="{09327F63-267B-4AA9-8951-2B44504B9F72}" srcOrd="0" destOrd="0" presId="urn:microsoft.com/office/officeart/2008/layout/LinedList"/>
    <dgm:cxn modelId="{BDA47BCA-9C6C-419D-9B49-8BE6AD9E3C12}" type="presOf" srcId="{FF804A53-3F6F-4AED-A5CC-3767F37F098E}" destId="{7EF4C529-183D-420E-B69E-F8B7F0376AD9}" srcOrd="0" destOrd="0" presId="urn:microsoft.com/office/officeart/2008/layout/LinedList"/>
    <dgm:cxn modelId="{5069A45C-5A1A-4E77-B0F4-9472108A5A47}" type="presParOf" srcId="{7EF4C529-183D-420E-B69E-F8B7F0376AD9}" destId="{41BD7D32-F458-4F65-AC5D-BCC7FB30ED1D}" srcOrd="0" destOrd="0" presId="urn:microsoft.com/office/officeart/2008/layout/LinedList"/>
    <dgm:cxn modelId="{211B0277-2C1B-415F-9232-B1F9AE74389E}" type="presParOf" srcId="{7EF4C529-183D-420E-B69E-F8B7F0376AD9}" destId="{6DB84D4D-5395-4310-BB1A-394ABC370158}" srcOrd="1" destOrd="0" presId="urn:microsoft.com/office/officeart/2008/layout/LinedList"/>
    <dgm:cxn modelId="{AB25E232-A0F8-4437-8E89-F04860B286E3}" type="presParOf" srcId="{6DB84D4D-5395-4310-BB1A-394ABC370158}" destId="{09327F63-267B-4AA9-8951-2B44504B9F72}" srcOrd="0" destOrd="0" presId="urn:microsoft.com/office/officeart/2008/layout/LinedList"/>
    <dgm:cxn modelId="{669592DC-4F26-4CA5-A78D-A52049897140}" type="presParOf" srcId="{6DB84D4D-5395-4310-BB1A-394ABC370158}" destId="{02597D76-AFA4-4F03-8194-2CD9068CCA2B}" srcOrd="1" destOrd="0" presId="urn:microsoft.com/office/officeart/2008/layout/LinedList"/>
    <dgm:cxn modelId="{FF4B2A75-7C96-4AD1-A103-9A0DB3626930}" type="presParOf" srcId="{7EF4C529-183D-420E-B69E-F8B7F0376AD9}" destId="{9A8223C6-55A4-4F0C-B5C4-9FB21AF49539}" srcOrd="2" destOrd="0" presId="urn:microsoft.com/office/officeart/2008/layout/LinedList"/>
    <dgm:cxn modelId="{7072AFB7-303C-4849-A806-E0B8F3129EEC}" type="presParOf" srcId="{7EF4C529-183D-420E-B69E-F8B7F0376AD9}" destId="{F31D0BB5-39D4-4E23-87C8-465E695AA2B5}" srcOrd="3" destOrd="0" presId="urn:microsoft.com/office/officeart/2008/layout/LinedList"/>
    <dgm:cxn modelId="{FC732984-46A7-4B44-9D56-FB2287EADC51}" type="presParOf" srcId="{F31D0BB5-39D4-4E23-87C8-465E695AA2B5}" destId="{06BE6001-D1D8-4206-BBA1-9A2C4A688514}" srcOrd="0" destOrd="0" presId="urn:microsoft.com/office/officeart/2008/layout/LinedList"/>
    <dgm:cxn modelId="{67FB9390-5049-41D4-B9CA-CEFC46E6106C}" type="presParOf" srcId="{F31D0BB5-39D4-4E23-87C8-465E695AA2B5}" destId="{7DF8CFCA-0B69-48DB-96C7-D24EEA6BD3E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96766-DA95-4391-8C38-710956150B8F}">
      <dsp:nvSpPr>
        <dsp:cNvPr id="0" name=""/>
        <dsp:cNvSpPr/>
      </dsp:nvSpPr>
      <dsp:spPr>
        <a:xfrm>
          <a:off x="0" y="2206759"/>
          <a:ext cx="6666833" cy="4914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Vi ser de to videoer om det argumenterende essay.</a:t>
          </a:r>
          <a:endParaRPr lang="en-US" sz="2000" kern="1200"/>
        </a:p>
      </dsp:txBody>
      <dsp:txXfrm>
        <a:off x="23988" y="2230747"/>
        <a:ext cx="6618857" cy="443424"/>
      </dsp:txXfrm>
    </dsp:sp>
    <dsp:sp modelId="{5345495F-53D9-40EB-9005-7A5CA6DC58B5}">
      <dsp:nvSpPr>
        <dsp:cNvPr id="0" name=""/>
        <dsp:cNvSpPr/>
      </dsp:nvSpPr>
      <dsp:spPr>
        <a:xfrm>
          <a:off x="0" y="2755759"/>
          <a:ext cx="6666833" cy="49140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>
              <a:hlinkClick xmlns:r="http://schemas.openxmlformats.org/officeDocument/2006/relationships" r:id="rId1"/>
            </a:rPr>
            <a:t>https://app.minlaering.dk/bog/28/kapitel/970/sektion/4576</a:t>
          </a:r>
          <a:r>
            <a:rPr lang="da-DK" sz="2000" kern="1200"/>
            <a:t> </a:t>
          </a:r>
          <a:endParaRPr lang="en-US" sz="2000" kern="1200"/>
        </a:p>
      </dsp:txBody>
      <dsp:txXfrm>
        <a:off x="23988" y="2779747"/>
        <a:ext cx="6618857" cy="443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16C6F-CD6B-4E0F-AE58-8491EC7F1BFC}">
      <dsp:nvSpPr>
        <dsp:cNvPr id="0" name=""/>
        <dsp:cNvSpPr/>
      </dsp:nvSpPr>
      <dsp:spPr>
        <a:xfrm>
          <a:off x="0" y="36440"/>
          <a:ext cx="6666833" cy="173415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100" kern="1200"/>
            <a:t>Hvilken/hvilke vinkler præsenteres du for i materialet til opgaven?</a:t>
          </a:r>
          <a:endParaRPr lang="en-US" sz="3100" kern="1200"/>
        </a:p>
      </dsp:txBody>
      <dsp:txXfrm>
        <a:off x="84655" y="121095"/>
        <a:ext cx="6497523" cy="1564849"/>
      </dsp:txXfrm>
    </dsp:sp>
    <dsp:sp modelId="{457CD1D3-7D9B-4ECA-AB19-F5F123095EBA}">
      <dsp:nvSpPr>
        <dsp:cNvPr id="0" name=""/>
        <dsp:cNvSpPr/>
      </dsp:nvSpPr>
      <dsp:spPr>
        <a:xfrm>
          <a:off x="0" y="1859880"/>
          <a:ext cx="6666833" cy="1734159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100" kern="1200"/>
            <a:t>Prøv at lave en thesis statement til din opgave (main claim)</a:t>
          </a:r>
          <a:endParaRPr lang="en-US" sz="3100" kern="1200"/>
        </a:p>
      </dsp:txBody>
      <dsp:txXfrm>
        <a:off x="84655" y="1944535"/>
        <a:ext cx="6497523" cy="1564849"/>
      </dsp:txXfrm>
    </dsp:sp>
    <dsp:sp modelId="{FDF4EA6B-B3E0-4A8A-8F08-C0792A5F8689}">
      <dsp:nvSpPr>
        <dsp:cNvPr id="0" name=""/>
        <dsp:cNvSpPr/>
      </dsp:nvSpPr>
      <dsp:spPr>
        <a:xfrm>
          <a:off x="0" y="3683319"/>
          <a:ext cx="6666833" cy="1734159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100" kern="1200"/>
            <a:t>Prøv derefter at formulere dine tre topic sentences til kroppen af din opgave.</a:t>
          </a:r>
          <a:endParaRPr lang="en-US" sz="3100" kern="1200"/>
        </a:p>
      </dsp:txBody>
      <dsp:txXfrm>
        <a:off x="84655" y="3767974"/>
        <a:ext cx="6497523" cy="15648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D7D32-F458-4F65-AC5D-BCC7FB30ED1D}">
      <dsp:nvSpPr>
        <dsp:cNvPr id="0" name=""/>
        <dsp:cNvSpPr/>
      </dsp:nvSpPr>
      <dsp:spPr>
        <a:xfrm>
          <a:off x="0" y="0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327F63-267B-4AA9-8951-2B44504B9F72}">
      <dsp:nvSpPr>
        <dsp:cNvPr id="0" name=""/>
        <dsp:cNvSpPr/>
      </dsp:nvSpPr>
      <dsp:spPr>
        <a:xfrm>
          <a:off x="0" y="0"/>
          <a:ext cx="6666833" cy="272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>
              <a:hlinkClick xmlns:r="http://schemas.openxmlformats.org/officeDocument/2006/relationships" r:id="rId1"/>
            </a:rPr>
            <a:t>https://skriftligeksameniengelskhhx.systime.dk/?id=152</a:t>
          </a:r>
          <a:endParaRPr lang="en-US" sz="2000" kern="1200"/>
        </a:p>
      </dsp:txBody>
      <dsp:txXfrm>
        <a:off x="0" y="0"/>
        <a:ext cx="6666833" cy="2726960"/>
      </dsp:txXfrm>
    </dsp:sp>
    <dsp:sp modelId="{9A8223C6-55A4-4F0C-B5C4-9FB21AF49539}">
      <dsp:nvSpPr>
        <dsp:cNvPr id="0" name=""/>
        <dsp:cNvSpPr/>
      </dsp:nvSpPr>
      <dsp:spPr>
        <a:xfrm>
          <a:off x="0" y="2726960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BE6001-D1D8-4206-BBA1-9A2C4A688514}">
      <dsp:nvSpPr>
        <dsp:cNvPr id="0" name=""/>
        <dsp:cNvSpPr/>
      </dsp:nvSpPr>
      <dsp:spPr>
        <a:xfrm>
          <a:off x="0" y="2726960"/>
          <a:ext cx="6666833" cy="272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>
              <a:hlinkClick xmlns:r="http://schemas.openxmlformats.org/officeDocument/2006/relationships" r:id="rId2"/>
            </a:rPr>
            <a:t>https://app.minlaering.dk/bog/28/kapitel/970/sektion/4576</a:t>
          </a:r>
          <a:r>
            <a:rPr lang="da-DK" sz="2000" kern="1200"/>
            <a:t> </a:t>
          </a:r>
          <a:endParaRPr lang="en-US" sz="2000" kern="1200"/>
        </a:p>
      </dsp:txBody>
      <dsp:txXfrm>
        <a:off x="0" y="2726960"/>
        <a:ext cx="6666833" cy="2726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B5FDF5-27ED-0EC6-70C1-7B2FB0208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DABB0A8-8617-0B05-488F-B6084DF33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454189-D221-76B7-1023-D379FA1C7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0C66-83E0-46B4-9DF4-091A8FDA3275}" type="datetimeFigureOut">
              <a:rPr lang="da-DK" smtClean="0"/>
              <a:t>08-05-2026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EE0774C-E3BD-48AB-9C96-51AB0E339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1FB6D04-494C-6231-18D3-61735B08B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9D27-A33E-474F-8794-5A61E86B68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211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38032F-7FB2-EEEC-E723-C3519DE1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8618B12-79B9-3A54-AE50-0464FCD93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688F879-6B07-D0DB-8240-4C843B036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0C66-83E0-46B4-9DF4-091A8FDA3275}" type="datetimeFigureOut">
              <a:rPr lang="da-DK" smtClean="0"/>
              <a:t>08-05-2026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4F18155-B334-B727-894B-FA3098EFA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C67F9B3-605C-37C5-E301-766298CED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9D27-A33E-474F-8794-5A61E86B68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2572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8CFDDE2B-3A4B-73C8-DA93-604BAC7882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E73361C-BEC6-B6F1-BBE5-3E341CCD85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3BDF14C-07A3-AADC-ACFE-621D8A391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0C66-83E0-46B4-9DF4-091A8FDA3275}" type="datetimeFigureOut">
              <a:rPr lang="da-DK" smtClean="0"/>
              <a:t>08-05-2026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7B33AA1-8282-C397-E819-2E23246A0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565C4C9-2CB0-F441-FA33-CC90D81D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9D27-A33E-474F-8794-5A61E86B68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509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689CE2-65BC-5FEF-DEB0-983704F0D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57A0962-CB19-CB55-3F4F-FA5EF4481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0F211C9-9101-6174-0BC8-4ECDBA7B0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0C66-83E0-46B4-9DF4-091A8FDA3275}" type="datetimeFigureOut">
              <a:rPr lang="da-DK" smtClean="0"/>
              <a:t>08-05-2026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8C50C8A-1C7D-080F-2A0D-2F3C0B6E8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691E11F-56F2-FF1E-88B5-020577C96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9D27-A33E-474F-8794-5A61E86B68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951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3A570-D5FA-F3ED-3006-9E1CA15D8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F90FB97-197F-7A1C-9C7B-5525DDA62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665800-6C12-EFB8-6B3B-41C8F9347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0C66-83E0-46B4-9DF4-091A8FDA3275}" type="datetimeFigureOut">
              <a:rPr lang="da-DK" smtClean="0"/>
              <a:t>08-05-2026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57C3A9E-DE00-2AFF-6EEA-DB0E3566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4AB31D6-FC07-BA90-9F1E-263D3800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9D27-A33E-474F-8794-5A61E86B68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053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AF83F6-547D-F529-5BBE-11B92C8C3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312AC33-8120-464E-7DE2-D912CD969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6AE86D2-CCD6-40C1-733E-480E276AD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B89F99E-F6A8-0C58-87BD-70103C9FD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0C66-83E0-46B4-9DF4-091A8FDA3275}" type="datetimeFigureOut">
              <a:rPr lang="da-DK" smtClean="0"/>
              <a:t>08-05-2026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C02303C-2C44-16D7-7898-8AB555130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B6C7CE3-E36C-E10D-9FD8-CD47A1634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9D27-A33E-474F-8794-5A61E86B68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726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565680-E22C-6549-AB19-B8DF26940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028B6F0-CBB2-EAF7-7FFC-215F129E3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D0A3D7D-028B-DF8B-4DC3-D3645F762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5A2B67B-9053-6B29-5AFF-62FE65FDC2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DB5220B-BB33-08E5-133D-486D8D1CEC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D9728B7-A2E9-7846-42AF-213C27423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0C66-83E0-46B4-9DF4-091A8FDA3275}" type="datetimeFigureOut">
              <a:rPr lang="da-DK" smtClean="0"/>
              <a:t>08-05-2026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D655A4A-30A0-0787-FE3D-CB5747CC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6DEF6BE-F4C7-620C-B710-DFB056004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9D27-A33E-474F-8794-5A61E86B68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3747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1084F6-87F0-CF76-D08C-6FAB3E866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EB9638E-2F7A-9B50-804B-D49184CBF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0C66-83E0-46B4-9DF4-091A8FDA3275}" type="datetimeFigureOut">
              <a:rPr lang="da-DK" smtClean="0"/>
              <a:t>08-05-2026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2606514-CC20-C949-23A0-0F5D1188F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4351131-603F-DC83-2D2C-747B8CCDC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9D27-A33E-474F-8794-5A61E86B68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150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3813595-EE88-FE2E-398C-0B88E5DB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0C66-83E0-46B4-9DF4-091A8FDA3275}" type="datetimeFigureOut">
              <a:rPr lang="da-DK" smtClean="0"/>
              <a:t>08-05-2026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17EA75F-497A-1253-BDB9-A78E330C2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469E59D-EDDF-C501-43CF-34FC87F2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9D27-A33E-474F-8794-5A61E86B68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186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6BD345-6A6E-0B71-D918-297F82585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AEA3E5D-7487-AA42-D099-68A45142B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C828106-E48F-95EF-74ED-4230FEF83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00FB148-ED25-64E0-011D-33D2310D0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0C66-83E0-46B4-9DF4-091A8FDA3275}" type="datetimeFigureOut">
              <a:rPr lang="da-DK" smtClean="0"/>
              <a:t>08-05-2026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353ACEE-AF5E-CBD4-2C4A-45C60198F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3657EC3-BCAF-901E-C0B0-2C831A08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9D27-A33E-474F-8794-5A61E86B68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762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FE4D73-61E8-D435-0343-F0F1D8741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FE31864-82EB-87E8-60AA-0D1852CED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9D1E92D-AFD8-5D80-0BA2-18C13E07D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ABEC647-7CFB-B800-2218-77E95C221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0C66-83E0-46B4-9DF4-091A8FDA3275}" type="datetimeFigureOut">
              <a:rPr lang="da-DK" smtClean="0"/>
              <a:t>08-05-2026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2AC664F-9C70-3D64-5A19-5ACD05AD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40E0245-824A-5834-0B76-57EB64A24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9D27-A33E-474F-8794-5A61E86B68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702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33855F3-1BF7-985A-A80B-6083FDC99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D403613-8E50-799F-212A-6CDF76181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5AEC606-676D-ABB7-C6C2-5B36475802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C50C66-83E0-46B4-9DF4-091A8FDA3275}" type="datetimeFigureOut">
              <a:rPr lang="da-DK" smtClean="0"/>
              <a:t>08-05-2026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A82D4AF-B6DF-69F2-E8AC-679F780C9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6AF7BFA-B463-C581-C0D5-4EAACB39D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839D27-A33E-474F-8794-5A61E86B68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593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4352CD-0857-072A-B9F8-7E2A5B361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da-DK" sz="4000">
                <a:solidFill>
                  <a:schemeClr val="tx2"/>
                </a:solidFill>
              </a:rPr>
              <a:t>Argumentative  essay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991B6EE-7DE2-8A26-93FB-4069E0AB4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da-DK" sz="2000">
                <a:solidFill>
                  <a:schemeClr val="tx2"/>
                </a:solidFill>
              </a:rPr>
              <a:t>Corporate activism</a:t>
            </a:r>
          </a:p>
        </p:txBody>
      </p:sp>
      <p:pic>
        <p:nvPicPr>
          <p:cNvPr id="7" name="Graphic 6" descr="Blyant">
            <a:extLst>
              <a:ext uri="{FF2B5EF4-FFF2-40B4-BE49-F238E27FC236}">
                <a16:creationId xmlns:a16="http://schemas.microsoft.com/office/drawing/2014/main" id="{F3B6A9C0-65DF-BA75-096B-C329F5ED5D5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40490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3944DFF-531C-DA82-D87F-5561BF59E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da-DK" sz="4000">
                <a:solidFill>
                  <a:srgbClr val="FFFFFF"/>
                </a:solidFill>
              </a:rPr>
              <a:t>Min Læring om essayet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9841F131-7819-AEDB-9FA7-C51B426A50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34288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0822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C8A336-CABD-F786-B87D-4E839721E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da-DK" sz="4000">
                <a:solidFill>
                  <a:srgbClr val="FFFFFF"/>
                </a:solidFill>
              </a:rPr>
              <a:t>Opgave</a:t>
            </a:r>
            <a:br>
              <a:rPr lang="da-DK" sz="4000">
                <a:solidFill>
                  <a:srgbClr val="FFFFFF"/>
                </a:solidFill>
              </a:rPr>
            </a:br>
            <a:endParaRPr lang="da-DK" sz="4000">
              <a:solidFill>
                <a:srgbClr val="FFFFFF"/>
              </a:solidFill>
            </a:endParaRP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C42549E8-8248-2532-B7C4-41E3D7A2DE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38061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8387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999487-A28E-F5DA-CDEB-E5DBC3CE3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da-DK" sz="4000">
                <a:solidFill>
                  <a:srgbClr val="FFFFFF"/>
                </a:solidFill>
              </a:rPr>
              <a:t>Nyttige links: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89D43AC0-6012-74CA-1714-20D2D37A26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77664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039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F1C640-0EFD-0DB6-3D6B-DC41DEF62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Indledning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25B64EA-33CB-AD9C-E360-7DEB4F0616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710" y="1825625"/>
            <a:ext cx="630057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26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7878F8-C3AD-2201-EEE9-C888E10AE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da-DK" sz="4000">
                <a:solidFill>
                  <a:srgbClr val="FFFFFF"/>
                </a:solidFill>
              </a:rPr>
              <a:t>Indledning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796BA1B-6E34-ADEF-4C2D-4B14C36C1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da-DK" sz="2000" b="0" i="0">
                <a:effectLst/>
                <a:latin typeface="Noto Sans" panose="020B0502040504020204" pitchFamily="34" charset="0"/>
              </a:rPr>
              <a:t>Det er vigtigt, at din indledning følger en </a:t>
            </a:r>
            <a:r>
              <a:rPr lang="da-DK" sz="2000" b="1" i="0">
                <a:effectLst/>
                <a:latin typeface="Noto Sans" panose="020B0502040504020204" pitchFamily="34" charset="0"/>
              </a:rPr>
              <a:t>tragtstruktur</a:t>
            </a:r>
            <a:r>
              <a:rPr lang="da-DK" sz="2000" b="0" i="0">
                <a:effectLst/>
                <a:latin typeface="Noto Sans" panose="020B0502040504020204" pitchFamily="34" charset="0"/>
              </a:rPr>
              <a:t> (fra generel til specifik) og afslutter med at spore læseren ind på tekstens fokus i form af et </a:t>
            </a:r>
            <a:r>
              <a:rPr lang="da-DK" sz="2000" b="1" i="0">
                <a:effectLst/>
                <a:latin typeface="Noto Sans" panose="020B0502040504020204" pitchFamily="34" charset="0"/>
              </a:rPr>
              <a:t>thesis statement</a:t>
            </a:r>
            <a:r>
              <a:rPr lang="da-DK" sz="2000" b="0" i="0">
                <a:effectLst/>
                <a:latin typeface="Noto Sans" panose="020B0502040504020204" pitchFamily="34" charset="0"/>
              </a:rPr>
              <a:t>.</a:t>
            </a:r>
          </a:p>
          <a:p>
            <a:pPr marL="0" indent="0">
              <a:buNone/>
            </a:pPr>
            <a:endParaRPr lang="da-DK" sz="2000"/>
          </a:p>
        </p:txBody>
      </p:sp>
    </p:spTree>
    <p:extLst>
      <p:ext uri="{BB962C8B-B14F-4D97-AF65-F5344CB8AC3E}">
        <p14:creationId xmlns:p14="http://schemas.microsoft.com/office/powerpoint/2010/main" val="1558840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3AC9DB-CE15-D73F-2857-0C98EFB8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da-DK" sz="4000">
                <a:solidFill>
                  <a:srgbClr val="FFFFFF"/>
                </a:solidFill>
              </a:rPr>
              <a:t>Thesis statement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67E256E-48D7-4329-8243-FF8FC2813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da-DK" sz="2000" b="0" i="0">
                <a:effectLst/>
                <a:latin typeface="Noto Sans" panose="020B0502040504020204" pitchFamily="34" charset="0"/>
              </a:rPr>
              <a:t>Formålet med et thesis statement er at angive en vinkling på emnet, som du efterfølgende argumenterer for. Et thesis statement er en </a:t>
            </a:r>
            <a:r>
              <a:rPr lang="da-DK" sz="2000" b="1" i="0">
                <a:effectLst/>
                <a:latin typeface="Noto Sans" panose="020B0502040504020204" pitchFamily="34" charset="0"/>
              </a:rPr>
              <a:t>påstand eller et udsagn</a:t>
            </a:r>
            <a:r>
              <a:rPr lang="da-DK" sz="2000" b="0" i="0">
                <a:effectLst/>
                <a:latin typeface="Noto Sans" panose="020B0502040504020204" pitchFamily="34" charset="0"/>
              </a:rPr>
              <a:t>, som opsummerer din forståelse af tekstens emne/intention, og som læseren derfor forventer, at du behandler og begrunder i essayets afsnit.</a:t>
            </a:r>
          </a:p>
          <a:p>
            <a:endParaRPr lang="da-DK" sz="2000">
              <a:latin typeface="Noto Sans" panose="020B0502040504020204" pitchFamily="34" charset="0"/>
            </a:endParaRPr>
          </a:p>
          <a:p>
            <a:pPr marL="0" indent="0">
              <a:buNone/>
            </a:pPr>
            <a:endParaRPr lang="da-DK" sz="2000"/>
          </a:p>
        </p:txBody>
      </p:sp>
    </p:spTree>
    <p:extLst>
      <p:ext uri="{BB962C8B-B14F-4D97-AF65-F5344CB8AC3E}">
        <p14:creationId xmlns:p14="http://schemas.microsoft.com/office/powerpoint/2010/main" val="304080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0B4A92-55EA-6B1C-8B3F-1699367FD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da-DK" sz="4000">
                <a:solidFill>
                  <a:srgbClr val="FFFFFF"/>
                </a:solidFill>
              </a:rPr>
              <a:t>Eksempel på thesis statement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FB7D668-0FC1-DD28-374C-F2D51D940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0" i="0">
                <a:effectLst/>
                <a:latin typeface="Noto Sans" panose="020B0502040504020204" pitchFamily="34" charset="0"/>
              </a:rPr>
              <a:t>Eksempel på thesis statement:</a:t>
            </a:r>
          </a:p>
          <a:p>
            <a:pPr marL="0" indent="0">
              <a:buNone/>
            </a:pPr>
            <a:r>
              <a:rPr lang="en-US" sz="2000" b="0" i="0">
                <a:effectLst/>
                <a:latin typeface="Noto Sans" panose="020B0502040504020204" pitchFamily="34" charset="0"/>
              </a:rPr>
              <a:t>Companies need to carefully consider how to achieve a balance between creating a profit and accommodating politically tense issues that are controversial.</a:t>
            </a:r>
            <a:endParaRPr lang="da-DK" sz="2000"/>
          </a:p>
          <a:p>
            <a:pPr marL="0" indent="0">
              <a:buNone/>
            </a:pPr>
            <a:endParaRPr lang="da-DK" sz="2000"/>
          </a:p>
        </p:txBody>
      </p:sp>
    </p:spTree>
    <p:extLst>
      <p:ext uri="{BB962C8B-B14F-4D97-AF65-F5344CB8AC3E}">
        <p14:creationId xmlns:p14="http://schemas.microsoft.com/office/powerpoint/2010/main" val="3240814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9D9DB3-A012-73D5-AAFA-54F7ABD0C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da-DK" sz="4000">
                <a:solidFill>
                  <a:srgbClr val="FFFFFF"/>
                </a:solidFill>
              </a:rPr>
              <a:t>Essayets krop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15B535D-D7F7-231C-F2C4-FC0FDF314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2000" b="0" i="0">
                <a:effectLst/>
                <a:latin typeface="Noto Sans" panose="020B0502040504020204" pitchFamily="34" charset="0"/>
              </a:rPr>
              <a:t>Essayets krop består af et antal afsnit, typisk 3-5, som uddyber dine fokuspunkter eller dit thesis statement fra indledningen på forskellig vis.</a:t>
            </a:r>
          </a:p>
          <a:p>
            <a:pPr marL="0" indent="0">
              <a:buNone/>
            </a:pPr>
            <a:endParaRPr lang="da-DK" sz="2000" b="0" i="0">
              <a:effectLst/>
              <a:latin typeface="Noto Sans" panose="020B0502040504020204" pitchFamily="34" charset="0"/>
            </a:endParaRPr>
          </a:p>
          <a:p>
            <a:pPr marL="0" indent="0">
              <a:buNone/>
            </a:pPr>
            <a:r>
              <a:rPr lang="da-DK" sz="2000" b="0" i="0">
                <a:effectLst/>
                <a:latin typeface="Noto Sans" panose="020B0502040504020204" pitchFamily="34" charset="0"/>
              </a:rPr>
              <a:t> Hvert afsnit behandler et emne. Det begynder med en </a:t>
            </a:r>
            <a:r>
              <a:rPr lang="da-DK" sz="2000" b="0" i="1">
                <a:effectLst/>
                <a:latin typeface="Noto Sans" panose="020B0502040504020204" pitchFamily="34" charset="0"/>
              </a:rPr>
              <a:t>topic sentence</a:t>
            </a:r>
            <a:r>
              <a:rPr lang="da-DK" sz="2000" b="0" i="0">
                <a:effectLst/>
                <a:latin typeface="Noto Sans" panose="020B0502040504020204" pitchFamily="34" charset="0"/>
              </a:rPr>
              <a:t>, som angiver afsnittets pointe eller påstand, og efterfølges af eksempler og en forklaring.</a:t>
            </a:r>
            <a:endParaRPr lang="da-DK" sz="2000"/>
          </a:p>
        </p:txBody>
      </p:sp>
    </p:spTree>
    <p:extLst>
      <p:ext uri="{BB962C8B-B14F-4D97-AF65-F5344CB8AC3E}">
        <p14:creationId xmlns:p14="http://schemas.microsoft.com/office/powerpoint/2010/main" val="3399588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EEA67D-409B-30AE-6A0F-D5BDAEF87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Pee structure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0DFD6A0-103F-D1E5-926B-32D40263D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661" y="2599509"/>
            <a:ext cx="4530898" cy="36394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da-DK" sz="2000" b="1" i="0" u="none" strike="noStrike" cap="none" normalizeH="0" baseline="0">
                <a:ln>
                  <a:noFill/>
                </a:ln>
                <a:effectLst/>
                <a:latin typeface="+mn-lt"/>
              </a:rPr>
              <a:t>Eksempel på PEE-struktur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da-DK" sz="20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1ABA36AD-B0D6-0BC6-0775-E18EB2FE8F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273266"/>
              </p:ext>
            </p:extLst>
          </p:nvPr>
        </p:nvGraphicFramePr>
        <p:xfrm>
          <a:off x="5993312" y="2484255"/>
          <a:ext cx="4986717" cy="3714245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326516">
                  <a:extLst>
                    <a:ext uri="{9D8B030D-6E8A-4147-A177-3AD203B41FA5}">
                      <a16:colId xmlns:a16="http://schemas.microsoft.com/office/drawing/2014/main" val="3412900901"/>
                    </a:ext>
                  </a:extLst>
                </a:gridCol>
                <a:gridCol w="3660201">
                  <a:extLst>
                    <a:ext uri="{9D8B030D-6E8A-4147-A177-3AD203B41FA5}">
                      <a16:colId xmlns:a16="http://schemas.microsoft.com/office/drawing/2014/main" val="879745012"/>
                    </a:ext>
                  </a:extLst>
                </a:gridCol>
              </a:tblGrid>
              <a:tr h="836107">
                <a:tc>
                  <a:txBody>
                    <a:bodyPr/>
                    <a:lstStyle/>
                    <a:p>
                      <a:pPr algn="l" fontAlgn="t"/>
                      <a:r>
                        <a:rPr lang="da-DK" sz="1600">
                          <a:effectLst/>
                        </a:rPr>
                        <a:t>Point</a:t>
                      </a:r>
                    </a:p>
                  </a:txBody>
                  <a:tcPr marL="80395" marR="80395" marT="40197" marB="4019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One of the most important things about CSR is that the customers are drawn by it.</a:t>
                      </a:r>
                    </a:p>
                  </a:txBody>
                  <a:tcPr marL="80395" marR="80395" marT="40197" marB="40197"/>
                </a:tc>
                <a:extLst>
                  <a:ext uri="{0D108BD9-81ED-4DB2-BD59-A6C34878D82A}">
                    <a16:rowId xmlns:a16="http://schemas.microsoft.com/office/drawing/2014/main" val="2081025209"/>
                  </a:ext>
                </a:extLst>
              </a:tr>
              <a:tr h="1318477">
                <a:tc>
                  <a:txBody>
                    <a:bodyPr/>
                    <a:lstStyle/>
                    <a:p>
                      <a:pPr algn="l" fontAlgn="t"/>
                      <a:r>
                        <a:rPr lang="da-DK" sz="1600">
                          <a:effectLst/>
                        </a:rPr>
                        <a:t>Example</a:t>
                      </a:r>
                    </a:p>
                  </a:txBody>
                  <a:tcPr marL="80395" marR="80395" marT="40197" marB="4019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In the survey, 87% of the Americans said that they would purchase a product if the company cared about an issue that is also important to the customer</a:t>
                      </a:r>
                      <a:r>
                        <a:rPr lang="en-US" sz="1600" baseline="30000">
                          <a:effectLst/>
                        </a:rPr>
                        <a:t>1</a:t>
                      </a:r>
                      <a:endParaRPr lang="en-US" sz="1600">
                        <a:effectLst/>
                      </a:endParaRPr>
                    </a:p>
                  </a:txBody>
                  <a:tcPr marL="80395" marR="80395" marT="40197" marB="40197"/>
                </a:tc>
                <a:extLst>
                  <a:ext uri="{0D108BD9-81ED-4DB2-BD59-A6C34878D82A}">
                    <a16:rowId xmlns:a16="http://schemas.microsoft.com/office/drawing/2014/main" val="90095258"/>
                  </a:ext>
                </a:extLst>
              </a:tr>
              <a:tr h="1559661">
                <a:tc>
                  <a:txBody>
                    <a:bodyPr/>
                    <a:lstStyle/>
                    <a:p>
                      <a:pPr algn="l" fontAlgn="t"/>
                      <a:r>
                        <a:rPr lang="da-DK" sz="1600">
                          <a:effectLst/>
                        </a:rPr>
                        <a:t>Explanation</a:t>
                      </a:r>
                    </a:p>
                  </a:txBody>
                  <a:tcPr marL="80395" marR="80395" marT="40197" marB="4019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This means that the companies have to care about CSR to keep their customers, but they also need CSR to grow.</a:t>
                      </a:r>
                    </a:p>
                    <a:p>
                      <a:pPr algn="l" fontAlgn="t"/>
                      <a:r>
                        <a:rPr lang="en-US" sz="1600" baseline="30000">
                          <a:effectLst/>
                        </a:rPr>
                        <a:t>1</a:t>
                      </a:r>
                      <a:r>
                        <a:rPr lang="en-US" sz="1600">
                          <a:effectLst/>
                        </a:rPr>
                        <a:t> "Brands &amp; Social Activism: What Do You Stand Up For?"</a:t>
                      </a:r>
                      <a:endParaRPr lang="en-US" sz="1600">
                        <a:effectLst/>
                        <a:latin typeface="var(--font-content)"/>
                      </a:endParaRPr>
                    </a:p>
                  </a:txBody>
                  <a:tcPr marL="80395" marR="80395" marT="40197" marB="40197"/>
                </a:tc>
                <a:extLst>
                  <a:ext uri="{0D108BD9-81ED-4DB2-BD59-A6C34878D82A}">
                    <a16:rowId xmlns:a16="http://schemas.microsoft.com/office/drawing/2014/main" val="1962668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326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50340CE-F47B-F08A-C6F2-9DF663C291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" b="3430"/>
          <a:stretch/>
        </p:blipFill>
        <p:spPr bwMode="auto">
          <a:xfrm>
            <a:off x="4038599" y="10"/>
            <a:ext cx="8160026" cy="6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81DEF5-7FA5-1588-A0BA-61460C32F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Opbygning af jeres opgave</a:t>
            </a:r>
          </a:p>
        </p:txBody>
      </p:sp>
    </p:spTree>
    <p:extLst>
      <p:ext uri="{BB962C8B-B14F-4D97-AF65-F5344CB8AC3E}">
        <p14:creationId xmlns:p14="http://schemas.microsoft.com/office/powerpoint/2010/main" val="2789910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BD127A-4504-B2DE-AA5E-F8C1E696F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da-DK" sz="5400"/>
              <a:t>Konklusion</a:t>
            </a:r>
          </a:p>
        </p:txBody>
      </p:sp>
      <p:pic>
        <p:nvPicPr>
          <p:cNvPr id="5" name="Picture 4" descr="Overflade af en shell">
            <a:extLst>
              <a:ext uri="{FF2B5EF4-FFF2-40B4-BE49-F238E27FC236}">
                <a16:creationId xmlns:a16="http://schemas.microsoft.com/office/drawing/2014/main" id="{E17BA9C2-800C-8E5F-C08F-F4C690C21D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117" r="37438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4538EB4-0406-1508-7FAB-41FEB8053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200" b="0" i="0">
                <a:effectLst/>
                <a:latin typeface="Noto Sans" panose="020B0502040504020204" pitchFamily="34" charset="0"/>
              </a:rPr>
              <a:t>Det sidste afsnit er en afslutningen i form af en konklusion, som opsummerer indholdet af essayet i forhold til fokuspunkterne. </a:t>
            </a:r>
          </a:p>
          <a:p>
            <a:pPr marL="0" indent="0">
              <a:buNone/>
            </a:pPr>
            <a:endParaRPr lang="da-DK" sz="2200">
              <a:latin typeface="Noto Sans" panose="020B0502040504020204" pitchFamily="34" charset="0"/>
            </a:endParaRPr>
          </a:p>
          <a:p>
            <a:pPr marL="0" indent="0">
              <a:buNone/>
            </a:pPr>
            <a:r>
              <a:rPr lang="da-DK" sz="2200" b="0" i="0">
                <a:effectLst/>
                <a:latin typeface="Noto Sans" panose="020B0502040504020204" pitchFamily="34" charset="0"/>
              </a:rPr>
              <a:t>Afslutningen skal indeholde elementer fra alle afsnittene i essayet. Den skal være præcis og logisk. Den skal følge rækkefølgen i fokuspunkterne og fremstille resultaterne fra essayet i kortere form. </a:t>
            </a:r>
            <a:endParaRPr lang="da-DK" sz="2200"/>
          </a:p>
        </p:txBody>
      </p:sp>
    </p:spTree>
    <p:extLst>
      <p:ext uri="{BB962C8B-B14F-4D97-AF65-F5344CB8AC3E}">
        <p14:creationId xmlns:p14="http://schemas.microsoft.com/office/powerpoint/2010/main" val="3985850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441</Words>
  <Application>Microsoft Office PowerPoint</Application>
  <PresentationFormat>Widescreen</PresentationFormat>
  <Paragraphs>38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Noto Sans</vt:lpstr>
      <vt:lpstr>var(--font-content)</vt:lpstr>
      <vt:lpstr>Office-tema</vt:lpstr>
      <vt:lpstr>Argumentative  essay</vt:lpstr>
      <vt:lpstr>Indledning</vt:lpstr>
      <vt:lpstr>Indledning</vt:lpstr>
      <vt:lpstr>Thesis statement</vt:lpstr>
      <vt:lpstr>Eksempel på thesis statement</vt:lpstr>
      <vt:lpstr>Essayets krop</vt:lpstr>
      <vt:lpstr>Pee structure </vt:lpstr>
      <vt:lpstr>Opbygning af jeres opgave</vt:lpstr>
      <vt:lpstr>Konklusion</vt:lpstr>
      <vt:lpstr>Min Læring om essayet</vt:lpstr>
      <vt:lpstr>Opgave </vt:lpstr>
      <vt:lpstr>Nyttige links: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Seis Flyvholm (MASF - Underviser - U/NORD)</dc:creator>
  <cp:lastModifiedBy>Maria Seis Flyvholm (MASF - Underviser - U/NORD)</cp:lastModifiedBy>
  <cp:revision>4</cp:revision>
  <dcterms:created xsi:type="dcterms:W3CDTF">2024-12-16T14:00:10Z</dcterms:created>
  <dcterms:modified xsi:type="dcterms:W3CDTF">2026-05-08T11:46:47Z</dcterms:modified>
</cp:coreProperties>
</file>