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3" r:id="rId8"/>
    <p:sldId id="270" r:id="rId9"/>
    <p:sldId id="264" r:id="rId10"/>
    <p:sldId id="265" r:id="rId11"/>
    <p:sldId id="266" r:id="rId12"/>
    <p:sldId id="267" r:id="rId13"/>
    <p:sldId id="268" r:id="rId14"/>
    <p:sldId id="269" r:id="rId15"/>
    <p:sldId id="271" r:id="rId16"/>
    <p:sldId id="272" r:id="rId17"/>
    <p:sldId id="273" r:id="rId18"/>
    <p:sldId id="274" r:id="rId1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083D07-6686-493B-90E1-EFF536800543}" type="datetimeFigureOut">
              <a:rPr lang="da-DK" smtClean="0"/>
              <a:t>07-01-2024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0955BA-3522-48E8-8C41-1F081A5B49BF}" type="slidenum">
              <a:rPr lang="da-DK" smtClean="0"/>
              <a:t>‹nr.›</a:t>
            </a:fld>
            <a:endParaRPr lang="da-DK"/>
          </a:p>
        </p:txBody>
      </p:sp>
    </p:spTree>
    <p:extLst>
      <p:ext uri="{BB962C8B-B14F-4D97-AF65-F5344CB8AC3E}">
        <p14:creationId xmlns:p14="http://schemas.microsoft.com/office/powerpoint/2010/main" val="2934550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Se tidligere power point for præcis</a:t>
            </a:r>
            <a:r>
              <a:rPr lang="da-DK" baseline="0" dirty="0"/>
              <a:t> gennemgang af faglige mål </a:t>
            </a:r>
            <a:endParaRPr lang="da-DK" dirty="0"/>
          </a:p>
        </p:txBody>
      </p:sp>
      <p:sp>
        <p:nvSpPr>
          <p:cNvPr id="4" name="Pladsholder til slidenummer 3"/>
          <p:cNvSpPr>
            <a:spLocks noGrp="1"/>
          </p:cNvSpPr>
          <p:nvPr>
            <p:ph type="sldNum" sz="quarter" idx="10"/>
          </p:nvPr>
        </p:nvSpPr>
        <p:spPr/>
        <p:txBody>
          <a:bodyPr/>
          <a:lstStyle/>
          <a:p>
            <a:fld id="{BBD1AE11-FC26-4D24-ABA5-544A9FF251B2}" type="slidenum">
              <a:rPr lang="da-DK" smtClean="0"/>
              <a:t>10</a:t>
            </a:fld>
            <a:endParaRPr lang="da-DK"/>
          </a:p>
        </p:txBody>
      </p:sp>
    </p:spTree>
    <p:extLst>
      <p:ext uri="{BB962C8B-B14F-4D97-AF65-F5344CB8AC3E}">
        <p14:creationId xmlns:p14="http://schemas.microsoft.com/office/powerpoint/2010/main" val="1738151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OBS at det</a:t>
            </a:r>
            <a:r>
              <a:rPr lang="da-DK" baseline="0" dirty="0"/>
              <a:t> ene forløb hedder ‘politik 1’ fordi der vil komme et til politik forløb og til eksamen vil de to forløbs pensum blive lagt sammen i én gruppe af eksamensspørgsmål. </a:t>
            </a:r>
            <a:endParaRPr lang="da-DK" dirty="0"/>
          </a:p>
        </p:txBody>
      </p:sp>
      <p:sp>
        <p:nvSpPr>
          <p:cNvPr id="4" name="Pladsholder til slidenummer 3"/>
          <p:cNvSpPr>
            <a:spLocks noGrp="1"/>
          </p:cNvSpPr>
          <p:nvPr>
            <p:ph type="sldNum" sz="quarter" idx="10"/>
          </p:nvPr>
        </p:nvSpPr>
        <p:spPr/>
        <p:txBody>
          <a:bodyPr/>
          <a:lstStyle/>
          <a:p>
            <a:fld id="{BBD1AE11-FC26-4D24-ABA5-544A9FF251B2}" type="slidenum">
              <a:rPr lang="da-DK" smtClean="0"/>
              <a:t>12</a:t>
            </a:fld>
            <a:endParaRPr lang="da-DK"/>
          </a:p>
        </p:txBody>
      </p:sp>
    </p:spTree>
    <p:extLst>
      <p:ext uri="{BB962C8B-B14F-4D97-AF65-F5344CB8AC3E}">
        <p14:creationId xmlns:p14="http://schemas.microsoft.com/office/powerpoint/2010/main" val="3920808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OBS a</a:t>
            </a:r>
          </a:p>
        </p:txBody>
      </p:sp>
      <p:sp>
        <p:nvSpPr>
          <p:cNvPr id="4" name="Pladsholder til slidenummer 3"/>
          <p:cNvSpPr>
            <a:spLocks noGrp="1"/>
          </p:cNvSpPr>
          <p:nvPr>
            <p:ph type="sldNum" sz="quarter" idx="10"/>
          </p:nvPr>
        </p:nvSpPr>
        <p:spPr/>
        <p:txBody>
          <a:bodyPr/>
          <a:lstStyle/>
          <a:p>
            <a:fld id="{BBD1AE11-FC26-4D24-ABA5-544A9FF251B2}" type="slidenum">
              <a:rPr lang="da-DK" smtClean="0"/>
              <a:t>15</a:t>
            </a:fld>
            <a:endParaRPr lang="da-DK"/>
          </a:p>
        </p:txBody>
      </p:sp>
    </p:spTree>
    <p:extLst>
      <p:ext uri="{BB962C8B-B14F-4D97-AF65-F5344CB8AC3E}">
        <p14:creationId xmlns:p14="http://schemas.microsoft.com/office/powerpoint/2010/main" val="2386734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59F46389-42F2-4F34-8415-DAAAF9CF14D1}" type="datetimeFigureOut">
              <a:rPr lang="da-DK" smtClean="0"/>
              <a:t>07-01-2024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621893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59F46389-42F2-4F34-8415-DAAAF9CF14D1}" type="datetimeFigureOut">
              <a:rPr lang="da-DK" smtClean="0"/>
              <a:t>07-01-2024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683053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59F46389-42F2-4F34-8415-DAAAF9CF14D1}" type="datetimeFigureOut">
              <a:rPr lang="da-DK" smtClean="0"/>
              <a:t>07-01-2024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381571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59F46389-42F2-4F34-8415-DAAAF9CF14D1}" type="datetimeFigureOut">
              <a:rPr lang="da-DK" smtClean="0"/>
              <a:t>07-01-2024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150199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59F46389-42F2-4F34-8415-DAAAF9CF14D1}" type="datetimeFigureOut">
              <a:rPr lang="da-DK" smtClean="0"/>
              <a:t>07-01-2024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1403716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59F46389-42F2-4F34-8415-DAAAF9CF14D1}" type="datetimeFigureOut">
              <a:rPr lang="da-DK" smtClean="0"/>
              <a:t>07-01-2024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2620095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59F46389-42F2-4F34-8415-DAAAF9CF14D1}" type="datetimeFigureOut">
              <a:rPr lang="da-DK" smtClean="0"/>
              <a:t>07-01-2024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203993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59F46389-42F2-4F34-8415-DAAAF9CF14D1}" type="datetimeFigureOut">
              <a:rPr lang="da-DK" smtClean="0"/>
              <a:t>07-01-2024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2932553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59F46389-42F2-4F34-8415-DAAAF9CF14D1}" type="datetimeFigureOut">
              <a:rPr lang="da-DK" smtClean="0"/>
              <a:t>07-01-2024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142769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59F46389-42F2-4F34-8415-DAAAF9CF14D1}" type="datetimeFigureOut">
              <a:rPr lang="da-DK" smtClean="0"/>
              <a:t>07-01-2024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603986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59F46389-42F2-4F34-8415-DAAAF9CF14D1}" type="datetimeFigureOut">
              <a:rPr lang="da-DK" smtClean="0"/>
              <a:t>07-01-2024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DBDD289B-B32D-495C-97AF-664518782798}" type="slidenum">
              <a:rPr lang="da-DK" smtClean="0"/>
              <a:t>‹nr.›</a:t>
            </a:fld>
            <a:endParaRPr lang="da-DK"/>
          </a:p>
        </p:txBody>
      </p:sp>
    </p:spTree>
    <p:extLst>
      <p:ext uri="{BB962C8B-B14F-4D97-AF65-F5344CB8AC3E}">
        <p14:creationId xmlns:p14="http://schemas.microsoft.com/office/powerpoint/2010/main" val="279252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46389-42F2-4F34-8415-DAAAF9CF14D1}" type="datetimeFigureOut">
              <a:rPr lang="da-DK" smtClean="0"/>
              <a:t>07-01-2024</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D289B-B32D-495C-97AF-664518782798}" type="slidenum">
              <a:rPr lang="da-DK" smtClean="0"/>
              <a:t>‹nr.›</a:t>
            </a:fld>
            <a:endParaRPr lang="da-DK"/>
          </a:p>
        </p:txBody>
      </p:sp>
    </p:spTree>
    <p:extLst>
      <p:ext uri="{BB962C8B-B14F-4D97-AF65-F5344CB8AC3E}">
        <p14:creationId xmlns:p14="http://schemas.microsoft.com/office/powerpoint/2010/main" val="718563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a-DK" dirty="0"/>
              <a:t>Karaktergivning i samfundsfag, c-niveau</a:t>
            </a:r>
          </a:p>
        </p:txBody>
      </p:sp>
      <p:sp>
        <p:nvSpPr>
          <p:cNvPr id="3" name="Undertitel 2"/>
          <p:cNvSpPr>
            <a:spLocks noGrp="1"/>
          </p:cNvSpPr>
          <p:nvPr>
            <p:ph type="subTitle" idx="1"/>
          </p:nvPr>
        </p:nvSpPr>
        <p:spPr/>
        <p:txBody>
          <a:bodyPr/>
          <a:lstStyle/>
          <a:p>
            <a:endParaRPr lang="da-DK"/>
          </a:p>
        </p:txBody>
      </p:sp>
    </p:spTree>
    <p:extLst>
      <p:ext uri="{BB962C8B-B14F-4D97-AF65-F5344CB8AC3E}">
        <p14:creationId xmlns:p14="http://schemas.microsoft.com/office/powerpoint/2010/main" val="2688546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Fra karakter-</a:t>
            </a:r>
            <a:r>
              <a:rPr lang="da-DK" dirty="0" err="1"/>
              <a:t>ppt</a:t>
            </a:r>
            <a:r>
              <a:rPr lang="da-DK" dirty="0"/>
              <a:t>: </a:t>
            </a:r>
            <a:br>
              <a:rPr lang="da-DK" dirty="0"/>
            </a:br>
            <a:r>
              <a:rPr lang="da-DK" dirty="0"/>
              <a:t>Overordnet </a:t>
            </a:r>
            <a:r>
              <a:rPr lang="da-DK" b="1" dirty="0"/>
              <a:t>opsummering af de faglige mål</a:t>
            </a:r>
          </a:p>
        </p:txBody>
      </p:sp>
      <p:sp>
        <p:nvSpPr>
          <p:cNvPr id="3" name="Pladsholder til indhold 2"/>
          <p:cNvSpPr>
            <a:spLocks noGrp="1"/>
          </p:cNvSpPr>
          <p:nvPr>
            <p:ph idx="1"/>
          </p:nvPr>
        </p:nvSpPr>
        <p:spPr/>
        <p:txBody>
          <a:bodyPr/>
          <a:lstStyle/>
          <a:p>
            <a:r>
              <a:rPr lang="da-DK" dirty="0"/>
              <a:t>Du skal kunne huske (og udtale) de samfundsfaglige begreber </a:t>
            </a:r>
          </a:p>
          <a:p>
            <a:r>
              <a:rPr lang="da-DK" dirty="0"/>
              <a:t>Du skal kunne bruge dem på virkeligheden/materialerne</a:t>
            </a:r>
          </a:p>
          <a:p>
            <a:r>
              <a:rPr lang="da-DK" dirty="0"/>
              <a:t>Du skal kunne gøre ovenstående ved forskellige sværhedsgrader!</a:t>
            </a:r>
          </a:p>
          <a:p>
            <a:pPr lvl="1"/>
            <a:r>
              <a:rPr lang="da-DK" dirty="0"/>
              <a:t>Beskrivelse, undersøgelse og diskussion</a:t>
            </a:r>
          </a:p>
          <a:p>
            <a:pPr lvl="1"/>
            <a:r>
              <a:rPr lang="da-DK" dirty="0"/>
              <a:t>Dvs. du skal </a:t>
            </a:r>
            <a:r>
              <a:rPr lang="da-DK" u="sng" dirty="0"/>
              <a:t>selv</a:t>
            </a:r>
            <a:r>
              <a:rPr lang="da-DK" dirty="0"/>
              <a:t> bringe dem ind i samtalen!</a:t>
            </a:r>
          </a:p>
          <a:p>
            <a:r>
              <a:rPr lang="da-DK" dirty="0"/>
              <a:t>Du skal selv kunne afkode tabeller og diagrammer og bruge begreberne i relation til dem</a:t>
            </a:r>
          </a:p>
          <a:p>
            <a:r>
              <a:rPr lang="da-DK" dirty="0"/>
              <a:t>Du skal gerne kunne relatere </a:t>
            </a:r>
            <a:r>
              <a:rPr lang="da-DK" dirty="0" err="1"/>
              <a:t>casematerialet</a:t>
            </a:r>
            <a:r>
              <a:rPr lang="da-DK" dirty="0"/>
              <a:t> til aktuelle samfundsfaglige nyheder</a:t>
            </a:r>
          </a:p>
          <a:p>
            <a:endParaRPr lang="da-DK" dirty="0"/>
          </a:p>
        </p:txBody>
      </p:sp>
    </p:spTree>
    <p:extLst>
      <p:ext uri="{BB962C8B-B14F-4D97-AF65-F5344CB8AC3E}">
        <p14:creationId xmlns:p14="http://schemas.microsoft.com/office/powerpoint/2010/main" val="310237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Omsat til karakterer…</a:t>
            </a:r>
          </a:p>
        </p:txBody>
      </p:sp>
      <p:sp>
        <p:nvSpPr>
          <p:cNvPr id="3" name="Pladsholder til indhold 2"/>
          <p:cNvSpPr>
            <a:spLocks noGrp="1"/>
          </p:cNvSpPr>
          <p:nvPr>
            <p:ph idx="1"/>
          </p:nvPr>
        </p:nvSpPr>
        <p:spPr/>
        <p:txBody>
          <a:bodyPr>
            <a:normAutofit/>
          </a:bodyPr>
          <a:lstStyle/>
          <a:p>
            <a:pPr marL="0" indent="0">
              <a:buNone/>
            </a:pPr>
            <a:r>
              <a:rPr lang="da-DK" b="1" dirty="0"/>
              <a:t>12</a:t>
            </a:r>
            <a:r>
              <a:rPr lang="da-DK" dirty="0"/>
              <a:t> Udtømmende opfyldelse af fagets mål, med ingen eller få uvæsentlige mangler. </a:t>
            </a:r>
          </a:p>
          <a:p>
            <a:pPr marL="0" indent="0">
              <a:buNone/>
            </a:pPr>
            <a:r>
              <a:rPr lang="da-DK" b="1" dirty="0"/>
              <a:t>10 </a:t>
            </a:r>
            <a:r>
              <a:rPr lang="da-DK" dirty="0"/>
              <a:t>Omfattende opfyldelse og nogle mindre væsentlige mangler</a:t>
            </a:r>
          </a:p>
          <a:p>
            <a:pPr marL="0" indent="0">
              <a:buNone/>
            </a:pPr>
            <a:r>
              <a:rPr lang="da-DK" b="1" dirty="0"/>
              <a:t>7 </a:t>
            </a:r>
            <a:r>
              <a:rPr lang="da-DK" dirty="0"/>
              <a:t>Opfyldelse af fagets mål, med en del mangler. </a:t>
            </a:r>
          </a:p>
          <a:p>
            <a:pPr marL="0" indent="0">
              <a:buNone/>
            </a:pPr>
            <a:r>
              <a:rPr lang="da-DK" b="1" dirty="0"/>
              <a:t>4</a:t>
            </a:r>
            <a:r>
              <a:rPr lang="da-DK" dirty="0"/>
              <a:t> Jævn opfyldelse og adskillige væsentlige mangler</a:t>
            </a:r>
          </a:p>
          <a:p>
            <a:pPr marL="0" indent="0">
              <a:buNone/>
            </a:pPr>
            <a:r>
              <a:rPr lang="da-DK" b="1" dirty="0"/>
              <a:t>02</a:t>
            </a:r>
            <a:r>
              <a:rPr lang="da-DK" dirty="0"/>
              <a:t> Minimalt acceptable grad af opfyldelse af fagets mål.</a:t>
            </a:r>
          </a:p>
        </p:txBody>
      </p:sp>
    </p:spTree>
    <p:extLst>
      <p:ext uri="{BB962C8B-B14F-4D97-AF65-F5344CB8AC3E}">
        <p14:creationId xmlns:p14="http://schemas.microsoft.com/office/powerpoint/2010/main" val="4021068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dsholder til indhold 6"/>
          <p:cNvPicPr>
            <a:picLocks noGrp="1" noChangeAspect="1"/>
          </p:cNvPicPr>
          <p:nvPr>
            <p:ph sz="half" idx="2"/>
          </p:nvPr>
        </p:nvPicPr>
        <p:blipFill>
          <a:blip r:embed="rId3"/>
          <a:stretch>
            <a:fillRect/>
          </a:stretch>
        </p:blipFill>
        <p:spPr>
          <a:xfrm>
            <a:off x="5478742" y="1350462"/>
            <a:ext cx="5667763" cy="5301663"/>
          </a:xfrm>
          <a:prstGeom prst="rect">
            <a:avLst/>
          </a:prstGeom>
        </p:spPr>
      </p:pic>
      <p:sp>
        <p:nvSpPr>
          <p:cNvPr id="2" name="Titel 1"/>
          <p:cNvSpPr>
            <a:spLocks noGrp="1"/>
          </p:cNvSpPr>
          <p:nvPr>
            <p:ph type="title"/>
          </p:nvPr>
        </p:nvSpPr>
        <p:spPr/>
        <p:txBody>
          <a:bodyPr/>
          <a:lstStyle/>
          <a:p>
            <a:r>
              <a:rPr lang="da-DK" dirty="0"/>
              <a:t>Overblik over forløbenes faglige indhold</a:t>
            </a:r>
          </a:p>
        </p:txBody>
      </p:sp>
      <p:sp>
        <p:nvSpPr>
          <p:cNvPr id="3" name="Pladsholder til indhold 2"/>
          <p:cNvSpPr>
            <a:spLocks noGrp="1"/>
          </p:cNvSpPr>
          <p:nvPr>
            <p:ph sz="half" idx="1"/>
          </p:nvPr>
        </p:nvSpPr>
        <p:spPr/>
        <p:txBody>
          <a:bodyPr>
            <a:normAutofit/>
          </a:bodyPr>
          <a:lstStyle/>
          <a:p>
            <a:pPr marL="0" indent="0">
              <a:buNone/>
            </a:pPr>
            <a:r>
              <a:rPr lang="da-DK" dirty="0"/>
              <a:t>…finder du i jeres </a:t>
            </a:r>
            <a:r>
              <a:rPr lang="da-DK" b="1" dirty="0"/>
              <a:t>studieplan</a:t>
            </a:r>
            <a:r>
              <a:rPr lang="da-DK" dirty="0"/>
              <a:t> på </a:t>
            </a:r>
            <a:r>
              <a:rPr lang="da-DK" dirty="0" err="1"/>
              <a:t>lectio</a:t>
            </a:r>
            <a:endParaRPr lang="da-DK" dirty="0"/>
          </a:p>
          <a:p>
            <a:pPr marL="0" indent="0">
              <a:buNone/>
            </a:pPr>
            <a:endParaRPr lang="da-DK" dirty="0"/>
          </a:p>
          <a:p>
            <a:r>
              <a:rPr lang="da-DK" dirty="0"/>
              <a:t>Klik dig ind på forløbet, så ser du de info både du og censor har adgang til</a:t>
            </a:r>
          </a:p>
          <a:p>
            <a:endParaRPr lang="da-DK" dirty="0"/>
          </a:p>
          <a:p>
            <a:r>
              <a:rPr lang="da-DK" dirty="0"/>
              <a:t>Ex: Forløbsbeskrivelse fra økonomi-forløbet</a:t>
            </a:r>
          </a:p>
        </p:txBody>
      </p:sp>
      <p:sp>
        <p:nvSpPr>
          <p:cNvPr id="6" name="Tekstfelt 5"/>
          <p:cNvSpPr txBox="1"/>
          <p:nvPr/>
        </p:nvSpPr>
        <p:spPr>
          <a:xfrm rot="760375">
            <a:off x="8914874" y="1668721"/>
            <a:ext cx="2526889" cy="923330"/>
          </a:xfrm>
          <a:prstGeom prst="rect">
            <a:avLst/>
          </a:prstGeom>
          <a:solidFill>
            <a:schemeClr val="accent4">
              <a:lumMod val="60000"/>
              <a:lumOff val="40000"/>
            </a:schemeClr>
          </a:solidFill>
        </p:spPr>
        <p:txBody>
          <a:bodyPr wrap="square" rtlCol="0">
            <a:spAutoFit/>
          </a:bodyPr>
          <a:lstStyle/>
          <a:p>
            <a:r>
              <a:rPr lang="da-DK" dirty="0"/>
              <a:t>Censor bruger forløbsbeskrivelsen til at vide, hvad I bør kunne </a:t>
            </a:r>
          </a:p>
        </p:txBody>
      </p:sp>
    </p:spTree>
    <p:extLst>
      <p:ext uri="{BB962C8B-B14F-4D97-AF65-F5344CB8AC3E}">
        <p14:creationId xmlns:p14="http://schemas.microsoft.com/office/powerpoint/2010/main" val="2996527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Prøvens forløb</a:t>
            </a:r>
          </a:p>
        </p:txBody>
      </p:sp>
      <p:sp>
        <p:nvSpPr>
          <p:cNvPr id="5" name="Pladsholder til indhold 4"/>
          <p:cNvSpPr>
            <a:spLocks noGrp="1"/>
          </p:cNvSpPr>
          <p:nvPr>
            <p:ph idx="1"/>
          </p:nvPr>
        </p:nvSpPr>
        <p:spPr/>
        <p:txBody>
          <a:bodyPr>
            <a:normAutofit lnSpcReduction="10000"/>
          </a:bodyPr>
          <a:lstStyle/>
          <a:p>
            <a:r>
              <a:rPr lang="da-DK" dirty="0"/>
              <a:t>Prøven er kun mundtlig. </a:t>
            </a:r>
          </a:p>
          <a:p>
            <a:r>
              <a:rPr lang="da-DK" dirty="0"/>
              <a:t>Du kommer ind i lokalet – her er jeg, en censor og dig. Mobil afleveres.</a:t>
            </a:r>
          </a:p>
          <a:p>
            <a:r>
              <a:rPr lang="da-DK" dirty="0"/>
              <a:t>Du trækker et nr., der bestemmer hvilket eksamenssæt du trækker.</a:t>
            </a:r>
          </a:p>
          <a:p>
            <a:pPr lvl="1"/>
            <a:r>
              <a:rPr lang="da-DK" dirty="0"/>
              <a:t>Dvs. det er helt tilfældigt hvilket spørgsmål I hver især trækker</a:t>
            </a:r>
          </a:p>
          <a:p>
            <a:r>
              <a:rPr lang="da-DK" dirty="0"/>
              <a:t>Du får mulighed for at stille evt. opklarende spørgsmål, </a:t>
            </a:r>
            <a:r>
              <a:rPr lang="da-DK" sz="1800" dirty="0"/>
              <a:t>men kan ikke få hjælp af faglig eller vejledende karakter.</a:t>
            </a:r>
          </a:p>
          <a:p>
            <a:r>
              <a:rPr lang="da-DK" dirty="0"/>
              <a:t>Du har 48 minutters tid til at forberede dig på eksaminationen.</a:t>
            </a:r>
          </a:p>
          <a:p>
            <a:r>
              <a:rPr lang="da-DK" dirty="0"/>
              <a:t>Eksaminationen tager 30 min. </a:t>
            </a:r>
            <a:r>
              <a:rPr lang="da-DK" i="1" dirty="0"/>
              <a:t>inkl.</a:t>
            </a:r>
            <a:r>
              <a:rPr lang="da-DK" dirty="0"/>
              <a:t> at du trækker opgave og vi vurderer karakter og du får den.</a:t>
            </a:r>
          </a:p>
        </p:txBody>
      </p:sp>
    </p:spTree>
    <p:extLst>
      <p:ext uri="{BB962C8B-B14F-4D97-AF65-F5344CB8AC3E}">
        <p14:creationId xmlns:p14="http://schemas.microsoft.com/office/powerpoint/2010/main" val="212282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Om eksamenssættene</a:t>
            </a:r>
          </a:p>
        </p:txBody>
      </p:sp>
      <p:sp>
        <p:nvSpPr>
          <p:cNvPr id="3" name="Pladsholder til indhold 2"/>
          <p:cNvSpPr>
            <a:spLocks noGrp="1"/>
          </p:cNvSpPr>
          <p:nvPr>
            <p:ph idx="1"/>
          </p:nvPr>
        </p:nvSpPr>
        <p:spPr/>
        <p:txBody>
          <a:bodyPr/>
          <a:lstStyle/>
          <a:p>
            <a:r>
              <a:rPr lang="da-DK" dirty="0"/>
              <a:t>Ligger i forlængelse af ét af de forløb I/vi har haft (inkl. grundforløbet).</a:t>
            </a:r>
          </a:p>
          <a:p>
            <a:r>
              <a:rPr lang="da-DK" dirty="0"/>
              <a:t> Består altid af:</a:t>
            </a:r>
          </a:p>
          <a:p>
            <a:pPr lvl="1"/>
            <a:r>
              <a:rPr lang="da-DK" dirty="0"/>
              <a:t>Angivelse af forløb</a:t>
            </a:r>
          </a:p>
          <a:p>
            <a:pPr lvl="1"/>
            <a:r>
              <a:rPr lang="da-DK" dirty="0"/>
              <a:t>Tre for eleven ukendte spørgsmål med stigende faglig sværhedsgrad</a:t>
            </a:r>
          </a:p>
          <a:p>
            <a:pPr lvl="1"/>
            <a:r>
              <a:rPr lang="da-DK" dirty="0"/>
              <a:t>For eleven ukendt bilagsmateriale, typisk med </a:t>
            </a:r>
            <a:r>
              <a:rPr lang="da-DK" i="1" dirty="0"/>
              <a:t>både</a:t>
            </a:r>
            <a:r>
              <a:rPr lang="da-DK" dirty="0"/>
              <a:t> tekst og statistik: 1 ½ - 2 normalsider</a:t>
            </a:r>
          </a:p>
          <a:p>
            <a:pPr marL="0" indent="0">
              <a:buNone/>
            </a:pPr>
            <a:endParaRPr lang="da-DK" dirty="0"/>
          </a:p>
        </p:txBody>
      </p:sp>
    </p:spTree>
    <p:extLst>
      <p:ext uri="{BB962C8B-B14F-4D97-AF65-F5344CB8AC3E}">
        <p14:creationId xmlns:p14="http://schemas.microsoft.com/office/powerpoint/2010/main" val="100572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Din forberedelse og eksamination</a:t>
            </a:r>
          </a:p>
        </p:txBody>
      </p:sp>
      <p:sp>
        <p:nvSpPr>
          <p:cNvPr id="3" name="Pladsholder til indhold 2"/>
          <p:cNvSpPr>
            <a:spLocks noGrp="1"/>
          </p:cNvSpPr>
          <p:nvPr>
            <p:ph idx="1"/>
          </p:nvPr>
        </p:nvSpPr>
        <p:spPr/>
        <p:txBody>
          <a:bodyPr>
            <a:normAutofit fontScale="92500" lnSpcReduction="20000"/>
          </a:bodyPr>
          <a:lstStyle/>
          <a:p>
            <a:pPr marL="0" indent="0">
              <a:buNone/>
            </a:pPr>
            <a:r>
              <a:rPr lang="da-DK" u="sng" dirty="0"/>
              <a:t>Eksamen</a:t>
            </a:r>
          </a:p>
          <a:p>
            <a:r>
              <a:rPr lang="da-DK" dirty="0"/>
              <a:t>Forløber </a:t>
            </a:r>
            <a:r>
              <a:rPr lang="da-DK" b="1" dirty="0"/>
              <a:t>som en samtale </a:t>
            </a:r>
            <a:r>
              <a:rPr lang="da-DK" dirty="0"/>
              <a:t>mellem mig og eleven og varer i praksis omkring små 25 minutter.</a:t>
            </a:r>
          </a:p>
          <a:p>
            <a:r>
              <a:rPr lang="da-DK" b="1" dirty="0"/>
              <a:t>Starter med et oplæg fra dig </a:t>
            </a:r>
            <a:r>
              <a:rPr lang="da-DK" dirty="0"/>
              <a:t>på ca. 8 minutter inden jeg ‘tager over’ eller supplerer.</a:t>
            </a:r>
          </a:p>
          <a:p>
            <a:r>
              <a:rPr lang="da-DK" b="1" dirty="0"/>
              <a:t>Min opgave </a:t>
            </a:r>
            <a:r>
              <a:rPr lang="da-DK" dirty="0"/>
              <a:t>er at afdække din viden vha. spørgsmål til dit oplæg og til relevant faglig viden. Det er ikke et forhør, men en hjælp til at du kan vise hvad du kan </a:t>
            </a:r>
            <a:r>
              <a:rPr lang="da-DK" dirty="0">
                <a:sym typeface="Wingdings" panose="05000000000000000000" pitchFamily="2" charset="2"/>
              </a:rPr>
              <a:t> </a:t>
            </a:r>
          </a:p>
          <a:p>
            <a:r>
              <a:rPr lang="da-DK" b="1" dirty="0">
                <a:sym typeface="Wingdings" panose="05000000000000000000" pitchFamily="2" charset="2"/>
              </a:rPr>
              <a:t>Censors opgave </a:t>
            </a:r>
            <a:r>
              <a:rPr lang="da-DK" dirty="0">
                <a:sym typeface="Wingdings" panose="05000000000000000000" pitchFamily="2" charset="2"/>
              </a:rPr>
              <a:t>er at tage referat af hvordan eksamen forløber, herunder hvad jeg spørger til og du kommer ind på. Det er </a:t>
            </a:r>
            <a:r>
              <a:rPr lang="da-DK" dirty="0" err="1">
                <a:sym typeface="Wingdings" panose="05000000000000000000" pitchFamily="2" charset="2"/>
              </a:rPr>
              <a:t>mhp</a:t>
            </a:r>
            <a:r>
              <a:rPr lang="da-DK" dirty="0">
                <a:sym typeface="Wingdings" panose="05000000000000000000" pitchFamily="2" charset="2"/>
              </a:rPr>
              <a:t>. at du får den mest passende karakter </a:t>
            </a:r>
            <a:r>
              <a:rPr lang="da-DK" dirty="0" err="1">
                <a:sym typeface="Wingdings" panose="05000000000000000000" pitchFamily="2" charset="2"/>
              </a:rPr>
              <a:t>pba</a:t>
            </a:r>
            <a:r>
              <a:rPr lang="da-DK" dirty="0">
                <a:sym typeface="Wingdings" panose="05000000000000000000" pitchFamily="2" charset="2"/>
              </a:rPr>
              <a:t>. præstationen. Censor må gerne stille uddybende spørgsmål, og gør det ikke for at være kritisk eller træls.</a:t>
            </a:r>
            <a:endParaRPr lang="da-DK" dirty="0"/>
          </a:p>
        </p:txBody>
      </p:sp>
    </p:spTree>
    <p:extLst>
      <p:ext uri="{BB962C8B-B14F-4D97-AF65-F5344CB8AC3E}">
        <p14:creationId xmlns:p14="http://schemas.microsoft.com/office/powerpoint/2010/main" val="2624291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Din præsentation</a:t>
            </a:r>
          </a:p>
        </p:txBody>
      </p:sp>
      <p:sp>
        <p:nvSpPr>
          <p:cNvPr id="3" name="Pladsholder til indhold 2"/>
          <p:cNvSpPr>
            <a:spLocks noGrp="1"/>
          </p:cNvSpPr>
          <p:nvPr>
            <p:ph idx="1"/>
          </p:nvPr>
        </p:nvSpPr>
        <p:spPr/>
        <p:txBody>
          <a:bodyPr/>
          <a:lstStyle/>
          <a:p>
            <a:r>
              <a:rPr lang="da-DK" dirty="0"/>
              <a:t>Starter eksaminationen og skal vare ca. 8 minutter.</a:t>
            </a:r>
          </a:p>
          <a:p>
            <a:pPr lvl="1"/>
            <a:r>
              <a:rPr lang="da-DK" dirty="0"/>
              <a:t>HUSK at de tre spørgsmål stiger i ”faglig sværhedsgrad”, så prioritér at nå hen til spørgsmål 2 og 3 relativt hurtigt. </a:t>
            </a:r>
          </a:p>
          <a:p>
            <a:pPr lvl="1"/>
            <a:r>
              <a:rPr lang="da-DK" dirty="0"/>
              <a:t>Jeg skal nok hjælpe, hvis jeg kan se at tiden skrider…</a:t>
            </a:r>
          </a:p>
          <a:p>
            <a:r>
              <a:rPr lang="da-DK" dirty="0"/>
              <a:t>Skal være en fremlæggelse af din besvarelse af de tre problemstillinger du trak.</a:t>
            </a:r>
          </a:p>
          <a:p>
            <a:r>
              <a:rPr lang="da-DK" dirty="0"/>
              <a:t>Er din mulighed for at styre slagets gang og sætte en retning for den efterfølgende samtale ift. hvilke begreber du selv nævner og fx perspektiverer til. </a:t>
            </a:r>
            <a:r>
              <a:rPr lang="da-DK" sz="1800" dirty="0"/>
              <a:t>(Og jeg hjælper selvfølgelig, hvis du bliver nervøs eller går i stå eller noget </a:t>
            </a:r>
            <a:r>
              <a:rPr lang="da-DK" sz="1800" dirty="0">
                <a:sym typeface="Wingdings" panose="05000000000000000000" pitchFamily="2" charset="2"/>
              </a:rPr>
              <a:t> ) </a:t>
            </a:r>
            <a:endParaRPr lang="da-DK" dirty="0"/>
          </a:p>
        </p:txBody>
      </p:sp>
    </p:spTree>
    <p:extLst>
      <p:ext uri="{BB962C8B-B14F-4D97-AF65-F5344CB8AC3E}">
        <p14:creationId xmlns:p14="http://schemas.microsoft.com/office/powerpoint/2010/main" val="28973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Hjælpemidler i forberedelsen</a:t>
            </a:r>
          </a:p>
        </p:txBody>
      </p:sp>
      <p:sp>
        <p:nvSpPr>
          <p:cNvPr id="3" name="Pladsholder til indhold 2"/>
          <p:cNvSpPr>
            <a:spLocks noGrp="1"/>
          </p:cNvSpPr>
          <p:nvPr>
            <p:ph idx="1"/>
          </p:nvPr>
        </p:nvSpPr>
        <p:spPr/>
        <p:txBody>
          <a:bodyPr/>
          <a:lstStyle/>
          <a:p>
            <a:r>
              <a:rPr lang="da-DK" dirty="0"/>
              <a:t>Du har ikke adgang til almindeligt ‘åbent’ internet. Dvs.</a:t>
            </a:r>
          </a:p>
          <a:p>
            <a:pPr lvl="1"/>
            <a:r>
              <a:rPr lang="da-DK" dirty="0"/>
              <a:t>At ALLE dine noter skal være downloadet til din computer som en fil! Du kan ikke tilgå dem i en sky som fx google drev, </a:t>
            </a:r>
            <a:r>
              <a:rPr lang="da-DK" dirty="0" err="1"/>
              <a:t>iCloud</a:t>
            </a:r>
            <a:r>
              <a:rPr lang="da-DK" dirty="0"/>
              <a:t> eller lign.</a:t>
            </a:r>
          </a:p>
          <a:p>
            <a:pPr lvl="1"/>
            <a:r>
              <a:rPr lang="da-DK" dirty="0"/>
              <a:t>Du har kun adgang til helt bestemte enkeltsider som har været anvendt i undervisningen (se forløbet ”tilladte hjælpemidler” i studieplanen).</a:t>
            </a:r>
          </a:p>
          <a:p>
            <a:pPr lvl="1"/>
            <a:r>
              <a:rPr lang="da-DK" dirty="0"/>
              <a:t>Hvis jeg </a:t>
            </a:r>
            <a:r>
              <a:rPr lang="da-DK" dirty="0" err="1"/>
              <a:t>pba</a:t>
            </a:r>
            <a:r>
              <a:rPr lang="da-DK" dirty="0"/>
              <a:t>. eksaminationen eller oplægget får mistanke om snyd vil det blive undersøgt, om din computer har tilgået og anvendt andet internet end det tilladte eksamensinternet - men det bliver </a:t>
            </a:r>
            <a:r>
              <a:rPr lang="da-DK" dirty="0" err="1"/>
              <a:t>self</a:t>
            </a:r>
            <a:r>
              <a:rPr lang="da-DK" dirty="0"/>
              <a:t> ikke aktuelt </a:t>
            </a:r>
            <a:r>
              <a:rPr lang="da-DK" dirty="0">
                <a:sym typeface="Wingdings" panose="05000000000000000000" pitchFamily="2" charset="2"/>
              </a:rPr>
              <a:t>  </a:t>
            </a:r>
            <a:endParaRPr lang="da-DK" dirty="0"/>
          </a:p>
          <a:p>
            <a:r>
              <a:rPr lang="da-DK" dirty="0"/>
              <a:t>Du må medbringe evt. grundbøger (Luk Samfundet Op).</a:t>
            </a:r>
          </a:p>
          <a:p>
            <a:r>
              <a:rPr lang="da-DK" dirty="0"/>
              <a:t>Du må medbringe </a:t>
            </a:r>
            <a:r>
              <a:rPr lang="da-DK" dirty="0" err="1"/>
              <a:t>udprintede</a:t>
            </a:r>
            <a:r>
              <a:rPr lang="da-DK" dirty="0"/>
              <a:t> eller håndskrevne noter.</a:t>
            </a:r>
          </a:p>
        </p:txBody>
      </p:sp>
    </p:spTree>
    <p:extLst>
      <p:ext uri="{BB962C8B-B14F-4D97-AF65-F5344CB8AC3E}">
        <p14:creationId xmlns:p14="http://schemas.microsoft.com/office/powerpoint/2010/main" val="103890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Spørgsmål??</a:t>
            </a:r>
          </a:p>
        </p:txBody>
      </p:sp>
      <p:sp>
        <p:nvSpPr>
          <p:cNvPr id="3" name="Pladsholder til indhold 2"/>
          <p:cNvSpPr>
            <a:spLocks noGrp="1"/>
          </p:cNvSpPr>
          <p:nvPr>
            <p:ph idx="1"/>
          </p:nvPr>
        </p:nvSpPr>
        <p:spPr/>
        <p:txBody>
          <a:bodyPr/>
          <a:lstStyle/>
          <a:p>
            <a:r>
              <a:rPr lang="da-DK" dirty="0"/>
              <a:t>Jeg lægger </a:t>
            </a:r>
            <a:r>
              <a:rPr lang="da-DK" dirty="0" err="1"/>
              <a:t>ppt’en</a:t>
            </a:r>
            <a:r>
              <a:rPr lang="da-DK" dirty="0"/>
              <a:t> op til jer, så I kan kigge den igennem i ro fred op til…</a:t>
            </a:r>
          </a:p>
        </p:txBody>
      </p:sp>
    </p:spTree>
    <p:extLst>
      <p:ext uri="{BB962C8B-B14F-4D97-AF65-F5344CB8AC3E}">
        <p14:creationId xmlns:p14="http://schemas.microsoft.com/office/powerpoint/2010/main" val="3649649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”Faglige mål”</a:t>
            </a:r>
          </a:p>
        </p:txBody>
      </p:sp>
      <p:sp>
        <p:nvSpPr>
          <p:cNvPr id="3" name="Pladsholder til indhold 2"/>
          <p:cNvSpPr>
            <a:spLocks noGrp="1"/>
          </p:cNvSpPr>
          <p:nvPr>
            <p:ph idx="1"/>
          </p:nvPr>
        </p:nvSpPr>
        <p:spPr/>
        <p:txBody>
          <a:bodyPr/>
          <a:lstStyle/>
          <a:p>
            <a:pPr>
              <a:buFont typeface="Wingdings" panose="05000000000000000000" pitchFamily="2" charset="2"/>
              <a:buChar char="à"/>
            </a:pPr>
            <a:r>
              <a:rPr lang="da-DK" dirty="0"/>
              <a:t>du skal kunne huske viden fra tidligere forløb og bringe det løbende i spil resten af året</a:t>
            </a:r>
          </a:p>
          <a:p>
            <a:pPr>
              <a:buFont typeface="Wingdings" panose="05000000000000000000" pitchFamily="2" charset="2"/>
              <a:buChar char="à"/>
            </a:pPr>
            <a:r>
              <a:rPr lang="da-DK" dirty="0"/>
              <a:t>når vi arbejder med cases fra virkeligheden (fx artikler, statistik mv.) så skal du kunne anvende begreber og samfundsfaglige ord i din behandling af materialet. </a:t>
            </a:r>
          </a:p>
          <a:p>
            <a:pPr>
              <a:buFont typeface="Wingdings" panose="05000000000000000000" pitchFamily="2" charset="2"/>
              <a:buChar char="à"/>
            </a:pPr>
            <a:r>
              <a:rPr lang="da-DK" dirty="0"/>
              <a:t>du skal selv have viden om aktuelle/nylige cases (dvs. følge med i nyhederne i en eller anden grad)</a:t>
            </a:r>
          </a:p>
          <a:p>
            <a:pPr>
              <a:buFont typeface="Wingdings" panose="05000000000000000000" pitchFamily="2" charset="2"/>
              <a:buChar char="à"/>
            </a:pPr>
            <a:r>
              <a:rPr lang="da-DK" dirty="0"/>
              <a:t>du skal (i princippet) kunne gå samfundsfagligt nysgerrigt til </a:t>
            </a:r>
            <a:r>
              <a:rPr lang="da-DK" dirty="0" err="1"/>
              <a:t>casematerialer</a:t>
            </a:r>
            <a:r>
              <a:rPr lang="da-DK" dirty="0"/>
              <a:t> (uanset emne), selv hvis jeg ikke har givet dig spørgsmål til det på forhånd</a:t>
            </a:r>
          </a:p>
        </p:txBody>
      </p:sp>
    </p:spTree>
    <p:extLst>
      <p:ext uri="{BB962C8B-B14F-4D97-AF65-F5344CB8AC3E}">
        <p14:creationId xmlns:p14="http://schemas.microsoft.com/office/powerpoint/2010/main" val="69981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normAutofit fontScale="92500" lnSpcReduction="20000"/>
          </a:bodyPr>
          <a:lstStyle/>
          <a:p>
            <a:pPr>
              <a:buFont typeface="Wingdings" panose="05000000000000000000" pitchFamily="2" charset="2"/>
              <a:buChar char="à"/>
            </a:pPr>
            <a:r>
              <a:rPr lang="da-DK" dirty="0"/>
              <a:t>du skal vide, hvad samfundsfag gerne vil undersøge af problemstillinger og hvordan disse undersøges samfundsfagligt (tænk fx på forskellen på, hvordan I arbejder i </a:t>
            </a:r>
            <a:r>
              <a:rPr lang="da-DK" dirty="0" err="1"/>
              <a:t>samf</a:t>
            </a:r>
            <a:r>
              <a:rPr lang="da-DK" dirty="0"/>
              <a:t> vs. i et sprogfag) </a:t>
            </a:r>
          </a:p>
          <a:p>
            <a:pPr>
              <a:buFont typeface="Wingdings" panose="05000000000000000000" pitchFamily="2" charset="2"/>
              <a:buChar char="à"/>
            </a:pPr>
            <a:r>
              <a:rPr lang="da-DK" dirty="0"/>
              <a:t>du skal kunne reflektere over, hvad bestemte typer af materialer kan bruges til at sige noget om (hvilket spørgsmål kan fx en bestemt tabel svare på?)</a:t>
            </a:r>
          </a:p>
          <a:p>
            <a:pPr>
              <a:buFont typeface="Wingdings" panose="05000000000000000000" pitchFamily="2" charset="2"/>
              <a:buChar char="à"/>
            </a:pPr>
            <a:r>
              <a:rPr lang="da-DK" dirty="0"/>
              <a:t>du skal selv kunne aflæse modeller, tabeller og diagrammer og kunne udpege og tale om elementer, hvor du mener der er fagligt relevante pointer</a:t>
            </a:r>
          </a:p>
          <a:p>
            <a:pPr>
              <a:buFont typeface="Wingdings" panose="05000000000000000000" pitchFamily="2" charset="2"/>
              <a:buChar char="à"/>
            </a:pPr>
            <a:r>
              <a:rPr lang="da-DK" dirty="0"/>
              <a:t>du skal kunne bruge fagets begreber uanset om du bare gengiver noget fra bogen, trækker informationer ud af en graf eller diskuterer dine eller andres holdninger. (OBS at det er væsentligt at komme på banen ved alle typer af spørgsmål). </a:t>
            </a:r>
          </a:p>
        </p:txBody>
      </p:sp>
    </p:spTree>
    <p:extLst>
      <p:ext uri="{BB962C8B-B14F-4D97-AF65-F5344CB8AC3E}">
        <p14:creationId xmlns:p14="http://schemas.microsoft.com/office/powerpoint/2010/main" val="1659210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Opsummering</a:t>
            </a:r>
          </a:p>
        </p:txBody>
      </p:sp>
      <p:sp>
        <p:nvSpPr>
          <p:cNvPr id="3" name="Pladsholder til indhold 2"/>
          <p:cNvSpPr>
            <a:spLocks noGrp="1"/>
          </p:cNvSpPr>
          <p:nvPr>
            <p:ph idx="1"/>
          </p:nvPr>
        </p:nvSpPr>
        <p:spPr/>
        <p:txBody>
          <a:bodyPr/>
          <a:lstStyle/>
          <a:p>
            <a:r>
              <a:rPr lang="da-DK" dirty="0"/>
              <a:t>Du skal kunne huske de samfundsfaglige begreber </a:t>
            </a:r>
          </a:p>
          <a:p>
            <a:r>
              <a:rPr lang="da-DK" dirty="0"/>
              <a:t>Du skal kunne bruge dem på virkeligheden/materialerne</a:t>
            </a:r>
          </a:p>
          <a:p>
            <a:r>
              <a:rPr lang="da-DK" dirty="0"/>
              <a:t>Du skal kunne gøre ovenstående på flere niveauer!</a:t>
            </a:r>
          </a:p>
          <a:p>
            <a:pPr lvl="1"/>
            <a:r>
              <a:rPr lang="da-DK" dirty="0"/>
              <a:t>Beskrivelse, undersøgelse og diskussion</a:t>
            </a:r>
          </a:p>
          <a:p>
            <a:r>
              <a:rPr lang="da-DK" dirty="0"/>
              <a:t>Du skal selv kunne afkode tabeller og diagrammer og bruge begreberne i relation til dem</a:t>
            </a:r>
          </a:p>
          <a:p>
            <a:r>
              <a:rPr lang="da-DK" dirty="0"/>
              <a:t>Du skal følge med i (samfunds-)nyhederne i en eller anden grad</a:t>
            </a:r>
          </a:p>
          <a:p>
            <a:endParaRPr lang="da-DK" dirty="0"/>
          </a:p>
        </p:txBody>
      </p:sp>
    </p:spTree>
    <p:extLst>
      <p:ext uri="{BB962C8B-B14F-4D97-AF65-F5344CB8AC3E}">
        <p14:creationId xmlns:p14="http://schemas.microsoft.com/office/powerpoint/2010/main" val="61691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Omsat til karakterer…</a:t>
            </a:r>
          </a:p>
        </p:txBody>
      </p:sp>
      <p:sp>
        <p:nvSpPr>
          <p:cNvPr id="3" name="Pladsholder til indhold 2"/>
          <p:cNvSpPr>
            <a:spLocks noGrp="1"/>
          </p:cNvSpPr>
          <p:nvPr>
            <p:ph idx="1"/>
          </p:nvPr>
        </p:nvSpPr>
        <p:spPr/>
        <p:txBody>
          <a:bodyPr>
            <a:normAutofit/>
          </a:bodyPr>
          <a:lstStyle/>
          <a:p>
            <a:pPr marL="0" indent="0">
              <a:buNone/>
            </a:pPr>
            <a:r>
              <a:rPr lang="da-DK" b="1" dirty="0"/>
              <a:t>12</a:t>
            </a:r>
            <a:r>
              <a:rPr lang="da-DK" dirty="0"/>
              <a:t> Udtømmende opfyldelse af fagets mål, med ingen eller få uvæsentlige mangler. </a:t>
            </a:r>
          </a:p>
          <a:p>
            <a:pPr marL="0" indent="0">
              <a:buNone/>
            </a:pPr>
            <a:r>
              <a:rPr lang="da-DK" b="1" dirty="0"/>
              <a:t>10 </a:t>
            </a:r>
            <a:r>
              <a:rPr lang="da-DK" dirty="0"/>
              <a:t>Omfattende opfyldelse og nogle mindre væsentlige mangler</a:t>
            </a:r>
          </a:p>
          <a:p>
            <a:pPr marL="0" indent="0">
              <a:buNone/>
            </a:pPr>
            <a:r>
              <a:rPr lang="da-DK" b="1" dirty="0"/>
              <a:t>7 </a:t>
            </a:r>
            <a:r>
              <a:rPr lang="da-DK" dirty="0"/>
              <a:t>Opfyldelse af fagets mål, med en del mangler. </a:t>
            </a:r>
          </a:p>
          <a:p>
            <a:pPr marL="0" indent="0">
              <a:buNone/>
            </a:pPr>
            <a:r>
              <a:rPr lang="da-DK" b="1" dirty="0"/>
              <a:t>4</a:t>
            </a:r>
            <a:r>
              <a:rPr lang="da-DK" dirty="0"/>
              <a:t> Jævn opfyldelse og adskillige væsentlige mangler</a:t>
            </a:r>
          </a:p>
          <a:p>
            <a:pPr marL="0" indent="0">
              <a:buNone/>
            </a:pPr>
            <a:r>
              <a:rPr lang="da-DK" b="1" dirty="0"/>
              <a:t>02</a:t>
            </a:r>
            <a:r>
              <a:rPr lang="da-DK" dirty="0"/>
              <a:t> Minimalt acceptable grad af opfyldelse af fagets mål.</a:t>
            </a:r>
          </a:p>
        </p:txBody>
      </p:sp>
    </p:spTree>
    <p:extLst>
      <p:ext uri="{BB962C8B-B14F-4D97-AF65-F5344CB8AC3E}">
        <p14:creationId xmlns:p14="http://schemas.microsoft.com/office/powerpoint/2010/main" val="3092838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p:txBody>
          <a:bodyPr/>
          <a:lstStyle/>
          <a:p>
            <a:endParaRPr lang="da-DK"/>
          </a:p>
        </p:txBody>
      </p:sp>
      <p:sp>
        <p:nvSpPr>
          <p:cNvPr id="17" name="Pladsholder til indhold 16"/>
          <p:cNvSpPr>
            <a:spLocks noGrp="1"/>
          </p:cNvSpPr>
          <p:nvPr>
            <p:ph sz="half" idx="1"/>
          </p:nvPr>
        </p:nvSpPr>
        <p:spPr/>
        <p:txBody>
          <a:bodyPr/>
          <a:lstStyle/>
          <a:p>
            <a:endParaRPr lang="da-DK"/>
          </a:p>
        </p:txBody>
      </p:sp>
      <p:sp>
        <p:nvSpPr>
          <p:cNvPr id="18" name="Pladsholder til indhold 17"/>
          <p:cNvSpPr>
            <a:spLocks noGrp="1"/>
          </p:cNvSpPr>
          <p:nvPr>
            <p:ph sz="half" idx="2"/>
          </p:nvPr>
        </p:nvSpPr>
        <p:spPr>
          <a:xfrm>
            <a:off x="6567054" y="1825625"/>
            <a:ext cx="4786745" cy="4351338"/>
          </a:xfrm>
        </p:spPr>
        <p:txBody>
          <a:bodyPr/>
          <a:lstStyle/>
          <a:p>
            <a:r>
              <a:rPr lang="da-DK" dirty="0"/>
              <a:t>Mundtlig deltagelse</a:t>
            </a:r>
          </a:p>
          <a:p>
            <a:pPr lvl="1"/>
            <a:r>
              <a:rPr lang="da-DK" dirty="0"/>
              <a:t>Fælles i klassen</a:t>
            </a:r>
          </a:p>
          <a:p>
            <a:pPr lvl="1"/>
            <a:r>
              <a:rPr lang="da-DK" dirty="0"/>
              <a:t>Gruppearbejde</a:t>
            </a:r>
          </a:p>
          <a:p>
            <a:pPr lvl="1"/>
            <a:r>
              <a:rPr lang="da-DK" dirty="0"/>
              <a:t>Én til én når jeg står ved dig</a:t>
            </a:r>
          </a:p>
          <a:p>
            <a:pPr lvl="1"/>
            <a:r>
              <a:rPr lang="da-DK" dirty="0"/>
              <a:t>Aktuelt-diskussioner</a:t>
            </a:r>
          </a:p>
          <a:p>
            <a:pPr lvl="1"/>
            <a:r>
              <a:rPr lang="da-DK" dirty="0"/>
              <a:t>Præsentationer</a:t>
            </a:r>
            <a:br>
              <a:rPr lang="da-DK" dirty="0"/>
            </a:br>
            <a:endParaRPr lang="da-DK" dirty="0"/>
          </a:p>
          <a:p>
            <a:r>
              <a:rPr lang="da-DK" dirty="0"/>
              <a:t>Evt. skriftlig deltagelse</a:t>
            </a:r>
          </a:p>
          <a:p>
            <a:pPr lvl="1"/>
            <a:r>
              <a:rPr lang="da-DK" dirty="0"/>
              <a:t>Elevfeedback</a:t>
            </a:r>
          </a:p>
          <a:p>
            <a:pPr lvl="1"/>
            <a:r>
              <a:rPr lang="da-DK" dirty="0"/>
              <a:t>Tests</a:t>
            </a:r>
            <a:r>
              <a:rPr lang="da-DK"/>
              <a:t>/prøver</a:t>
            </a:r>
            <a:endParaRPr lang="da-DK" dirty="0"/>
          </a:p>
          <a:p>
            <a:pPr marL="0" indent="0">
              <a:buNone/>
            </a:pPr>
            <a:endParaRPr lang="da-DK" dirty="0"/>
          </a:p>
          <a:p>
            <a:pPr marL="0" indent="0">
              <a:buNone/>
            </a:pPr>
            <a:endParaRPr lang="da-DK" dirty="0"/>
          </a:p>
        </p:txBody>
      </p:sp>
      <p:pic>
        <p:nvPicPr>
          <p:cNvPr id="1028" name="Picture 4" descr="Illustration | tatianagoldberg.d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1710" y="281997"/>
            <a:ext cx="4544290" cy="6419711"/>
          </a:xfrm>
          <a:prstGeom prst="rect">
            <a:avLst/>
          </a:prstGeom>
          <a:noFill/>
          <a:extLst>
            <a:ext uri="{909E8E84-426E-40DD-AFC4-6F175D3DCCD1}">
              <a14:hiddenFill xmlns:a14="http://schemas.microsoft.com/office/drawing/2010/main">
                <a:solidFill>
                  <a:srgbClr val="FFFFFF"/>
                </a:solidFill>
              </a14:hiddenFill>
            </a:ext>
          </a:extLst>
        </p:spPr>
      </p:pic>
      <p:sp>
        <p:nvSpPr>
          <p:cNvPr id="14" name="Rektangel 13"/>
          <p:cNvSpPr/>
          <p:nvPr/>
        </p:nvSpPr>
        <p:spPr>
          <a:xfrm>
            <a:off x="1472057" y="5253633"/>
            <a:ext cx="4703596" cy="923330"/>
          </a:xfrm>
          <a:prstGeom prst="rect">
            <a:avLst/>
          </a:prstGeom>
          <a:noFill/>
        </p:spPr>
        <p:txBody>
          <a:bodyPr wrap="none" lIns="91440" tIns="45720" rIns="91440" bIns="45720">
            <a:spAutoFit/>
          </a:bodyPr>
          <a:lstStyle/>
          <a:p>
            <a:pPr algn="ctr"/>
            <a:r>
              <a:rPr lang="da-DK" sz="5400" b="1" cap="none" spc="0" dirty="0">
                <a:ln w="22225">
                  <a:solidFill>
                    <a:schemeClr val="accent2"/>
                  </a:solidFill>
                  <a:prstDash val="solid"/>
                </a:ln>
                <a:solidFill>
                  <a:schemeClr val="accent2">
                    <a:lumMod val="40000"/>
                    <a:lumOff val="60000"/>
                  </a:schemeClr>
                </a:solidFill>
                <a:effectLst/>
              </a:rPr>
              <a:t>Alt det du ved ?</a:t>
            </a:r>
          </a:p>
        </p:txBody>
      </p:sp>
      <p:sp>
        <p:nvSpPr>
          <p:cNvPr id="15" name="Rektangel 14"/>
          <p:cNvSpPr/>
          <p:nvPr/>
        </p:nvSpPr>
        <p:spPr>
          <a:xfrm>
            <a:off x="1729565" y="300470"/>
            <a:ext cx="4207240" cy="923330"/>
          </a:xfrm>
          <a:prstGeom prst="rect">
            <a:avLst/>
          </a:prstGeom>
          <a:noFill/>
        </p:spPr>
        <p:txBody>
          <a:bodyPr wrap="square" lIns="91440" tIns="45720" rIns="91440" bIns="45720">
            <a:spAutoFit/>
          </a:bodyPr>
          <a:lstStyle/>
          <a:p>
            <a:pPr algn="ctr"/>
            <a:r>
              <a:rPr lang="da-DK" sz="5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Det jeg kan se</a:t>
            </a:r>
            <a:endParaRPr lang="da-DK"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val="7371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Årsprøve og eksamen – </a:t>
            </a:r>
            <a:br>
              <a:rPr lang="da-DK" dirty="0"/>
            </a:br>
            <a:r>
              <a:rPr lang="da-DK" dirty="0" err="1"/>
              <a:t>Samf</a:t>
            </a:r>
            <a:r>
              <a:rPr lang="da-DK" dirty="0"/>
              <a:t> C-niveau</a:t>
            </a:r>
          </a:p>
        </p:txBody>
      </p:sp>
      <p:sp>
        <p:nvSpPr>
          <p:cNvPr id="3" name="Undertitel 2"/>
          <p:cNvSpPr>
            <a:spLocks noGrp="1"/>
          </p:cNvSpPr>
          <p:nvPr>
            <p:ph type="subTitle" idx="1"/>
          </p:nvPr>
        </p:nvSpPr>
        <p:spPr/>
        <p:txBody>
          <a:bodyPr/>
          <a:lstStyle/>
          <a:p>
            <a:endParaRPr lang="da-DK"/>
          </a:p>
        </p:txBody>
      </p:sp>
    </p:spTree>
    <p:extLst>
      <p:ext uri="{BB962C8B-B14F-4D97-AF65-F5344CB8AC3E}">
        <p14:creationId xmlns:p14="http://schemas.microsoft.com/office/powerpoint/2010/main" val="3200563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Ex. på eksamenssæt (</a:t>
            </a:r>
            <a:r>
              <a:rPr lang="da-DK"/>
              <a:t>se modulet)</a:t>
            </a:r>
            <a:endParaRPr lang="da-DK" dirty="0"/>
          </a:p>
        </p:txBody>
      </p:sp>
      <p:sp>
        <p:nvSpPr>
          <p:cNvPr id="3" name="Pladsholder til indhold 2"/>
          <p:cNvSpPr>
            <a:spLocks noGrp="1"/>
          </p:cNvSpPr>
          <p:nvPr>
            <p:ph idx="1"/>
          </p:nvPr>
        </p:nvSpPr>
        <p:spPr/>
        <p:txBody>
          <a:bodyPr/>
          <a:lstStyle/>
          <a:p>
            <a:pPr marL="0" indent="0">
              <a:buNone/>
            </a:pPr>
            <a:r>
              <a:rPr lang="da-DK" dirty="0"/>
              <a:t>OBS at der på det eksempel I har fået udleveret står en ”oversættelse” af hvad du forventes at gøre ved hvert af spørgsmålene. </a:t>
            </a:r>
            <a:br>
              <a:rPr lang="da-DK" dirty="0"/>
            </a:br>
            <a:endParaRPr lang="da-DK" dirty="0"/>
          </a:p>
          <a:p>
            <a:pPr marL="0" indent="0">
              <a:buNone/>
            </a:pPr>
            <a:r>
              <a:rPr lang="da-DK" dirty="0"/>
              <a:t>Til årsprøven og eksamen er denne hjælp der IKKE. Der vil kun stå de tre spørgsmål + deres bilag.</a:t>
            </a:r>
          </a:p>
        </p:txBody>
      </p:sp>
    </p:spTree>
    <p:extLst>
      <p:ext uri="{BB962C8B-B14F-4D97-AF65-F5344CB8AC3E}">
        <p14:creationId xmlns:p14="http://schemas.microsoft.com/office/powerpoint/2010/main" val="4016537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Hvad bliver du prøvet/eksamineret i? </a:t>
            </a:r>
          </a:p>
        </p:txBody>
      </p:sp>
      <p:sp>
        <p:nvSpPr>
          <p:cNvPr id="3" name="Pladsholder til indhold 2"/>
          <p:cNvSpPr>
            <a:spLocks noGrp="1"/>
          </p:cNvSpPr>
          <p:nvPr>
            <p:ph idx="1"/>
          </p:nvPr>
        </p:nvSpPr>
        <p:spPr/>
        <p:txBody>
          <a:bodyPr/>
          <a:lstStyle/>
          <a:p>
            <a:pPr marL="514350" indent="-514350">
              <a:buFont typeface="+mj-lt"/>
              <a:buAutoNum type="arabicPeriod"/>
            </a:pPr>
            <a:r>
              <a:rPr lang="da-DK" dirty="0">
                <a:sym typeface="Wingdings" panose="05000000000000000000" pitchFamily="2" charset="2"/>
              </a:rPr>
              <a:t>Du bliver prøvet i din faglige viden fra 1g (begreber, teoretikere, evt. sammenhænge mellem forløb) – inkl. grundforløbet</a:t>
            </a:r>
            <a:br>
              <a:rPr lang="da-DK" dirty="0">
                <a:sym typeface="Wingdings" panose="05000000000000000000" pitchFamily="2" charset="2"/>
              </a:rPr>
            </a:br>
            <a:endParaRPr lang="da-DK" dirty="0">
              <a:sym typeface="Wingdings" panose="05000000000000000000" pitchFamily="2" charset="2"/>
            </a:endParaRPr>
          </a:p>
          <a:p>
            <a:pPr marL="514350" indent="-514350">
              <a:buFont typeface="+mj-lt"/>
              <a:buAutoNum type="arabicPeriod"/>
            </a:pPr>
            <a:r>
              <a:rPr lang="da-DK" dirty="0">
                <a:sym typeface="Wingdings" panose="05000000000000000000" pitchFamily="2" charset="2"/>
              </a:rPr>
              <a:t>Du skal vise i hvor høj grad du lever op til de </a:t>
            </a:r>
            <a:r>
              <a:rPr lang="da-DK" i="1" dirty="0">
                <a:sym typeface="Wingdings" panose="05000000000000000000" pitchFamily="2" charset="2"/>
              </a:rPr>
              <a:t>faglige mål</a:t>
            </a:r>
          </a:p>
          <a:p>
            <a:pPr marL="0" indent="0">
              <a:buNone/>
            </a:pPr>
            <a:endParaRPr lang="da-DK" i="1" dirty="0">
              <a:sym typeface="Wingdings" panose="05000000000000000000" pitchFamily="2" charset="2"/>
            </a:endParaRPr>
          </a:p>
          <a:p>
            <a:pPr marL="0" indent="0">
              <a:buNone/>
            </a:pPr>
            <a:r>
              <a:rPr lang="da-DK" dirty="0">
                <a:sym typeface="Wingdings" panose="05000000000000000000" pitchFamily="2" charset="2"/>
              </a:rPr>
              <a:t>…og hvad var det nu de var for noget? </a:t>
            </a:r>
          </a:p>
          <a:p>
            <a:endParaRPr lang="da-DK" dirty="0">
              <a:sym typeface="Wingdings" panose="05000000000000000000" pitchFamily="2" charset="2"/>
            </a:endParaRPr>
          </a:p>
          <a:p>
            <a:pPr marL="0" indent="0">
              <a:buNone/>
            </a:pPr>
            <a:endParaRPr lang="da-DK" dirty="0"/>
          </a:p>
        </p:txBody>
      </p:sp>
    </p:spTree>
    <p:extLst>
      <p:ext uri="{BB962C8B-B14F-4D97-AF65-F5344CB8AC3E}">
        <p14:creationId xmlns:p14="http://schemas.microsoft.com/office/powerpoint/2010/main" val="57619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1640</TotalTime>
  <Words>1287</Words>
  <Application>Microsoft Office PowerPoint</Application>
  <PresentationFormat>Widescreen</PresentationFormat>
  <Paragraphs>105</Paragraphs>
  <Slides>18</Slides>
  <Notes>3</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18</vt:i4>
      </vt:variant>
    </vt:vector>
  </HeadingPairs>
  <TitlesOfParts>
    <vt:vector size="23" baseType="lpstr">
      <vt:lpstr>Arial</vt:lpstr>
      <vt:lpstr>Calibri</vt:lpstr>
      <vt:lpstr>Calibri Light</vt:lpstr>
      <vt:lpstr>Wingdings</vt:lpstr>
      <vt:lpstr>Office-tema</vt:lpstr>
      <vt:lpstr>Karaktergivning i samfundsfag, c-niveau</vt:lpstr>
      <vt:lpstr>”Faglige mål”</vt:lpstr>
      <vt:lpstr>PowerPoint-præsentation</vt:lpstr>
      <vt:lpstr>Opsummering</vt:lpstr>
      <vt:lpstr>Omsat til karakterer…</vt:lpstr>
      <vt:lpstr>PowerPoint-præsentation</vt:lpstr>
      <vt:lpstr>Årsprøve og eksamen –  Samf C-niveau</vt:lpstr>
      <vt:lpstr>Ex. på eksamenssæt (se modulet)</vt:lpstr>
      <vt:lpstr>Hvad bliver du prøvet/eksamineret i? </vt:lpstr>
      <vt:lpstr>Fra karakter-ppt:  Overordnet opsummering af de faglige mål</vt:lpstr>
      <vt:lpstr>Omsat til karakterer…</vt:lpstr>
      <vt:lpstr>Overblik over forløbenes faglige indhold</vt:lpstr>
      <vt:lpstr>Prøvens forløb</vt:lpstr>
      <vt:lpstr>Om eksamenssættene</vt:lpstr>
      <vt:lpstr>Din forberedelse og eksamination</vt:lpstr>
      <vt:lpstr>Din præsentation</vt:lpstr>
      <vt:lpstr>Hjælpemidler i forberedelsen</vt:lpstr>
      <vt:lpstr>Spørgsmål??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Karaktergivning i samfundsfag</dc:title>
  <dc:creator>Windows-bruger</dc:creator>
  <cp:lastModifiedBy>Dea Berthelsen</cp:lastModifiedBy>
  <cp:revision>19</cp:revision>
  <dcterms:created xsi:type="dcterms:W3CDTF">2023-01-26T12:16:44Z</dcterms:created>
  <dcterms:modified xsi:type="dcterms:W3CDTF">2024-01-07T20:00:51Z</dcterms:modified>
</cp:coreProperties>
</file>