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55A15-EAA3-4E2A-B849-56EB91F35A8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06A7496-8DCA-42E2-B2DC-906686D62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FEAB57C-6D69-49CA-99E0-F923531C80E1}"/>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6550AA9A-F829-46FE-888A-8584EF6686A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26B7160-2141-46BD-9317-F9471336F67B}"/>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246366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5BD637-47D7-4CD8-B792-708917D972F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548022B-3BD1-4ED6-ACCC-CD9C34BEBAB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6DAE465-B888-4F4D-B5A0-2540A93FFEAB}"/>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3645B534-3F8C-45E5-93EF-F17E1E617B6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C64208-C6FE-4177-B890-13D2564F4829}"/>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385242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D34F37-7594-415F-8C65-204E872108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7076315-4FD5-41FA-A980-6517F3D6E1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08D03EC-C6EE-4982-A4AC-18D47F2709CD}"/>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7D4D5A0E-D963-4C74-A63D-A0661DFBC99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AE7564F-4094-42EB-8D7E-206139AEDF34}"/>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1436366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D8F88B-1A46-4BD9-B858-A35E284B4A6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EE9050E-CE30-4575-B334-0BF5850F1D6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45BB34D-7B2B-456D-9569-E83BF08E1F0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C1B8D1C-EDAE-4DFE-A0AB-7A3C8F46EA03}"/>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6" name="Pladsholder til sidefod 5">
            <a:extLst>
              <a:ext uri="{FF2B5EF4-FFF2-40B4-BE49-F238E27FC236}">
                <a16:creationId xmlns:a16="http://schemas.microsoft.com/office/drawing/2014/main" id="{D86ACF86-CFCE-48E1-A82B-527E72DC398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E5CBEDB-B37A-4FB0-BE31-4DCFFC11726E}"/>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578690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7759B-4E73-4AB1-A100-0659B6DA0E1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540C3FA-A4BB-4568-838F-152D01AAE5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FBB6D1B-4643-454A-A769-E4A1523D47EA}"/>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4E39559-9F33-40FF-AA38-DD9E69CE06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933D49C-1250-4F17-8B0C-9B8781F21F1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FF9EF06-9576-4623-A596-1D2FFB7A9A34}"/>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8" name="Pladsholder til sidefod 7">
            <a:extLst>
              <a:ext uri="{FF2B5EF4-FFF2-40B4-BE49-F238E27FC236}">
                <a16:creationId xmlns:a16="http://schemas.microsoft.com/office/drawing/2014/main" id="{DCB33DBD-8A59-4123-9216-615B418D9F4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8A81920-31D3-41FC-906A-864AFBC08644}"/>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1862938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C1D5C-3BF4-402A-970E-F0D52E57D1F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5AE7B9F-C1EB-41B4-9C38-3F4C72B8E820}"/>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4" name="Pladsholder til sidefod 3">
            <a:extLst>
              <a:ext uri="{FF2B5EF4-FFF2-40B4-BE49-F238E27FC236}">
                <a16:creationId xmlns:a16="http://schemas.microsoft.com/office/drawing/2014/main" id="{3649CB1B-20AD-48A5-80B9-9608FEE8280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F340BDC-30C4-4A54-9FEA-513B53A14AB7}"/>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249839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E08D2C1-443C-4EC6-8AEB-ACC245D2D2D1}"/>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3" name="Pladsholder til sidefod 2">
            <a:extLst>
              <a:ext uri="{FF2B5EF4-FFF2-40B4-BE49-F238E27FC236}">
                <a16:creationId xmlns:a16="http://schemas.microsoft.com/office/drawing/2014/main" id="{709A4018-4E1F-4D55-8312-8C296B2FD57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60B47BA-C4EF-4F2F-A0B0-EF3FD0808C55}"/>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2781408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052018-F0AB-432A-8832-B0B1423E7DC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E049101-D9B0-49C1-A89F-5E437CEC5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065056D-8B15-4FCB-83C5-8C9FD9DFC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B769AA5-B602-4DDC-93AB-DA3175314A2B}"/>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6" name="Pladsholder til sidefod 5">
            <a:extLst>
              <a:ext uri="{FF2B5EF4-FFF2-40B4-BE49-F238E27FC236}">
                <a16:creationId xmlns:a16="http://schemas.microsoft.com/office/drawing/2014/main" id="{AC8AAC99-4201-4CB6-AC3B-2F379FAF773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4639CD6-CD92-416C-96BE-9C46BE231F06}"/>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1623661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60B62F-BF98-4419-BF0B-FE6D5BDC243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0BDA53B-06A5-4A04-BE2C-BA0C3E3F30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77909EF-0654-47CB-B125-EDE129CD3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B911E63-EB5A-4D40-B522-DCCFAB7F6855}"/>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6" name="Pladsholder til sidefod 5">
            <a:extLst>
              <a:ext uri="{FF2B5EF4-FFF2-40B4-BE49-F238E27FC236}">
                <a16:creationId xmlns:a16="http://schemas.microsoft.com/office/drawing/2014/main" id="{20C70113-59A8-4B72-951D-FDC21D71C5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93573C2-DCDE-45BB-A223-DA29CE91D953}"/>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2863486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8B204-83D2-4263-AB12-1099EECD818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E9980F2-3F86-4890-A1B6-848D355BA7C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02534C6-57FC-4F62-BC6C-9EFC2CA82F3F}"/>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569D34D7-AC66-44B4-A5E3-115EED03CC1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3B1FE24-1766-4D5D-A9AA-7EF22D505CE7}"/>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103424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C72F2E3-4162-4D9B-98E5-1B670F6B571B}"/>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F04C33-306F-4BE0-8EC4-269CA0F268F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65B4D01-E824-4387-8982-735C6458E317}"/>
              </a:ext>
            </a:extLst>
          </p:cNvPr>
          <p:cNvSpPr>
            <a:spLocks noGrp="1"/>
          </p:cNvSpPr>
          <p:nvPr>
            <p:ph type="dt" sz="half" idx="10"/>
          </p:nvPr>
        </p:nvSpPr>
        <p:spPr/>
        <p:txBody>
          <a:body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DF6B6E44-E197-40A3-A70D-D4FCCFA95C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6625F0C-A9EA-4EDA-9E20-88D96B161713}"/>
              </a:ext>
            </a:extLst>
          </p:cNvPr>
          <p:cNvSpPr>
            <a:spLocks noGrp="1"/>
          </p:cNvSpPr>
          <p:nvPr>
            <p:ph type="sldNum" sz="quarter" idx="12"/>
          </p:nvPr>
        </p:nvSpPr>
        <p:spPr/>
        <p:txBody>
          <a:bodyPr/>
          <a:lstStyle/>
          <a:p>
            <a:fld id="{535BD155-A650-412C-BF8D-800E69D997C6}" type="slidenum">
              <a:rPr lang="da-DK" smtClean="0"/>
              <a:t>‹nr.›</a:t>
            </a:fld>
            <a:endParaRPr lang="da-DK"/>
          </a:p>
        </p:txBody>
      </p:sp>
    </p:spTree>
    <p:extLst>
      <p:ext uri="{BB962C8B-B14F-4D97-AF65-F5344CB8AC3E}">
        <p14:creationId xmlns:p14="http://schemas.microsoft.com/office/powerpoint/2010/main" val="183486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4A09352-1EFB-4EB7-B5E1-70E680027F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821C53E-3FF6-4D39-95D3-403FA0E033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CFAD13D-34CF-48D9-923A-A81C4A8EA6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816FC1-B791-418D-A074-3F9F327BA292}" type="datetimeFigureOut">
              <a:rPr lang="da-DK" smtClean="0"/>
              <a:t>09-09-2024</a:t>
            </a:fld>
            <a:endParaRPr lang="da-DK"/>
          </a:p>
        </p:txBody>
      </p:sp>
      <p:sp>
        <p:nvSpPr>
          <p:cNvPr id="5" name="Pladsholder til sidefod 4">
            <a:extLst>
              <a:ext uri="{FF2B5EF4-FFF2-40B4-BE49-F238E27FC236}">
                <a16:creationId xmlns:a16="http://schemas.microsoft.com/office/drawing/2014/main" id="{1A0704F4-6977-4BA6-808F-FF9A19B08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8643AB8-C1EB-4EC3-A444-B367C5D716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BD155-A650-412C-BF8D-800E69D997C6}" type="slidenum">
              <a:rPr lang="da-DK" smtClean="0"/>
              <a:t>‹nr.›</a:t>
            </a:fld>
            <a:endParaRPr lang="da-DK"/>
          </a:p>
        </p:txBody>
      </p:sp>
    </p:spTree>
    <p:extLst>
      <p:ext uri="{BB962C8B-B14F-4D97-AF65-F5344CB8AC3E}">
        <p14:creationId xmlns:p14="http://schemas.microsoft.com/office/powerpoint/2010/main" val="3870011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eligion.systime.dk/?id=c118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FB25FB7-FE98-49AA-8321-154334C94EC9}"/>
              </a:ext>
            </a:extLst>
          </p:cNvPr>
          <p:cNvSpPr>
            <a:spLocks noGrp="1"/>
          </p:cNvSpPr>
          <p:nvPr>
            <p:ph type="ctrTitle"/>
          </p:nvPr>
        </p:nvSpPr>
        <p:spPr>
          <a:xfrm>
            <a:off x="4038600" y="1939159"/>
            <a:ext cx="7644627" cy="2751086"/>
          </a:xfrm>
        </p:spPr>
        <p:txBody>
          <a:bodyPr>
            <a:normAutofit/>
          </a:bodyPr>
          <a:lstStyle/>
          <a:p>
            <a:pPr algn="r"/>
            <a:r>
              <a:rPr lang="da-DK" dirty="0" err="1"/>
              <a:t>Gammeltestamentelig</a:t>
            </a:r>
            <a:r>
              <a:rPr lang="da-DK" dirty="0"/>
              <a:t> religion </a:t>
            </a:r>
            <a:r>
              <a:rPr lang="da-DK" dirty="0">
                <a:sym typeface="Wingdings" panose="05000000000000000000" pitchFamily="2" charset="2"/>
              </a:rPr>
              <a:t> i et kristent perspektiv</a:t>
            </a:r>
            <a:endParaRPr lang="da-DK" dirty="0"/>
          </a:p>
        </p:txBody>
      </p:sp>
      <p:sp>
        <p:nvSpPr>
          <p:cNvPr id="3" name="Undertitel 2">
            <a:extLst>
              <a:ext uri="{FF2B5EF4-FFF2-40B4-BE49-F238E27FC236}">
                <a16:creationId xmlns:a16="http://schemas.microsoft.com/office/drawing/2014/main" id="{6773F00B-2E2C-4D04-BAE0-8155D812F094}"/>
              </a:ext>
            </a:extLst>
          </p:cNvPr>
          <p:cNvSpPr>
            <a:spLocks noGrp="1"/>
          </p:cNvSpPr>
          <p:nvPr>
            <p:ph type="subTitle" idx="1"/>
          </p:nvPr>
        </p:nvSpPr>
        <p:spPr>
          <a:xfrm>
            <a:off x="4038600" y="4782320"/>
            <a:ext cx="7644627" cy="1329443"/>
          </a:xfrm>
        </p:spPr>
        <p:txBody>
          <a:bodyPr>
            <a:normAutofit/>
          </a:bodyPr>
          <a:lstStyle/>
          <a:p>
            <a:pPr algn="r"/>
            <a:endParaRPr lang="da-DK"/>
          </a:p>
        </p:txBody>
      </p:sp>
    </p:spTree>
    <p:extLst>
      <p:ext uri="{BB962C8B-B14F-4D97-AF65-F5344CB8AC3E}">
        <p14:creationId xmlns:p14="http://schemas.microsoft.com/office/powerpoint/2010/main" val="50521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E55D54-0AE1-4862-8D8F-F31F4068420B}"/>
              </a:ext>
            </a:extLst>
          </p:cNvPr>
          <p:cNvSpPr>
            <a:spLocks noGrp="1"/>
          </p:cNvSpPr>
          <p:nvPr>
            <p:ph type="title"/>
          </p:nvPr>
        </p:nvSpPr>
        <p:spPr>
          <a:xfrm>
            <a:off x="686834" y="1153572"/>
            <a:ext cx="3200400" cy="4461163"/>
          </a:xfrm>
        </p:spPr>
        <p:txBody>
          <a:bodyPr>
            <a:normAutofit/>
          </a:bodyPr>
          <a:lstStyle/>
          <a:p>
            <a:r>
              <a:rPr lang="da-DK">
                <a:solidFill>
                  <a:srgbClr val="FFFFFF"/>
                </a:solidFill>
              </a:rPr>
              <a:t>Indhold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E37F726B-1911-458D-887D-FE8A272631F9}"/>
              </a:ext>
            </a:extLst>
          </p:cNvPr>
          <p:cNvSpPr>
            <a:spLocks noGrp="1"/>
          </p:cNvSpPr>
          <p:nvPr>
            <p:ph idx="1"/>
          </p:nvPr>
        </p:nvSpPr>
        <p:spPr>
          <a:xfrm>
            <a:off x="4447308" y="591344"/>
            <a:ext cx="6906491" cy="5585619"/>
          </a:xfrm>
        </p:spPr>
        <p:txBody>
          <a:bodyPr anchor="ctr">
            <a:normAutofit/>
          </a:bodyPr>
          <a:lstStyle/>
          <a:p>
            <a:r>
              <a:rPr lang="da-DK" dirty="0"/>
              <a:t>Én lang fortælling</a:t>
            </a:r>
          </a:p>
          <a:p>
            <a:r>
              <a:rPr lang="da-DK" dirty="0" err="1"/>
              <a:t>Urhistorien</a:t>
            </a:r>
            <a:r>
              <a:rPr lang="da-DK" dirty="0"/>
              <a:t> (Skabelsen, Adam og Eva, Noas Ark, </a:t>
            </a:r>
            <a:r>
              <a:rPr lang="da-DK" dirty="0" err="1"/>
              <a:t>Babelsmyten</a:t>
            </a:r>
            <a:r>
              <a:rPr lang="da-DK" dirty="0"/>
              <a:t>)</a:t>
            </a:r>
          </a:p>
          <a:p>
            <a:r>
              <a:rPr lang="da-DK" dirty="0"/>
              <a:t>Patriarkfortællingerne (Abraham, Isak, Jakob og Josef)</a:t>
            </a:r>
          </a:p>
          <a:p>
            <a:r>
              <a:rPr lang="da-DK" dirty="0"/>
              <a:t>Moses (Ud af Egypten – de ti bud – pagten)</a:t>
            </a:r>
          </a:p>
          <a:p>
            <a:r>
              <a:rPr lang="da-DK" dirty="0" err="1"/>
              <a:t>Kongetiden</a:t>
            </a:r>
            <a:r>
              <a:rPr lang="da-DK" dirty="0"/>
              <a:t> (Saul, David og Salomo)</a:t>
            </a:r>
          </a:p>
          <a:p>
            <a:r>
              <a:rPr lang="da-DK" dirty="0"/>
              <a:t>Profeterne (Elias, Esajas, Jeremias og Daniel): Messiasforventningerne dukker op</a:t>
            </a:r>
          </a:p>
          <a:p>
            <a:endParaRPr lang="da-DK" dirty="0"/>
          </a:p>
        </p:txBody>
      </p:sp>
    </p:spTree>
    <p:extLst>
      <p:ext uri="{BB962C8B-B14F-4D97-AF65-F5344CB8AC3E}">
        <p14:creationId xmlns:p14="http://schemas.microsoft.com/office/powerpoint/2010/main" val="467546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2155059-DB88-416F-8CE0-7DD9CC28ED51}"/>
              </a:ext>
            </a:extLst>
          </p:cNvPr>
          <p:cNvSpPr>
            <a:spLocks noGrp="1"/>
          </p:cNvSpPr>
          <p:nvPr>
            <p:ph type="title"/>
          </p:nvPr>
        </p:nvSpPr>
        <p:spPr>
          <a:xfrm>
            <a:off x="686834" y="1153572"/>
            <a:ext cx="3200400" cy="4461163"/>
          </a:xfrm>
        </p:spPr>
        <p:txBody>
          <a:bodyPr>
            <a:normAutofit/>
          </a:bodyPr>
          <a:lstStyle/>
          <a:p>
            <a:r>
              <a:rPr lang="da-DK">
                <a:solidFill>
                  <a:srgbClr val="FFFFFF"/>
                </a:solidFill>
              </a:rPr>
              <a:t>Religionstype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145B87A5-ABD9-401D-9F34-CE1BCBCF6084}"/>
              </a:ext>
            </a:extLst>
          </p:cNvPr>
          <p:cNvSpPr>
            <a:spLocks noGrp="1"/>
          </p:cNvSpPr>
          <p:nvPr>
            <p:ph idx="1"/>
          </p:nvPr>
        </p:nvSpPr>
        <p:spPr>
          <a:xfrm>
            <a:off x="4447308" y="591344"/>
            <a:ext cx="6906491" cy="5585619"/>
          </a:xfrm>
        </p:spPr>
        <p:txBody>
          <a:bodyPr anchor="ctr">
            <a:normAutofit/>
          </a:bodyPr>
          <a:lstStyle/>
          <a:p>
            <a:r>
              <a:rPr lang="da-DK" b="1" dirty="0"/>
              <a:t>Gerningsreligion </a:t>
            </a:r>
            <a:r>
              <a:rPr lang="da-DK" dirty="0"/>
              <a:t>(fokus på ritual, tempelkulten og ofret)</a:t>
            </a:r>
          </a:p>
          <a:p>
            <a:r>
              <a:rPr lang="da-DK"/>
              <a:t>Omfatter </a:t>
            </a:r>
            <a:r>
              <a:rPr lang="da-DK" b="1" dirty="0"/>
              <a:t>’do ut des’:</a:t>
            </a:r>
            <a:r>
              <a:rPr lang="da-DK" dirty="0"/>
              <a:t> ’jeg giver, for at du skal give’. Der ofres til gud for at opretholde pagten med gud, og gud skal til gengæld opretholde menneskes liv. Der ofres der for at opnå tilgivelse</a:t>
            </a:r>
          </a:p>
          <a:p>
            <a:pPr lvl="1"/>
            <a:r>
              <a:rPr lang="da-DK" dirty="0"/>
              <a:t>Den Israelitiske religion var oprindeligt en frugtbarhedsreligion, hvor det handlede om at behage gud, så høsten, familien osv. var succesfuld.</a:t>
            </a:r>
          </a:p>
          <a:p>
            <a:pPr lvl="1"/>
            <a:r>
              <a:rPr lang="da-DK" dirty="0"/>
              <a:t>Det kom dog til at blive en </a:t>
            </a:r>
            <a:r>
              <a:rPr lang="da-DK" dirty="0" err="1"/>
              <a:t>frelsesreligion</a:t>
            </a:r>
            <a:r>
              <a:rPr lang="da-DK" dirty="0"/>
              <a:t>, hvor man ventede den jordiske frelser.</a:t>
            </a:r>
          </a:p>
        </p:txBody>
      </p:sp>
    </p:spTree>
    <p:extLst>
      <p:ext uri="{BB962C8B-B14F-4D97-AF65-F5344CB8AC3E}">
        <p14:creationId xmlns:p14="http://schemas.microsoft.com/office/powerpoint/2010/main" val="3061997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BCAEC59-474D-44AA-A328-F6C64B7E71F0}"/>
              </a:ext>
            </a:extLst>
          </p:cNvPr>
          <p:cNvSpPr>
            <a:spLocks noGrp="1"/>
          </p:cNvSpPr>
          <p:nvPr>
            <p:ph type="title"/>
          </p:nvPr>
        </p:nvSpPr>
        <p:spPr>
          <a:xfrm>
            <a:off x="686834" y="1153572"/>
            <a:ext cx="3200400" cy="4461163"/>
          </a:xfrm>
        </p:spPr>
        <p:txBody>
          <a:bodyPr>
            <a:normAutofit/>
          </a:bodyPr>
          <a:lstStyle/>
          <a:p>
            <a:r>
              <a:rPr lang="da-DK">
                <a:solidFill>
                  <a:srgbClr val="FFFFFF"/>
                </a:solidFill>
              </a:rPr>
              <a:t>Gud (Jahve)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505845F8-D488-4B5C-AA0A-40E1024B8DAE}"/>
              </a:ext>
            </a:extLst>
          </p:cNvPr>
          <p:cNvSpPr>
            <a:spLocks noGrp="1"/>
          </p:cNvSpPr>
          <p:nvPr>
            <p:ph idx="1"/>
          </p:nvPr>
        </p:nvSpPr>
        <p:spPr>
          <a:xfrm>
            <a:off x="4447308" y="591344"/>
            <a:ext cx="6906491" cy="5585619"/>
          </a:xfrm>
        </p:spPr>
        <p:txBody>
          <a:bodyPr anchor="ctr">
            <a:normAutofit/>
          </a:bodyPr>
          <a:lstStyle/>
          <a:p>
            <a:r>
              <a:rPr lang="da-DK" dirty="0"/>
              <a:t>En autoritær, nærværende, indgribende, </a:t>
            </a:r>
            <a:r>
              <a:rPr lang="da-DK" b="1" dirty="0"/>
              <a:t>retfærdig </a:t>
            </a:r>
            <a:r>
              <a:rPr lang="da-DK" dirty="0"/>
              <a:t>og god skaber gud – højt hævet over mennesket</a:t>
            </a:r>
          </a:p>
          <a:p>
            <a:r>
              <a:rPr lang="da-DK" dirty="0"/>
              <a:t>Retfærdig: straffer og frelser ud fra om folket overholder hans pagt</a:t>
            </a:r>
          </a:p>
          <a:p>
            <a:r>
              <a:rPr lang="da-DK" dirty="0"/>
              <a:t>Kun Gud må dyrkes, selvom der er andre guder (</a:t>
            </a:r>
            <a:r>
              <a:rPr lang="da-DK" dirty="0" err="1"/>
              <a:t>monolatri</a:t>
            </a:r>
            <a:r>
              <a:rPr lang="da-DK" dirty="0"/>
              <a:t>) </a:t>
            </a:r>
            <a:r>
              <a:rPr lang="da-DK" dirty="0">
                <a:sym typeface="Wingdings" panose="05000000000000000000" pitchFamily="2" charset="2"/>
              </a:rPr>
              <a:t></a:t>
            </a:r>
            <a:r>
              <a:rPr lang="da-DK" dirty="0"/>
              <a:t> Monoteismen slår mere og mere igennem.</a:t>
            </a:r>
          </a:p>
        </p:txBody>
      </p:sp>
    </p:spTree>
    <p:extLst>
      <p:ext uri="{BB962C8B-B14F-4D97-AF65-F5344CB8AC3E}">
        <p14:creationId xmlns:p14="http://schemas.microsoft.com/office/powerpoint/2010/main" val="2595309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3B1502-3540-4233-8A43-902C9772AA13}"/>
              </a:ext>
            </a:extLst>
          </p:cNvPr>
          <p:cNvSpPr>
            <a:spLocks noGrp="1"/>
          </p:cNvSpPr>
          <p:nvPr>
            <p:ph type="title"/>
          </p:nvPr>
        </p:nvSpPr>
        <p:spPr>
          <a:xfrm>
            <a:off x="686834" y="1153572"/>
            <a:ext cx="3200400" cy="4461163"/>
          </a:xfrm>
        </p:spPr>
        <p:txBody>
          <a:bodyPr>
            <a:normAutofit/>
          </a:bodyPr>
          <a:lstStyle/>
          <a:p>
            <a:r>
              <a:rPr lang="da-DK" dirty="0">
                <a:solidFill>
                  <a:srgbClr val="FFFFFF"/>
                </a:solidFill>
              </a:rPr>
              <a:t>Myternes anvendelse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8C230DE9-7122-4FBD-A9DA-F95AE7F1257F}"/>
              </a:ext>
            </a:extLst>
          </p:cNvPr>
          <p:cNvSpPr>
            <a:spLocks noGrp="1"/>
          </p:cNvSpPr>
          <p:nvPr>
            <p:ph idx="1"/>
          </p:nvPr>
        </p:nvSpPr>
        <p:spPr>
          <a:xfrm>
            <a:off x="4447308" y="591344"/>
            <a:ext cx="6906491" cy="5585619"/>
          </a:xfrm>
        </p:spPr>
        <p:txBody>
          <a:bodyPr anchor="ctr">
            <a:normAutofit/>
          </a:bodyPr>
          <a:lstStyle/>
          <a:p>
            <a:r>
              <a:rPr lang="da-DK" dirty="0"/>
              <a:t>3 myter i den kristne grundmyte</a:t>
            </a:r>
          </a:p>
          <a:p>
            <a:pPr lvl="1"/>
            <a:r>
              <a:rPr lang="da-DK" dirty="0"/>
              <a:t>Skabelsesmyten – kosmos etableres</a:t>
            </a:r>
          </a:p>
          <a:p>
            <a:pPr lvl="1"/>
            <a:r>
              <a:rPr lang="da-DK" dirty="0"/>
              <a:t>Problemmyten – kosmos brydes. Kaos og synd kommer ind i verden</a:t>
            </a:r>
          </a:p>
          <a:p>
            <a:pPr lvl="1"/>
            <a:r>
              <a:rPr lang="da-DK" dirty="0"/>
              <a:t>Løsningsmyten – myten om </a:t>
            </a:r>
            <a:r>
              <a:rPr lang="da-DK" dirty="0" err="1"/>
              <a:t>jesus</a:t>
            </a:r>
            <a:r>
              <a:rPr lang="da-DK" dirty="0"/>
              <a:t> og den stedfortrædende lidelse (som vi kommer til senere)</a:t>
            </a:r>
          </a:p>
        </p:txBody>
      </p:sp>
    </p:spTree>
    <p:extLst>
      <p:ext uri="{BB962C8B-B14F-4D97-AF65-F5344CB8AC3E}">
        <p14:creationId xmlns:p14="http://schemas.microsoft.com/office/powerpoint/2010/main" val="2517977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D5D9CCB-2CE8-431A-8734-74A26D288E4C}"/>
              </a:ext>
            </a:extLst>
          </p:cNvPr>
          <p:cNvSpPr>
            <a:spLocks noGrp="1"/>
          </p:cNvSpPr>
          <p:nvPr>
            <p:ph type="title"/>
          </p:nvPr>
        </p:nvSpPr>
        <p:spPr>
          <a:xfrm>
            <a:off x="686834" y="1153572"/>
            <a:ext cx="3200400" cy="4461163"/>
          </a:xfrm>
        </p:spPr>
        <p:txBody>
          <a:bodyPr>
            <a:normAutofit/>
          </a:bodyPr>
          <a:lstStyle/>
          <a:p>
            <a:r>
              <a:rPr lang="da-DK" dirty="0">
                <a:solidFill>
                  <a:srgbClr val="FFFFFF"/>
                </a:solidFill>
              </a:rPr>
              <a:t>Arbejdsspørgsmål til dagens tekst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FBE93844-8DCC-4AE0-AFF2-98FD813F455E}"/>
              </a:ext>
            </a:extLst>
          </p:cNvPr>
          <p:cNvSpPr>
            <a:spLocks noGrp="1"/>
          </p:cNvSpPr>
          <p:nvPr>
            <p:ph idx="1"/>
          </p:nvPr>
        </p:nvSpPr>
        <p:spPr>
          <a:xfrm>
            <a:off x="4447308" y="591344"/>
            <a:ext cx="6906491" cy="5585619"/>
          </a:xfrm>
        </p:spPr>
        <p:txBody>
          <a:bodyPr anchor="ctr">
            <a:normAutofit/>
          </a:bodyPr>
          <a:lstStyle/>
          <a:p>
            <a:r>
              <a:rPr lang="da-DK" u="sng" dirty="0"/>
              <a:t>Adam og Eva (læg svar ind på elevfeedback)</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er mytens overordnede tema – altså hvad vil den fortælle noget om?</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fortæller teksten om gud?</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fortæller teksten om Mennesket?</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Hvordan er forholdet mellem:</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Gud og Adam?</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Adam og Eva?</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er menneskets opgave i Edens have?</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Hvilke nutidige kristne ritualer kan du/I finde referencer til i denne tekst?</a:t>
            </a:r>
          </a:p>
        </p:txBody>
      </p:sp>
    </p:spTree>
    <p:extLst>
      <p:ext uri="{BB962C8B-B14F-4D97-AF65-F5344CB8AC3E}">
        <p14:creationId xmlns:p14="http://schemas.microsoft.com/office/powerpoint/2010/main" val="78181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1900043-65FD-4D4A-9BDB-3F5235FB1A3A}"/>
              </a:ext>
            </a:extLst>
          </p:cNvPr>
          <p:cNvSpPr>
            <a:spLocks noGrp="1"/>
          </p:cNvSpPr>
          <p:nvPr>
            <p:ph type="title"/>
          </p:nvPr>
        </p:nvSpPr>
        <p:spPr>
          <a:xfrm>
            <a:off x="686834" y="1153572"/>
            <a:ext cx="3200400" cy="4461163"/>
          </a:xfrm>
        </p:spPr>
        <p:txBody>
          <a:bodyPr>
            <a:normAutofit/>
          </a:bodyPr>
          <a:lstStyle/>
          <a:p>
            <a:r>
              <a:rPr lang="da-DK">
                <a:solidFill>
                  <a:srgbClr val="FFFFFF"/>
                </a:solidFill>
              </a:rPr>
              <a:t>Hvis der bliver tid </a:t>
            </a:r>
            <a:r>
              <a:rPr lang="da-DK">
                <a:solidFill>
                  <a:srgbClr val="FFFFFF"/>
                </a:solidFill>
                <a:sym typeface="Wingdings" panose="05000000000000000000" pitchFamily="2" charset="2"/>
              </a:rPr>
              <a:t></a:t>
            </a:r>
            <a:endParaRPr lang="da-DK"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69DAC902-C94E-4265-973B-12C539830567}"/>
              </a:ext>
            </a:extLst>
          </p:cNvPr>
          <p:cNvSpPr>
            <a:spLocks noGrp="1"/>
          </p:cNvSpPr>
          <p:nvPr>
            <p:ph idx="1"/>
          </p:nvPr>
        </p:nvSpPr>
        <p:spPr>
          <a:xfrm>
            <a:off x="4447308" y="591344"/>
            <a:ext cx="6906491" cy="5585619"/>
          </a:xfrm>
        </p:spPr>
        <p:txBody>
          <a:bodyPr anchor="ctr">
            <a:normAutofit/>
          </a:bodyPr>
          <a:lstStyle/>
          <a:p>
            <a:r>
              <a:rPr lang="da-DK" u="sng" dirty="0"/>
              <a:t>Syndefaldsmyten (læg svarene ind på elevfeedback)</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er mytens overordnede tema?</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Hvordan optræder gud? Altså hvad kan vi sige om gud ud fra denne myte?</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bliver konsekvenserne for Adam og Eva af at de har spist af det træ de ikke måtte spise af? (vær gerne grundige og overvej flere aspekter)</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Hvori består ”synden” i syndefaldsmyten?</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Hvad betyder ”arvesynd”?</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Hvordan kan man forklare slangen og dens rolle i myten? </a:t>
            </a:r>
          </a:p>
        </p:txBody>
      </p:sp>
    </p:spTree>
    <p:extLst>
      <p:ext uri="{BB962C8B-B14F-4D97-AF65-F5344CB8AC3E}">
        <p14:creationId xmlns:p14="http://schemas.microsoft.com/office/powerpoint/2010/main" val="1580341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283CE07-09DC-4AE5-9841-36AF483D3477}"/>
              </a:ext>
            </a:extLst>
          </p:cNvPr>
          <p:cNvSpPr>
            <a:spLocks noGrp="1"/>
          </p:cNvSpPr>
          <p:nvPr>
            <p:ph type="title"/>
          </p:nvPr>
        </p:nvSpPr>
        <p:spPr>
          <a:xfrm>
            <a:off x="686834" y="1153572"/>
            <a:ext cx="3200400" cy="4461163"/>
          </a:xfrm>
        </p:spPr>
        <p:txBody>
          <a:bodyPr>
            <a:normAutofit/>
          </a:bodyPr>
          <a:lstStyle/>
          <a:p>
            <a:r>
              <a:rPr lang="da-DK" dirty="0">
                <a:solidFill>
                  <a:srgbClr val="FFFFFF"/>
                </a:solidFill>
              </a:rPr>
              <a:t>Mikael Rothstein om syndefaldet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D9DCF1FD-2D30-4E42-A8DF-9BABB6838825}"/>
              </a:ext>
            </a:extLst>
          </p:cNvPr>
          <p:cNvSpPr>
            <a:spLocks noGrp="1"/>
          </p:cNvSpPr>
          <p:nvPr>
            <p:ph idx="1"/>
          </p:nvPr>
        </p:nvSpPr>
        <p:spPr>
          <a:xfrm>
            <a:off x="4447308" y="591344"/>
            <a:ext cx="6906491" cy="5585619"/>
          </a:xfrm>
        </p:spPr>
        <p:txBody>
          <a:bodyPr anchor="ctr">
            <a:normAutofit/>
          </a:bodyPr>
          <a:lstStyle/>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Se videoen med Mikael Rothsteins ”Syndefaldsmytens langtidseffekt er moraliserende” og noter vigtigste pointer. </a:t>
            </a:r>
          </a:p>
          <a:p>
            <a:pPr>
              <a:lnSpc>
                <a:spcPct val="107000"/>
              </a:lnSpc>
              <a:spcAft>
                <a:spcPts val="800"/>
              </a:spcAft>
            </a:pPr>
            <a:r>
              <a:rPr lang="da-DK"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https://religion.systime.dk/?id=c1187</a:t>
            </a:r>
            <a:r>
              <a:rPr lang="da-DK" sz="1800" dirty="0">
                <a:effectLst/>
                <a:latin typeface="Calibri" panose="020F0502020204030204" pitchFamily="34" charset="0"/>
                <a:ea typeface="Calibri" panose="020F0502020204030204" pitchFamily="34" charset="0"/>
                <a:cs typeface="Times New Roman" panose="02020603050405020304" pitchFamily="18" charset="0"/>
              </a:rPr>
              <a:t> </a:t>
            </a:r>
          </a:p>
          <a:p>
            <a:r>
              <a:rPr lang="da-DK" sz="1800" dirty="0"/>
              <a:t>(Der er flere videoer, så søg efter hans navn)</a:t>
            </a:r>
          </a:p>
        </p:txBody>
      </p:sp>
    </p:spTree>
    <p:extLst>
      <p:ext uri="{BB962C8B-B14F-4D97-AF65-F5344CB8AC3E}">
        <p14:creationId xmlns:p14="http://schemas.microsoft.com/office/powerpoint/2010/main" val="3138996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7579</TotalTime>
  <Words>462</Words>
  <Application>Microsoft Office PowerPoint</Application>
  <PresentationFormat>Widescreen</PresentationFormat>
  <Paragraphs>44</Paragraphs>
  <Slides>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Arial</vt:lpstr>
      <vt:lpstr>Calibri</vt:lpstr>
      <vt:lpstr>Calibri Light</vt:lpstr>
      <vt:lpstr>Wingdings</vt:lpstr>
      <vt:lpstr>Office-tema</vt:lpstr>
      <vt:lpstr>Gammeltestamentelig religion  i et kristent perspektiv</vt:lpstr>
      <vt:lpstr>Indhold</vt:lpstr>
      <vt:lpstr>Religionstype</vt:lpstr>
      <vt:lpstr>Gud (Jahve)</vt:lpstr>
      <vt:lpstr>Myternes anvendelse</vt:lpstr>
      <vt:lpstr>Arbejdsspørgsmål til dagens tekst</vt:lpstr>
      <vt:lpstr>Hvis der bliver tid </vt:lpstr>
      <vt:lpstr>Mikael Rothstein om syndefaldet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Gammeltestamentelig religion</dc:title>
  <dc:creator>Niels Erik Jensen (NJ | MG)</dc:creator>
  <cp:lastModifiedBy>Niels Erik Jensen (NJ | MG)</cp:lastModifiedBy>
  <cp:revision>8</cp:revision>
  <dcterms:created xsi:type="dcterms:W3CDTF">2020-10-30T08:25:42Z</dcterms:created>
  <dcterms:modified xsi:type="dcterms:W3CDTF">2024-09-09T18:55:10Z</dcterms:modified>
</cp:coreProperties>
</file>