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8" d="100"/>
          <a:sy n="58" d="100"/>
        </p:scale>
        <p:origin x="98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E2C92E-1F47-119F-5430-DA2AB4E6EF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D4650A1-A5D7-C9AD-1C7D-D093373640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6FCA30D-BC0E-9146-6A5C-BB777D407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1EEE1-BD01-4509-97A0-51B89A32404B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29186FF-AB76-2D73-56C5-8EDA6E219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581E54F-95C9-0D89-4640-F6285761B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96568-27B6-4CFF-9FC7-9C19AD2FEB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5503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5D49D5-C246-A339-F348-1DC2022D2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D1375D9-D120-CE27-4F90-41FF2A8F45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0701E96-EDFB-D3C6-4FBD-CB3D75EA1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1EEE1-BD01-4509-97A0-51B89A32404B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5F9EEFC-A6C4-D46A-A2D4-7AFCD5D37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C619697-ED81-21F9-C76F-0BC68A73E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96568-27B6-4CFF-9FC7-9C19AD2FEB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8942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D26B9B-922D-80D8-48AF-E4B433BDE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CFAAFBB-061F-8401-0464-2874B4D4A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EB3962F-64F8-50A7-F867-E3BF6419E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1EEE1-BD01-4509-97A0-51B89A32404B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DC346CC-4B1C-5956-62E9-8D78B0D59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5A6DB7D-802B-ED7D-EC18-6D5A10DBD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96568-27B6-4CFF-9FC7-9C19AD2FEB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71608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4188BA-179B-CFBB-B65D-F0DDCFA22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974D829-A0D5-F135-1913-64B57EF248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54EF834-DB1F-59A2-A4B7-1FFD9D55D5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8A35CDC-E7D4-A21E-4F33-D794261B0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1EEE1-BD01-4509-97A0-51B89A32404B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DC1294B-B98C-B212-ACBB-29D9D1746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A659B4C-CDB2-548A-A4CA-D7F1C840D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96568-27B6-4CFF-9FC7-9C19AD2FEB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47949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666A29-D55A-3D38-CE30-F90F34C74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B5BFE5A-0B7A-237C-654B-B693AD23A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5404AB0-CACE-FC51-616E-F1003C0626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10BFE26-1F77-D461-C689-310868BDDF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DBA8A6B-5615-35D1-6908-9E51C41C3D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A533C85-5DF2-BF02-3785-F0A4FC8D1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1EEE1-BD01-4509-97A0-51B89A32404B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5F2F378-9936-49B9-8D72-A540B63E1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D07CBA1-1602-9BCB-2D3F-38D1085AF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96568-27B6-4CFF-9FC7-9C19AD2FEB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475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9EE1DA-9CBD-DE13-9FAD-7E5E8D620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178EE9A-8C0E-8EFB-E64F-9D3B6F1B2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1EEE1-BD01-4509-97A0-51B89A32404B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22F4B01-2E4D-3FDF-E6C5-9498487F6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CEE110E-D232-C559-F673-EDF32336B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96568-27B6-4CFF-9FC7-9C19AD2FEB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68465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B23B503-7D8F-053C-015E-59D31C3C5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1EEE1-BD01-4509-97A0-51B89A32404B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7FC35FDC-DFC6-9541-DD9D-05663183F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7E32643-1F78-4453-5CD7-6BD454484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96568-27B6-4CFF-9FC7-9C19AD2FEB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20430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3EE71B-055B-FF33-17F7-EAFEEB7FB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2D870A3-C9ED-92DE-452A-64F1D17F6E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93FA7E0-7B84-9AB9-FDC1-56480038F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881F0A3-E743-7536-D0C0-1A201A11B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1EEE1-BD01-4509-97A0-51B89A32404B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E19939B-44D6-ACBA-371F-11D7B4527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2A004A4-C751-4E00-5D25-1ECDF4A49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96568-27B6-4CFF-9FC7-9C19AD2FEB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6014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6FCF02-6048-669E-0FEB-5B5E17C39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27DEADC0-3E54-504B-3241-D2F1D589BB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9112CE6-920B-1226-E346-3CFED6C559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6A335DE-C6A7-F57D-A82D-85E1D4E02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1EEE1-BD01-4509-97A0-51B89A32404B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3D5DB25-719E-2A2D-606F-2701AD804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737D775-535C-0E47-9435-EF6D6C42A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96568-27B6-4CFF-9FC7-9C19AD2FEB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1837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01A9FA-E897-8720-B93E-185B04A1F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E3B8225-B48B-3A9E-120E-DA1C440A4C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1E4AB83-0947-8CD5-D3FA-F1F17D7ED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1EEE1-BD01-4509-97A0-51B89A32404B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E2785D0-BC09-C7EE-D860-BBA324F38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A32D792-37ED-3BB1-6EE6-5D04C1EC8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96568-27B6-4CFF-9FC7-9C19AD2FEB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3297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82F834F-D268-12F6-64AD-DB93E0CFBE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789B02F-0354-7F61-86A0-FB8DDEF37C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847A519-FE74-C922-733D-D510B56D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1EEE1-BD01-4509-97A0-51B89A32404B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B6703ED-5DAA-1A40-7F0C-2F94FD3A7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4C46834-E8ED-473C-F9FC-C22FDB01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96568-27B6-4CFF-9FC7-9C19AD2FEB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47765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76EB8D8-D1C9-B9DA-739D-32D0CA04F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4CA5024-F91B-A6E5-A65C-F7B4E31BF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3CEDAFE-0423-FA2B-17EB-9B745E521A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81EEE1-BD01-4509-97A0-51B89A32404B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F9887F0-11C9-F762-61D9-CA29408E14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1BD20E7-9672-BDEB-0A06-126EDE57A8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196568-27B6-4CFF-9FC7-9C19AD2FEB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6438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9CB8B91F-E671-831B-7C46-8D2C81A20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15729" y="1764407"/>
            <a:ext cx="5760846" cy="2310312"/>
          </a:xfrm>
        </p:spPr>
        <p:txBody>
          <a:bodyPr>
            <a:normAutofit/>
          </a:bodyPr>
          <a:lstStyle/>
          <a:p>
            <a:r>
              <a:rPr lang="da-DK" sz="5200">
                <a:solidFill>
                  <a:schemeClr val="tx2"/>
                </a:solidFill>
              </a:rPr>
              <a:t>Gymnastikkens historie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1D115E9-7A24-FEE6-B5A8-103F8650A2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5729" y="4165152"/>
            <a:ext cx="5760846" cy="682079"/>
          </a:xfrm>
        </p:spPr>
        <p:txBody>
          <a:bodyPr>
            <a:normAutofit/>
          </a:bodyPr>
          <a:lstStyle/>
          <a:p>
            <a:endParaRPr lang="da-DK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35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AC9ECC5D-DC00-E2A8-A6FA-93744FDE5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7924" y="991261"/>
            <a:ext cx="5754696" cy="1837349"/>
          </a:xfrm>
        </p:spPr>
        <p:txBody>
          <a:bodyPr>
            <a:normAutofit/>
          </a:bodyPr>
          <a:lstStyle/>
          <a:p>
            <a:pPr algn="ctr"/>
            <a:endParaRPr lang="da-DK" sz="3600">
              <a:solidFill>
                <a:schemeClr val="tx2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EB6F9FE-0C3C-9BB9-7A2F-57836FFD31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0412" y="2979336"/>
            <a:ext cx="5709721" cy="2430864"/>
          </a:xfrm>
        </p:spPr>
        <p:txBody>
          <a:bodyPr anchor="t">
            <a:normAutofit/>
          </a:bodyPr>
          <a:lstStyle/>
          <a:p>
            <a:r>
              <a:rPr lang="da-DK" sz="2000" dirty="0">
                <a:solidFill>
                  <a:schemeClr val="tx2"/>
                </a:solidFill>
              </a:rPr>
              <a:t>Teori – gymnastikkens historie og forandring</a:t>
            </a:r>
          </a:p>
          <a:p>
            <a:pPr lvl="1"/>
            <a:r>
              <a:rPr lang="da-DK" sz="1600" dirty="0">
                <a:solidFill>
                  <a:schemeClr val="tx2"/>
                </a:solidFill>
              </a:rPr>
              <a:t>Kroppen i det senmoderne samfund.</a:t>
            </a:r>
          </a:p>
          <a:p>
            <a:r>
              <a:rPr lang="da-DK" sz="2000" dirty="0">
                <a:solidFill>
                  <a:schemeClr val="tx2"/>
                </a:solidFill>
              </a:rPr>
              <a:t>Praksis: Fra stillingsgymnastik til moderne fitness i nedslag.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89296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649366B-0A37-2062-6085-985009615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7924" y="991261"/>
            <a:ext cx="5754696" cy="1837349"/>
          </a:xfrm>
        </p:spPr>
        <p:txBody>
          <a:bodyPr>
            <a:normAutofit/>
          </a:bodyPr>
          <a:lstStyle/>
          <a:p>
            <a:pPr algn="ctr"/>
            <a:r>
              <a:rPr lang="da-DK" sz="3600" dirty="0">
                <a:solidFill>
                  <a:schemeClr val="tx2"/>
                </a:solidFill>
              </a:rPr>
              <a:t>Lange linjer i danske idrætshistorie - gymnastik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365C61A-C11C-278F-AAAD-D10657F9E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0412" y="2979336"/>
            <a:ext cx="5709721" cy="2430864"/>
          </a:xfrm>
        </p:spPr>
        <p:txBody>
          <a:bodyPr anchor="t">
            <a:normAutofit lnSpcReduction="10000"/>
          </a:bodyPr>
          <a:lstStyle/>
          <a:p>
            <a:r>
              <a:rPr lang="da-DK" sz="2000" dirty="0">
                <a:solidFill>
                  <a:schemeClr val="tx2"/>
                </a:solidFill>
              </a:rPr>
              <a:t>På landet</a:t>
            </a:r>
          </a:p>
          <a:p>
            <a:r>
              <a:rPr lang="da-DK" sz="2000" dirty="0">
                <a:solidFill>
                  <a:schemeClr val="tx2"/>
                </a:solidFill>
              </a:rPr>
              <a:t>Legemsøvelser i slutningen af 1700-tallet</a:t>
            </a:r>
          </a:p>
          <a:p>
            <a:pPr lvl="1"/>
            <a:r>
              <a:rPr lang="da-DK" sz="1600" dirty="0">
                <a:solidFill>
                  <a:schemeClr val="tx2"/>
                </a:solidFill>
              </a:rPr>
              <a:t>Inspireret af den tyske filantropiske kropskultur</a:t>
            </a:r>
          </a:p>
          <a:p>
            <a:pPr lvl="1"/>
            <a:r>
              <a:rPr lang="da-DK" sz="1600" dirty="0">
                <a:solidFill>
                  <a:schemeClr val="tx2"/>
                </a:solidFill>
              </a:rPr>
              <a:t>Opdragelsen af legemet førte til moralske forbedringer</a:t>
            </a:r>
          </a:p>
          <a:p>
            <a:pPr lvl="1"/>
            <a:r>
              <a:rPr lang="da-DK" sz="1600" dirty="0">
                <a:solidFill>
                  <a:schemeClr val="tx2"/>
                </a:solidFill>
              </a:rPr>
              <a:t>Legemet skulle dannes – løst tøj til at bevæge sig i.</a:t>
            </a:r>
          </a:p>
          <a:p>
            <a:pPr lvl="2"/>
            <a:r>
              <a:rPr lang="da-DK" sz="1600" dirty="0">
                <a:solidFill>
                  <a:schemeClr val="tx2"/>
                </a:solidFill>
              </a:rPr>
              <a:t>Konstruerede øvelser, så man hjalp naturen på vej til en sund krop.</a:t>
            </a:r>
          </a:p>
          <a:p>
            <a:r>
              <a:rPr lang="da-DK" sz="2000" dirty="0">
                <a:solidFill>
                  <a:schemeClr val="tx2"/>
                </a:solidFill>
              </a:rPr>
              <a:t>Foregik i første omgang på Lolland og Sydfyn.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04940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79225657-FC4D-6C3D-4951-817A44E6F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7924" y="991261"/>
            <a:ext cx="5754696" cy="1837349"/>
          </a:xfrm>
        </p:spPr>
        <p:txBody>
          <a:bodyPr>
            <a:normAutofit/>
          </a:bodyPr>
          <a:lstStyle/>
          <a:p>
            <a:pPr algn="ctr"/>
            <a:r>
              <a:rPr lang="da-DK" sz="3600" dirty="0">
                <a:solidFill>
                  <a:schemeClr val="tx2"/>
                </a:solidFill>
              </a:rPr>
              <a:t>Gymnastikkens historie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3AA3879-4AD9-4491-C3BA-AB52B8682D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0412" y="2979336"/>
            <a:ext cx="5709721" cy="2430864"/>
          </a:xfrm>
        </p:spPr>
        <p:txBody>
          <a:bodyPr anchor="t">
            <a:normAutofit fontScale="92500" lnSpcReduction="10000"/>
          </a:bodyPr>
          <a:lstStyle/>
          <a:p>
            <a:r>
              <a:rPr lang="da-DK" sz="2000" dirty="0">
                <a:solidFill>
                  <a:schemeClr val="tx2"/>
                </a:solidFill>
              </a:rPr>
              <a:t>I byen – fokus var også her et sundere og mere </a:t>
            </a:r>
            <a:r>
              <a:rPr lang="da-DK" sz="2000" dirty="0" err="1">
                <a:solidFill>
                  <a:schemeClr val="tx2"/>
                </a:solidFill>
              </a:rPr>
              <a:t>natruligt</a:t>
            </a:r>
            <a:r>
              <a:rPr lang="da-DK" sz="2000" dirty="0">
                <a:solidFill>
                  <a:schemeClr val="tx2"/>
                </a:solidFill>
              </a:rPr>
              <a:t> liv.</a:t>
            </a:r>
          </a:p>
          <a:p>
            <a:pPr lvl="1"/>
            <a:r>
              <a:rPr lang="da-DK" sz="1600" dirty="0">
                <a:solidFill>
                  <a:schemeClr val="tx2"/>
                </a:solidFill>
              </a:rPr>
              <a:t>Udvikle det bedste i barnets natur – altså et holistisk perspektiv, hvor krop og sjæl skulle gå hånd i hånd.</a:t>
            </a:r>
          </a:p>
          <a:p>
            <a:r>
              <a:rPr lang="da-DK" sz="2000" dirty="0" err="1">
                <a:solidFill>
                  <a:schemeClr val="tx2"/>
                </a:solidFill>
              </a:rPr>
              <a:t>Nachtegall</a:t>
            </a:r>
            <a:r>
              <a:rPr lang="da-DK" sz="2000" dirty="0">
                <a:solidFill>
                  <a:schemeClr val="tx2"/>
                </a:solidFill>
              </a:rPr>
              <a:t>: Fokus var anderledes: Militært anliggende.</a:t>
            </a:r>
          </a:p>
          <a:p>
            <a:r>
              <a:rPr lang="da-DK" sz="2000" dirty="0">
                <a:solidFill>
                  <a:schemeClr val="tx2"/>
                </a:solidFill>
              </a:rPr>
              <a:t>Fra kropslig kultivering </a:t>
            </a:r>
            <a:r>
              <a:rPr lang="da-DK" sz="2000" dirty="0">
                <a:solidFill>
                  <a:schemeClr val="tx2"/>
                </a:solidFill>
                <a:sym typeface="Wingdings" panose="05000000000000000000" pitchFamily="2" charset="2"/>
              </a:rPr>
              <a:t> præstationsmaksimering.</a:t>
            </a:r>
          </a:p>
          <a:p>
            <a:pPr lvl="1"/>
            <a:r>
              <a:rPr lang="da-DK" sz="1600" dirty="0">
                <a:solidFill>
                  <a:schemeClr val="tx2"/>
                </a:solidFill>
                <a:sym typeface="Wingdings" panose="05000000000000000000" pitchFamily="2" charset="2"/>
              </a:rPr>
              <a:t>Der skulle være en nyttevirkning</a:t>
            </a:r>
            <a:endParaRPr lang="da-DK" sz="16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31742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05ED1545-0874-EAB8-A049-65FD83CA9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7924" y="991261"/>
            <a:ext cx="5754696" cy="1837349"/>
          </a:xfrm>
        </p:spPr>
        <p:txBody>
          <a:bodyPr>
            <a:normAutofit/>
          </a:bodyPr>
          <a:lstStyle/>
          <a:p>
            <a:pPr algn="ctr"/>
            <a:r>
              <a:rPr lang="da-DK" sz="3600" dirty="0">
                <a:solidFill>
                  <a:schemeClr val="tx2"/>
                </a:solidFill>
              </a:rPr>
              <a:t>Skolens gymnastik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8546FC8-4A23-A504-735F-B458AA7264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0412" y="2979336"/>
            <a:ext cx="5709721" cy="2430864"/>
          </a:xfrm>
        </p:spPr>
        <p:txBody>
          <a:bodyPr anchor="t">
            <a:normAutofit fontScale="92500"/>
          </a:bodyPr>
          <a:lstStyle/>
          <a:p>
            <a:r>
              <a:rPr lang="da-DK" sz="2000" dirty="0">
                <a:solidFill>
                  <a:schemeClr val="tx2"/>
                </a:solidFill>
              </a:rPr>
              <a:t>Militære gymnastikinstitutter var de eneste der uddannede gymnastiklærere til de danske skoler.</a:t>
            </a:r>
            <a:endParaRPr lang="da-DK" sz="1600" dirty="0">
              <a:solidFill>
                <a:schemeClr val="tx2"/>
              </a:solidFill>
            </a:endParaRPr>
          </a:p>
          <a:p>
            <a:r>
              <a:rPr lang="da-DK" sz="1600" dirty="0">
                <a:solidFill>
                  <a:schemeClr val="tx2"/>
                </a:solidFill>
              </a:rPr>
              <a:t>Skolens gymnastikundervisning blev til en vis grad præget af den militære tankegang (dog ikke entydigt)</a:t>
            </a:r>
          </a:p>
          <a:p>
            <a:pPr lvl="1"/>
            <a:r>
              <a:rPr lang="da-DK" sz="1200" dirty="0">
                <a:solidFill>
                  <a:schemeClr val="tx2"/>
                </a:solidFill>
              </a:rPr>
              <a:t>Spring, løb, kast, lege.</a:t>
            </a:r>
          </a:p>
          <a:p>
            <a:r>
              <a:rPr lang="da-DK" sz="1600" dirty="0">
                <a:solidFill>
                  <a:schemeClr val="tx2"/>
                </a:solidFill>
              </a:rPr>
              <a:t>Frem til 1828 var gymnastik for både drenge og piger</a:t>
            </a:r>
          </a:p>
          <a:p>
            <a:r>
              <a:rPr lang="da-DK" sz="1600" dirty="0">
                <a:solidFill>
                  <a:schemeClr val="tx2"/>
                </a:solidFill>
              </a:rPr>
              <a:t>1828 – 1899/1904 kun for drenge</a:t>
            </a:r>
          </a:p>
          <a:p>
            <a:r>
              <a:rPr lang="da-DK" sz="1600" dirty="0">
                <a:solidFill>
                  <a:schemeClr val="tx2"/>
                </a:solidFill>
              </a:rPr>
              <a:t>1904 – for alle </a:t>
            </a:r>
            <a:endParaRPr lang="da-DK" sz="20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07838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5DF2D68B-813B-D7AD-EA27-A4E6AD21F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7924" y="991261"/>
            <a:ext cx="5754696" cy="1837349"/>
          </a:xfrm>
        </p:spPr>
        <p:txBody>
          <a:bodyPr>
            <a:normAutofit/>
          </a:bodyPr>
          <a:lstStyle/>
          <a:p>
            <a:pPr algn="ctr"/>
            <a:r>
              <a:rPr lang="da-DK" sz="3600" dirty="0">
                <a:solidFill>
                  <a:schemeClr val="tx2"/>
                </a:solidFill>
              </a:rPr>
              <a:t>Tysk og svensk gymnastik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48BF25B-6E37-51B2-CBC9-2369C75B7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0412" y="2979336"/>
            <a:ext cx="5709721" cy="2430864"/>
          </a:xfrm>
        </p:spPr>
        <p:txBody>
          <a:bodyPr anchor="t"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a-DK" sz="1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Gymnastik og opdragelse, s. 5-9 (PDF 1-5) læses.</a:t>
            </a:r>
            <a:endParaRPr lang="da-DK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buNone/>
            </a:pPr>
            <a:r>
              <a:rPr lang="da-DK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Beskriv hvad der forstås ved henholdsvis den tyske og svenske gymnastik</a:t>
            </a:r>
            <a:endParaRPr lang="da-DK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Font typeface="+mj-lt"/>
              <a:buAutoNum type="alphaLcPeriod"/>
            </a:pPr>
            <a:r>
              <a:rPr lang="da-DK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Hvem var ophavsmændene</a:t>
            </a:r>
            <a:endParaRPr lang="da-DK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Font typeface="+mj-lt"/>
              <a:buAutoNum type="alphaLcPeriod"/>
            </a:pPr>
            <a:r>
              <a:rPr lang="da-DK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Hvad var baggrunden</a:t>
            </a:r>
            <a:endParaRPr lang="da-DK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Font typeface="+mj-lt"/>
              <a:buAutoNum type="alphaLcPeriod"/>
            </a:pPr>
            <a:r>
              <a:rPr lang="da-DK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Hvad var tankerne med gymnastikken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da-DK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Program: Hvordan udvikler </a:t>
            </a:r>
            <a:r>
              <a:rPr lang="da-DK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dansk gymnastik sig?</a:t>
            </a:r>
            <a:endParaRPr lang="da-DK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a-DK" sz="20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20190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253</Words>
  <Application>Microsoft Office PowerPoint</Application>
  <PresentationFormat>Widescreen</PresentationFormat>
  <Paragraphs>32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Wingdings</vt:lpstr>
      <vt:lpstr>Office-tema</vt:lpstr>
      <vt:lpstr>Gymnastikkens historie</vt:lpstr>
      <vt:lpstr>PowerPoint-præsentation</vt:lpstr>
      <vt:lpstr>Lange linjer i danske idrætshistorie - gymnastik</vt:lpstr>
      <vt:lpstr>Gymnastikkens historie</vt:lpstr>
      <vt:lpstr>Skolens gymnastik</vt:lpstr>
      <vt:lpstr>Tysk og svensk gymnastik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Niels Erik Jensen (NJ | MG)</dc:creator>
  <cp:lastModifiedBy>Niels Erik Jensen (NJ | MG)</cp:lastModifiedBy>
  <cp:revision>7</cp:revision>
  <dcterms:created xsi:type="dcterms:W3CDTF">2024-10-09T10:43:43Z</dcterms:created>
  <dcterms:modified xsi:type="dcterms:W3CDTF">2024-10-09T11:42:18Z</dcterms:modified>
</cp:coreProperties>
</file>