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68" r:id="rId5"/>
    <p:sldId id="258" r:id="rId6"/>
    <p:sldId id="259"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4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8DFA1846-DA80-1C48-A609-854EA85C59AD}"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da-DK"/>
              <a:t>Klik for at redigere titeltypografien i masteren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0DF5E60-9974-AC48-9591-99C2BB44B7CF}"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da-DK"/>
              <a:t>Klik for at redigere titeltypografien i masteren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da-DK"/>
              <a:t>Klik på ikonet for at tilføje et billede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10/6/2020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da-DK"/>
              <a:t>Klik for at redigere titeltypografien i masteren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da-DK"/>
              <a:t>Klik på ikonet for at tilføje et billede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8C79C5D-2A6F-F04D-97DA-BEF2467B64E4}"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8DFA1846-DA80-1C48-A609-854EA85C59AD}"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da-DK"/>
              <a:t>Klik for at redigere titeltypografien i masteren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da-DK"/>
              <a:t>Klik for at redigere teksttypografierne i masteren</a:t>
            </a:r>
          </a:p>
        </p:txBody>
      </p:sp>
      <p:sp>
        <p:nvSpPr>
          <p:cNvPr id="2" name="Date Placeholder 1"/>
          <p:cNvSpPr>
            <a:spLocks noGrp="1"/>
          </p:cNvSpPr>
          <p:nvPr>
            <p:ph type="dt" sz="half" idx="10"/>
          </p:nvPr>
        </p:nvSpPr>
        <p:spPr/>
        <p:txBody>
          <a:bodyPr/>
          <a:lstStyle/>
          <a:p>
            <a:fld id="{FBF54567-0DE4-3F47-BF90-CB84690072F9}" type="datetimeFigureOut">
              <a:rPr lang="en-US" dirty="0"/>
              <a:pPr/>
              <a:t>10/6/2020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10/6/2020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9B48B-BAB3-4BB8-BD94-FCF1821A6846}"/>
              </a:ext>
            </a:extLst>
          </p:cNvPr>
          <p:cNvSpPr>
            <a:spLocks noGrp="1"/>
          </p:cNvSpPr>
          <p:nvPr>
            <p:ph type="ctrTitle"/>
          </p:nvPr>
        </p:nvSpPr>
        <p:spPr/>
        <p:txBody>
          <a:bodyPr/>
          <a:lstStyle/>
          <a:p>
            <a:r>
              <a:rPr lang="da-DK" dirty="0"/>
              <a:t>Kristendommen i det 20. århundrede</a:t>
            </a:r>
          </a:p>
        </p:txBody>
      </p:sp>
      <p:sp>
        <p:nvSpPr>
          <p:cNvPr id="3" name="Undertitel 2">
            <a:extLst>
              <a:ext uri="{FF2B5EF4-FFF2-40B4-BE49-F238E27FC236}">
                <a16:creationId xmlns:a16="http://schemas.microsoft.com/office/drawing/2014/main" id="{2CDCC510-047E-42C5-B1D0-8A72AFE16FDD}"/>
              </a:ext>
            </a:extLst>
          </p:cNvPr>
          <p:cNvSpPr>
            <a:spLocks noGrp="1"/>
          </p:cNvSpPr>
          <p:nvPr>
            <p:ph type="subTitle" idx="1"/>
          </p:nvPr>
        </p:nvSpPr>
        <p:spPr/>
        <p:txBody>
          <a:bodyPr/>
          <a:lstStyle/>
          <a:p>
            <a:r>
              <a:rPr lang="da-DK" dirty="0" err="1"/>
              <a:t>Bultmann</a:t>
            </a:r>
            <a:r>
              <a:rPr lang="da-DK" dirty="0"/>
              <a:t>, Løgstrup og Sløk</a:t>
            </a:r>
          </a:p>
        </p:txBody>
      </p:sp>
    </p:spTree>
    <p:extLst>
      <p:ext uri="{BB962C8B-B14F-4D97-AF65-F5344CB8AC3E}">
        <p14:creationId xmlns:p14="http://schemas.microsoft.com/office/powerpoint/2010/main" val="2780554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AC584-23D2-4F50-9DF8-4D4C096005E0}"/>
              </a:ext>
            </a:extLst>
          </p:cNvPr>
          <p:cNvSpPr>
            <a:spLocks noGrp="1"/>
          </p:cNvSpPr>
          <p:nvPr>
            <p:ph type="title"/>
          </p:nvPr>
        </p:nvSpPr>
        <p:spPr/>
        <p:txBody>
          <a:bodyPr/>
          <a:lstStyle/>
          <a:p>
            <a:r>
              <a:rPr lang="da-DK" dirty="0"/>
              <a:t>Det 20. århundrede</a:t>
            </a:r>
          </a:p>
        </p:txBody>
      </p:sp>
      <p:sp>
        <p:nvSpPr>
          <p:cNvPr id="3" name="Pladsholder til indhold 2">
            <a:extLst>
              <a:ext uri="{FF2B5EF4-FFF2-40B4-BE49-F238E27FC236}">
                <a16:creationId xmlns:a16="http://schemas.microsoft.com/office/drawing/2014/main" id="{EEFB1BD9-C325-4116-BCE9-D0BA2BB8BEAF}"/>
              </a:ext>
            </a:extLst>
          </p:cNvPr>
          <p:cNvSpPr>
            <a:spLocks noGrp="1"/>
          </p:cNvSpPr>
          <p:nvPr>
            <p:ph idx="1"/>
          </p:nvPr>
        </p:nvSpPr>
        <p:spPr/>
        <p:txBody>
          <a:bodyPr/>
          <a:lstStyle/>
          <a:p>
            <a:r>
              <a:rPr lang="da-DK" dirty="0"/>
              <a:t>Præget af 3 tanker</a:t>
            </a:r>
          </a:p>
          <a:p>
            <a:r>
              <a:rPr lang="da-DK" sz="1800" b="1" u="sng" dirty="0">
                <a:effectLst/>
                <a:latin typeface="Calibri" panose="020F0502020204030204" pitchFamily="34" charset="0"/>
                <a:ea typeface="Calibri" panose="020F0502020204030204" pitchFamily="34" charset="0"/>
                <a:cs typeface="Times New Roman" panose="02020603050405020304" pitchFamily="18" charset="0"/>
              </a:rPr>
              <a:t>Sekularisering:</a:t>
            </a:r>
            <a:r>
              <a:rPr lang="da-DK" sz="1800" dirty="0">
                <a:effectLst/>
                <a:latin typeface="Calibri" panose="020F0502020204030204" pitchFamily="34" charset="0"/>
                <a:ea typeface="Calibri" panose="020F0502020204030204" pitchFamily="34" charset="0"/>
                <a:cs typeface="Times New Roman" panose="02020603050405020304" pitchFamily="18" charset="0"/>
              </a:rPr>
              <a:t> Det at kristendommen som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vidensdominerende</a:t>
            </a:r>
            <a:r>
              <a:rPr lang="da-DK" sz="1800" dirty="0">
                <a:effectLst/>
                <a:latin typeface="Calibri" panose="020F0502020204030204" pitchFamily="34" charset="0"/>
                <a:ea typeface="Calibri" panose="020F0502020204030204" pitchFamily="34" charset="0"/>
                <a:cs typeface="Times New Roman" panose="02020603050405020304" pitchFamily="18" charset="0"/>
              </a:rPr>
              <a:t> instans mister magt. </a:t>
            </a:r>
          </a:p>
          <a:p>
            <a:pPr>
              <a:lnSpc>
                <a:spcPct val="107000"/>
              </a:lnSpc>
              <a:spcAft>
                <a:spcPts val="800"/>
              </a:spcAft>
            </a:pPr>
            <a:r>
              <a:rPr lang="da-DK" sz="1800" b="1" u="sng" dirty="0">
                <a:effectLst/>
                <a:latin typeface="Calibri" panose="020F0502020204030204" pitchFamily="34" charset="0"/>
                <a:ea typeface="Calibri" panose="020F0502020204030204" pitchFamily="34" charset="0"/>
                <a:cs typeface="Times New Roman" panose="02020603050405020304" pitchFamily="18" charset="0"/>
              </a:rPr>
              <a:t>Differentiering:</a:t>
            </a:r>
            <a:r>
              <a:rPr lang="da-DK" sz="1800" dirty="0">
                <a:effectLst/>
                <a:latin typeface="Calibri" panose="020F0502020204030204" pitchFamily="34" charset="0"/>
                <a:ea typeface="Calibri" panose="020F0502020204030204" pitchFamily="34" charset="0"/>
                <a:cs typeface="Times New Roman" panose="02020603050405020304" pitchFamily="18" charset="0"/>
              </a:rPr>
              <a:t> Videnskaben løsriver sig fra den kristne tænkning, så der opstår forskellige tilgange til at forstå verden. Der kommer altså flere forskellige discipliner</a:t>
            </a:r>
          </a:p>
          <a:p>
            <a:pPr>
              <a:lnSpc>
                <a:spcPct val="107000"/>
              </a:lnSpc>
              <a:spcAft>
                <a:spcPts val="800"/>
              </a:spcAft>
            </a:pPr>
            <a:r>
              <a:rPr lang="da-DK" sz="1800" b="1" u="sng" dirty="0">
                <a:effectLst/>
                <a:latin typeface="Calibri" panose="020F0502020204030204" pitchFamily="34" charset="0"/>
                <a:ea typeface="Calibri" panose="020F0502020204030204" pitchFamily="34" charset="0"/>
                <a:cs typeface="Times New Roman" panose="02020603050405020304" pitchFamily="18" charset="0"/>
              </a:rPr>
              <a:t>Rationalisering</a:t>
            </a:r>
            <a:r>
              <a:rPr lang="da-DK" sz="1800" dirty="0">
                <a:effectLst/>
                <a:latin typeface="Calibri" panose="020F0502020204030204" pitchFamily="34" charset="0"/>
                <a:ea typeface="Calibri" panose="020F0502020204030204" pitchFamily="34" charset="0"/>
                <a:cs typeface="Times New Roman" panose="02020603050405020304" pitchFamily="18" charset="0"/>
              </a:rPr>
              <a:t>: Den menneskelige fornuft ses som meningsskabende. Der opstår mange forskellige svar på meningen med livet. Tro og viden bliver adskilt. Fokus på det dennesidige bliver større, og religiøse tanker drejer sig i højere grad om menneskets forhold til gud i stedet for de metafysiske tanker i sig selv.</a:t>
            </a:r>
          </a:p>
        </p:txBody>
      </p:sp>
    </p:spTree>
    <p:extLst>
      <p:ext uri="{BB962C8B-B14F-4D97-AF65-F5344CB8AC3E}">
        <p14:creationId xmlns:p14="http://schemas.microsoft.com/office/powerpoint/2010/main" val="1712361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AECD28-600E-4BED-B2DA-4A15032FA122}"/>
              </a:ext>
            </a:extLst>
          </p:cNvPr>
          <p:cNvSpPr>
            <a:spLocks noGrp="1"/>
          </p:cNvSpPr>
          <p:nvPr>
            <p:ph type="title"/>
          </p:nvPr>
        </p:nvSpPr>
        <p:spPr/>
        <p:txBody>
          <a:bodyPr/>
          <a:lstStyle/>
          <a:p>
            <a:r>
              <a:rPr lang="en-US" dirty="0" err="1"/>
              <a:t>Søren</a:t>
            </a:r>
            <a:r>
              <a:rPr lang="en-US" dirty="0"/>
              <a:t> Kierkegaard (1813-1855)</a:t>
            </a:r>
            <a:endParaRPr lang="da-DK" dirty="0"/>
          </a:p>
        </p:txBody>
      </p:sp>
      <p:sp>
        <p:nvSpPr>
          <p:cNvPr id="3" name="Pladsholder til indhold 2">
            <a:extLst>
              <a:ext uri="{FF2B5EF4-FFF2-40B4-BE49-F238E27FC236}">
                <a16:creationId xmlns:a16="http://schemas.microsoft.com/office/drawing/2014/main" id="{0E706924-EC0E-4BDB-8991-2C71D68F86ED}"/>
              </a:ext>
            </a:extLst>
          </p:cNvPr>
          <p:cNvSpPr>
            <a:spLocks noGrp="1"/>
          </p:cNvSpPr>
          <p:nvPr>
            <p:ph idx="1"/>
          </p:nvPr>
        </p:nvSpPr>
        <p:spPr/>
        <p:txBody>
          <a:bodyPr/>
          <a:lstStyle/>
          <a:p>
            <a:r>
              <a:rPr lang="en-US" dirty="0"/>
              <a:t>Men </a:t>
            </a:r>
            <a:r>
              <a:rPr lang="en-US" dirty="0" err="1"/>
              <a:t>først</a:t>
            </a:r>
            <a:r>
              <a:rPr lang="en-US" dirty="0"/>
              <a:t> Kierkegaard </a:t>
            </a:r>
            <a:r>
              <a:rPr lang="en-US" dirty="0">
                <a:sym typeface="Wingdings" panose="05000000000000000000" pitchFamily="2" charset="2"/>
              </a:rPr>
              <a:t> </a:t>
            </a:r>
          </a:p>
          <a:p>
            <a:r>
              <a:rPr lang="en-US" dirty="0" err="1"/>
              <a:t>Forgænger</a:t>
            </a:r>
            <a:r>
              <a:rPr lang="en-US" dirty="0"/>
              <a:t> </a:t>
            </a:r>
            <a:r>
              <a:rPr lang="en-US" dirty="0" err="1"/>
              <a:t>til</a:t>
            </a:r>
            <a:r>
              <a:rPr lang="en-US" dirty="0"/>
              <a:t> </a:t>
            </a:r>
            <a:r>
              <a:rPr lang="en-US" dirty="0" err="1"/>
              <a:t>eksistentialismen</a:t>
            </a:r>
            <a:endParaRPr lang="en-US" dirty="0"/>
          </a:p>
          <a:p>
            <a:r>
              <a:rPr lang="en-US" dirty="0" err="1"/>
              <a:t>Sætter</a:t>
            </a:r>
            <a:r>
              <a:rPr lang="en-US" dirty="0"/>
              <a:t> </a:t>
            </a:r>
            <a:r>
              <a:rPr lang="en-US" dirty="0" err="1"/>
              <a:t>afgørende</a:t>
            </a:r>
            <a:r>
              <a:rPr lang="en-US" dirty="0"/>
              <a:t> </a:t>
            </a:r>
            <a:r>
              <a:rPr lang="en-US" dirty="0" err="1"/>
              <a:t>skel</a:t>
            </a:r>
            <a:r>
              <a:rPr lang="en-US" dirty="0"/>
              <a:t> </a:t>
            </a:r>
            <a:r>
              <a:rPr lang="en-US" dirty="0" err="1"/>
              <a:t>mellem</a:t>
            </a:r>
            <a:r>
              <a:rPr lang="en-US" dirty="0"/>
              <a:t> </a:t>
            </a:r>
            <a:r>
              <a:rPr lang="en-US" dirty="0" err="1"/>
              <a:t>tro</a:t>
            </a:r>
            <a:r>
              <a:rPr lang="en-US" dirty="0"/>
              <a:t> </a:t>
            </a:r>
            <a:r>
              <a:rPr lang="en-US" dirty="0" err="1"/>
              <a:t>og</a:t>
            </a:r>
            <a:r>
              <a:rPr lang="en-US" dirty="0"/>
              <a:t> </a:t>
            </a:r>
            <a:r>
              <a:rPr lang="en-US" dirty="0" err="1"/>
              <a:t>viden</a:t>
            </a:r>
            <a:endParaRPr lang="en-US" dirty="0"/>
          </a:p>
          <a:p>
            <a:r>
              <a:rPr lang="en-US" dirty="0"/>
              <a:t>Man VED </a:t>
            </a:r>
            <a:r>
              <a:rPr lang="en-US" dirty="0" err="1"/>
              <a:t>noget</a:t>
            </a:r>
            <a:r>
              <a:rPr lang="en-US" dirty="0"/>
              <a:t> I </a:t>
            </a:r>
            <a:r>
              <a:rPr lang="en-US" dirty="0" err="1"/>
              <a:t>videnskaben</a:t>
            </a:r>
            <a:r>
              <a:rPr lang="en-US" dirty="0"/>
              <a:t>, men </a:t>
            </a:r>
            <a:r>
              <a:rPr lang="en-US" dirty="0" err="1"/>
              <a:t>i</a:t>
            </a:r>
            <a:r>
              <a:rPr lang="en-US" dirty="0"/>
              <a:t> </a:t>
            </a:r>
            <a:r>
              <a:rPr lang="en-US" dirty="0" err="1"/>
              <a:t>livet</a:t>
            </a:r>
            <a:r>
              <a:rPr lang="en-US" dirty="0"/>
              <a:t> handler man </a:t>
            </a:r>
            <a:r>
              <a:rPr lang="en-US" dirty="0" err="1"/>
              <a:t>lidenskabeligt</a:t>
            </a:r>
            <a:r>
              <a:rPr lang="en-US" dirty="0"/>
              <a:t> </a:t>
            </a:r>
            <a:r>
              <a:rPr lang="en-US" dirty="0" err="1"/>
              <a:t>og</a:t>
            </a:r>
            <a:r>
              <a:rPr lang="en-US" dirty="0"/>
              <a:t> </a:t>
            </a:r>
            <a:r>
              <a:rPr lang="en-US" dirty="0" err="1"/>
              <a:t>ikke</a:t>
            </a:r>
            <a:r>
              <a:rPr lang="en-US" dirty="0"/>
              <a:t> </a:t>
            </a:r>
            <a:r>
              <a:rPr lang="en-US" dirty="0" err="1"/>
              <a:t>videnskabeligt</a:t>
            </a:r>
            <a:r>
              <a:rPr lang="en-US" dirty="0"/>
              <a:t>, </a:t>
            </a:r>
            <a:r>
              <a:rPr lang="en-US" dirty="0" err="1"/>
              <a:t>når</a:t>
            </a:r>
            <a:r>
              <a:rPr lang="en-US" dirty="0"/>
              <a:t> det </a:t>
            </a:r>
            <a:r>
              <a:rPr lang="en-US" dirty="0" err="1"/>
              <a:t>drejer</a:t>
            </a:r>
            <a:r>
              <a:rPr lang="en-US" dirty="0"/>
              <a:t> sig om </a:t>
            </a:r>
            <a:r>
              <a:rPr lang="en-US" dirty="0" err="1"/>
              <a:t>eksistentielle</a:t>
            </a:r>
            <a:r>
              <a:rPr lang="en-US" dirty="0"/>
              <a:t> </a:t>
            </a:r>
            <a:r>
              <a:rPr lang="en-US" dirty="0" err="1"/>
              <a:t>valg</a:t>
            </a:r>
            <a:endParaRPr lang="en-US" dirty="0"/>
          </a:p>
          <a:p>
            <a:r>
              <a:rPr lang="da-DK" dirty="0"/>
              <a:t>Den videnskabelige tankegang er god til nogle ting. Men det er ikke den man bruger når man er kristen. Man skal ikke forstå!</a:t>
            </a:r>
          </a:p>
        </p:txBody>
      </p:sp>
    </p:spTree>
    <p:extLst>
      <p:ext uri="{BB962C8B-B14F-4D97-AF65-F5344CB8AC3E}">
        <p14:creationId xmlns:p14="http://schemas.microsoft.com/office/powerpoint/2010/main" val="1908445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21CD4-4B27-4D06-8EB8-B5AB53AC31BC}"/>
              </a:ext>
            </a:extLst>
          </p:cNvPr>
          <p:cNvSpPr>
            <a:spLocks noGrp="1"/>
          </p:cNvSpPr>
          <p:nvPr>
            <p:ph type="title"/>
          </p:nvPr>
        </p:nvSpPr>
        <p:spPr/>
        <p:txBody>
          <a:bodyPr/>
          <a:lstStyle/>
          <a:p>
            <a:r>
              <a:rPr lang="en-US" dirty="0" err="1"/>
              <a:t>Søren</a:t>
            </a:r>
            <a:r>
              <a:rPr lang="en-US" dirty="0"/>
              <a:t> Kierkegaard (1813-1855)</a:t>
            </a:r>
            <a:endParaRPr lang="da-DK" dirty="0"/>
          </a:p>
        </p:txBody>
      </p:sp>
      <p:sp>
        <p:nvSpPr>
          <p:cNvPr id="3" name="Pladsholder til indhold 2">
            <a:extLst>
              <a:ext uri="{FF2B5EF4-FFF2-40B4-BE49-F238E27FC236}">
                <a16:creationId xmlns:a16="http://schemas.microsoft.com/office/drawing/2014/main" id="{28C5B6CB-3A5A-49DF-A3B6-ED9A806F779B}"/>
              </a:ext>
            </a:extLst>
          </p:cNvPr>
          <p:cNvSpPr>
            <a:spLocks noGrp="1"/>
          </p:cNvSpPr>
          <p:nvPr>
            <p:ph idx="1"/>
          </p:nvPr>
        </p:nvSpPr>
        <p:spPr/>
        <p:txBody>
          <a:bodyPr>
            <a:normAutofit lnSpcReduction="10000"/>
          </a:bodyPr>
          <a:lstStyle/>
          <a:p>
            <a:r>
              <a:rPr lang="en-US" dirty="0" err="1"/>
              <a:t>Lægger</a:t>
            </a:r>
            <a:r>
              <a:rPr lang="en-US" dirty="0"/>
              <a:t> </a:t>
            </a:r>
            <a:r>
              <a:rPr lang="en-US" dirty="0" err="1"/>
              <a:t>vægt</a:t>
            </a:r>
            <a:r>
              <a:rPr lang="en-US" dirty="0"/>
              <a:t> </a:t>
            </a:r>
            <a:r>
              <a:rPr lang="en-US" dirty="0" err="1"/>
              <a:t>på</a:t>
            </a:r>
            <a:r>
              <a:rPr lang="en-US" dirty="0"/>
              <a:t> </a:t>
            </a:r>
            <a:r>
              <a:rPr lang="en-US" dirty="0" err="1"/>
              <a:t>paradokset</a:t>
            </a:r>
            <a:r>
              <a:rPr lang="en-US" dirty="0"/>
              <a:t>: Det er </a:t>
            </a:r>
            <a:r>
              <a:rPr lang="en-US" dirty="0" err="1"/>
              <a:t>fint</a:t>
            </a:r>
            <a:r>
              <a:rPr lang="en-US" dirty="0"/>
              <a:t> </a:t>
            </a:r>
            <a:r>
              <a:rPr lang="en-US" dirty="0" err="1"/>
              <a:t>ikke</a:t>
            </a:r>
            <a:r>
              <a:rPr lang="en-US" dirty="0"/>
              <a:t> at </a:t>
            </a:r>
            <a:r>
              <a:rPr lang="en-US" dirty="0" err="1"/>
              <a:t>kunne</a:t>
            </a:r>
            <a:r>
              <a:rPr lang="en-US" dirty="0"/>
              <a:t> </a:t>
            </a:r>
            <a:r>
              <a:rPr lang="en-US" dirty="0" err="1"/>
              <a:t>begribe</a:t>
            </a:r>
            <a:r>
              <a:rPr lang="en-US" dirty="0"/>
              <a:t> </a:t>
            </a:r>
            <a:r>
              <a:rPr lang="en-US" dirty="0" err="1"/>
              <a:t>kristendommen</a:t>
            </a:r>
            <a:r>
              <a:rPr lang="en-US" dirty="0"/>
              <a:t>. </a:t>
            </a:r>
            <a:r>
              <a:rPr lang="en-US" dirty="0" err="1"/>
              <a:t>Hvis</a:t>
            </a:r>
            <a:r>
              <a:rPr lang="en-US" dirty="0"/>
              <a:t> den </a:t>
            </a:r>
            <a:r>
              <a:rPr lang="en-US" dirty="0" err="1"/>
              <a:t>bliver</a:t>
            </a:r>
            <a:r>
              <a:rPr lang="en-US" dirty="0"/>
              <a:t> </a:t>
            </a:r>
            <a:r>
              <a:rPr lang="en-US" dirty="0" err="1"/>
              <a:t>rationaliseret</a:t>
            </a:r>
            <a:r>
              <a:rPr lang="en-US" dirty="0"/>
              <a:t> </a:t>
            </a:r>
            <a:r>
              <a:rPr lang="en-US" dirty="0" err="1"/>
              <a:t>forsvinder</a:t>
            </a:r>
            <a:r>
              <a:rPr lang="en-US" dirty="0"/>
              <a:t> </a:t>
            </a:r>
            <a:r>
              <a:rPr lang="en-US" dirty="0" err="1"/>
              <a:t>lidenskaben</a:t>
            </a:r>
            <a:r>
              <a:rPr lang="en-US" dirty="0"/>
              <a:t>.</a:t>
            </a:r>
          </a:p>
          <a:p>
            <a:pPr lvl="1"/>
            <a:r>
              <a:rPr lang="da-DK" b="0" i="0" dirty="0">
                <a:effectLst/>
                <a:latin typeface="arial" panose="020B0604020202020204" pitchFamily="34" charset="0"/>
              </a:rPr>
              <a:t>Kan jeg objektivt gribe Gud, </a:t>
            </a:r>
            <a:r>
              <a:rPr lang="da-DK" b="0" i="0" dirty="0" err="1">
                <a:effectLst/>
                <a:latin typeface="arial" panose="020B0604020202020204" pitchFamily="34" charset="0"/>
              </a:rPr>
              <a:t>saa</a:t>
            </a:r>
            <a:r>
              <a:rPr lang="da-DK" b="0" i="0" dirty="0">
                <a:effectLst/>
                <a:latin typeface="arial" panose="020B0604020202020204" pitchFamily="34" charset="0"/>
              </a:rPr>
              <a:t> </a:t>
            </a:r>
            <a:r>
              <a:rPr lang="da-DK" b="0" i="0" dirty="0" err="1">
                <a:effectLst/>
                <a:latin typeface="arial" panose="020B0604020202020204" pitchFamily="34" charset="0"/>
              </a:rPr>
              <a:t>troer</a:t>
            </a:r>
            <a:r>
              <a:rPr lang="da-DK" b="0" i="0" dirty="0">
                <a:effectLst/>
                <a:latin typeface="arial" panose="020B0604020202020204" pitchFamily="34" charset="0"/>
              </a:rPr>
              <a:t> jeg ikke, men netop fordi jeg ikke kan det, derfor </a:t>
            </a:r>
            <a:r>
              <a:rPr lang="da-DK" b="0" i="0" dirty="0" err="1">
                <a:effectLst/>
                <a:latin typeface="arial" panose="020B0604020202020204" pitchFamily="34" charset="0"/>
              </a:rPr>
              <a:t>maae</a:t>
            </a:r>
            <a:r>
              <a:rPr lang="da-DK" b="0" i="0" dirty="0">
                <a:effectLst/>
                <a:latin typeface="arial" panose="020B0604020202020204" pitchFamily="34" charset="0"/>
              </a:rPr>
              <a:t> jeg </a:t>
            </a:r>
            <a:r>
              <a:rPr lang="da-DK" b="0" i="0" dirty="0" err="1">
                <a:effectLst/>
                <a:latin typeface="arial" panose="020B0604020202020204" pitchFamily="34" charset="0"/>
              </a:rPr>
              <a:t>troe</a:t>
            </a:r>
            <a:r>
              <a:rPr lang="da-DK" b="0" i="0" dirty="0">
                <a:effectLst/>
                <a:latin typeface="arial" panose="020B0604020202020204" pitchFamily="34" charset="0"/>
              </a:rPr>
              <a:t>; og vil jeg bevare mig i Troen, </a:t>
            </a:r>
            <a:r>
              <a:rPr lang="da-DK" b="0" i="0" dirty="0" err="1">
                <a:effectLst/>
                <a:latin typeface="arial" panose="020B0604020202020204" pitchFamily="34" charset="0"/>
              </a:rPr>
              <a:t>maa</a:t>
            </a:r>
            <a:r>
              <a:rPr lang="da-DK" b="0" i="0" dirty="0">
                <a:effectLst/>
                <a:latin typeface="arial" panose="020B0604020202020204" pitchFamily="34" charset="0"/>
              </a:rPr>
              <a:t> jeg bestandig passe </a:t>
            </a:r>
            <a:r>
              <a:rPr lang="da-DK" b="0" i="0" dirty="0" err="1">
                <a:effectLst/>
                <a:latin typeface="arial" panose="020B0604020202020204" pitchFamily="34" charset="0"/>
              </a:rPr>
              <a:t>paa</a:t>
            </a:r>
            <a:r>
              <a:rPr lang="da-DK" b="0" i="0" dirty="0">
                <a:effectLst/>
                <a:latin typeface="arial" panose="020B0604020202020204" pitchFamily="34" charset="0"/>
              </a:rPr>
              <a:t>, at jeg fastholder den objektive Uvished, at jeg i den objektive Uvished er "</a:t>
            </a:r>
            <a:r>
              <a:rPr lang="da-DK" b="0" i="0" dirty="0" err="1">
                <a:effectLst/>
                <a:latin typeface="arial" panose="020B0604020202020204" pitchFamily="34" charset="0"/>
              </a:rPr>
              <a:t>paa</a:t>
            </a:r>
            <a:r>
              <a:rPr lang="da-DK" b="0" i="0" dirty="0">
                <a:effectLst/>
                <a:latin typeface="arial" panose="020B0604020202020204" pitchFamily="34" charset="0"/>
              </a:rPr>
              <a:t> de 70.000 Favne Vand", og dog tror.”</a:t>
            </a:r>
          </a:p>
          <a:p>
            <a:r>
              <a:rPr lang="da-DK" dirty="0">
                <a:latin typeface="arial" panose="020B0604020202020204" pitchFamily="34" charset="0"/>
              </a:rPr>
              <a:t>Man skal altså TRO på kristendommen og ikke forsøge at forstå den</a:t>
            </a:r>
          </a:p>
          <a:p>
            <a:r>
              <a:rPr lang="da-DK" dirty="0">
                <a:latin typeface="arial" panose="020B0604020202020204" pitchFamily="34" charset="0"/>
              </a:rPr>
              <a:t>Kristendommen er dog ikke bare den traditionelle tankegang for ”masserne”. Den skal forstås som noget til den enkelte, som kan give en mening med livet.</a:t>
            </a:r>
          </a:p>
          <a:p>
            <a:r>
              <a:rPr lang="da-DK" dirty="0">
                <a:latin typeface="arial" panose="020B0604020202020204" pitchFamily="34" charset="0"/>
              </a:rPr>
              <a:t>Man skal blive sig selv i troen og ikke bare være påvirkelig af ydre impulser.</a:t>
            </a:r>
          </a:p>
          <a:p>
            <a:r>
              <a:rPr lang="da-DK" dirty="0">
                <a:latin typeface="arial" panose="020B0604020202020204" pitchFamily="34" charset="0"/>
              </a:rPr>
              <a:t>Det handler for Kierkegaard om man ikke skal kunne forstå og forsvare diverse udsagn fra bibelen, men at de kan relateres til den enkelte. Man kan være teologisk på sekulariseringens præmisser!</a:t>
            </a:r>
            <a:endParaRPr lang="da-DK" dirty="0"/>
          </a:p>
        </p:txBody>
      </p:sp>
    </p:spTree>
    <p:extLst>
      <p:ext uri="{BB962C8B-B14F-4D97-AF65-F5344CB8AC3E}">
        <p14:creationId xmlns:p14="http://schemas.microsoft.com/office/powerpoint/2010/main" val="1849163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1FD67-D9B8-488F-BB72-8B88DE2BBC8D}"/>
              </a:ext>
            </a:extLst>
          </p:cNvPr>
          <p:cNvSpPr>
            <a:spLocks noGrp="1"/>
          </p:cNvSpPr>
          <p:nvPr>
            <p:ph type="title"/>
          </p:nvPr>
        </p:nvSpPr>
        <p:spPr/>
        <p:txBody>
          <a:bodyPr/>
          <a:lstStyle/>
          <a:p>
            <a:r>
              <a:rPr lang="da-DK" dirty="0"/>
              <a:t>Rudolf </a:t>
            </a:r>
            <a:r>
              <a:rPr lang="da-DK" dirty="0" err="1"/>
              <a:t>Bultmann</a:t>
            </a:r>
            <a:r>
              <a:rPr lang="da-DK" dirty="0"/>
              <a:t> (1884-1976)</a:t>
            </a:r>
          </a:p>
        </p:txBody>
      </p:sp>
      <p:sp>
        <p:nvSpPr>
          <p:cNvPr id="3" name="Pladsholder til indhold 2">
            <a:extLst>
              <a:ext uri="{FF2B5EF4-FFF2-40B4-BE49-F238E27FC236}">
                <a16:creationId xmlns:a16="http://schemas.microsoft.com/office/drawing/2014/main" id="{7E9A817E-42E7-4983-8580-E9182D72686B}"/>
              </a:ext>
            </a:extLst>
          </p:cNvPr>
          <p:cNvSpPr>
            <a:spLocks noGrp="1"/>
          </p:cNvSpPr>
          <p:nvPr>
            <p:ph idx="1"/>
          </p:nvPr>
        </p:nvSpPr>
        <p:spPr/>
        <p:txBody>
          <a:bodyPr/>
          <a:lstStyle/>
          <a:p>
            <a:r>
              <a:rPr lang="da-DK" dirty="0"/>
              <a:t>Afmytologisering</a:t>
            </a:r>
          </a:p>
          <a:p>
            <a:pPr lvl="1"/>
            <a:r>
              <a:rPr lang="da-DK" dirty="0"/>
              <a:t>Pointe: Find frem til intentionen med teksten. </a:t>
            </a:r>
          </a:p>
          <a:p>
            <a:pPr lvl="1"/>
            <a:r>
              <a:rPr lang="da-DK" dirty="0"/>
              <a:t>Tag ikke myten bogstaveligt, men afvis den heller ikke.</a:t>
            </a:r>
          </a:p>
          <a:p>
            <a:pPr lvl="1"/>
            <a:r>
              <a:rPr lang="da-DK" dirty="0"/>
              <a:t>Hvad kan de bruges til for det moderne menneske</a:t>
            </a:r>
          </a:p>
          <a:p>
            <a:r>
              <a:rPr lang="da-DK" dirty="0"/>
              <a:t>Det interessante ved Jesus er kristusdelen – ikke så meget hvem han var, men hvordan han bliver opfattet af kristne.</a:t>
            </a:r>
          </a:p>
          <a:p>
            <a:r>
              <a:rPr lang="da-DK" dirty="0"/>
              <a:t>Det interessante ved skabelsen er ikke hvordan det er sket, men AT det er sket.</a:t>
            </a:r>
          </a:p>
        </p:txBody>
      </p:sp>
    </p:spTree>
    <p:extLst>
      <p:ext uri="{BB962C8B-B14F-4D97-AF65-F5344CB8AC3E}">
        <p14:creationId xmlns:p14="http://schemas.microsoft.com/office/powerpoint/2010/main" val="1264103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E6A32A-E400-4CAF-8025-39789027F7D8}"/>
              </a:ext>
            </a:extLst>
          </p:cNvPr>
          <p:cNvSpPr>
            <a:spLocks noGrp="1"/>
          </p:cNvSpPr>
          <p:nvPr>
            <p:ph type="title"/>
          </p:nvPr>
        </p:nvSpPr>
        <p:spPr/>
        <p:txBody>
          <a:bodyPr/>
          <a:lstStyle/>
          <a:p>
            <a:r>
              <a:rPr lang="da-DK" dirty="0"/>
              <a:t>Rudolf </a:t>
            </a:r>
            <a:r>
              <a:rPr lang="da-DK" dirty="0" err="1"/>
              <a:t>Bultmann</a:t>
            </a:r>
            <a:r>
              <a:rPr lang="da-DK" dirty="0"/>
              <a:t> (1884-1976)</a:t>
            </a:r>
          </a:p>
        </p:txBody>
      </p:sp>
      <p:sp>
        <p:nvSpPr>
          <p:cNvPr id="3" name="Pladsholder til indhold 2">
            <a:extLst>
              <a:ext uri="{FF2B5EF4-FFF2-40B4-BE49-F238E27FC236}">
                <a16:creationId xmlns:a16="http://schemas.microsoft.com/office/drawing/2014/main" id="{6ABC4FF5-3D9D-423E-894E-2C809CE78DDE}"/>
              </a:ext>
            </a:extLst>
          </p:cNvPr>
          <p:cNvSpPr>
            <a:spLocks noGrp="1"/>
          </p:cNvSpPr>
          <p:nvPr>
            <p:ph idx="1"/>
          </p:nvPr>
        </p:nvSpPr>
        <p:spPr/>
        <p:txBody>
          <a:bodyPr/>
          <a:lstStyle/>
          <a:p>
            <a:r>
              <a:rPr lang="da-DK" dirty="0"/>
              <a:t>Afmytologisering skal altså ske ud fra et menneskeligt perspektiv </a:t>
            </a:r>
            <a:r>
              <a:rPr lang="da-DK" dirty="0">
                <a:sym typeface="Wingdings" panose="05000000000000000000" pitchFamily="2" charset="2"/>
              </a:rPr>
              <a:t> Antropologi</a:t>
            </a:r>
            <a:endParaRPr lang="da-DK" dirty="0"/>
          </a:p>
          <a:p>
            <a:r>
              <a:rPr lang="da-DK" dirty="0"/>
              <a:t>Afmytologiseringen bliver et slags modsvar til en del religionskritikere. Man skal ikke forstå den enkelte fortælling som den står, men tolke den som meningsgivende for det moderne menneske.</a:t>
            </a:r>
          </a:p>
          <a:p>
            <a:pPr lvl="1"/>
            <a:r>
              <a:rPr lang="da-DK" dirty="0"/>
              <a:t>Religionskritikere havde tidligere kastet sig over de forskellige fortællinger og udlagt dem som noget overnaturligt vås.</a:t>
            </a:r>
          </a:p>
        </p:txBody>
      </p:sp>
    </p:spTree>
    <p:extLst>
      <p:ext uri="{BB962C8B-B14F-4D97-AF65-F5344CB8AC3E}">
        <p14:creationId xmlns:p14="http://schemas.microsoft.com/office/powerpoint/2010/main" val="253300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DE2A7-84B1-4AA5-8934-D98139F1D46B}"/>
              </a:ext>
            </a:extLst>
          </p:cNvPr>
          <p:cNvSpPr>
            <a:spLocks noGrp="1"/>
          </p:cNvSpPr>
          <p:nvPr>
            <p:ph type="title"/>
          </p:nvPr>
        </p:nvSpPr>
        <p:spPr/>
        <p:txBody>
          <a:bodyPr/>
          <a:lstStyle/>
          <a:p>
            <a:r>
              <a:rPr lang="da-DK" dirty="0"/>
              <a:t>Afmytologisering</a:t>
            </a:r>
          </a:p>
        </p:txBody>
      </p:sp>
      <p:sp>
        <p:nvSpPr>
          <p:cNvPr id="3" name="Pladsholder til indhold 2">
            <a:extLst>
              <a:ext uri="{FF2B5EF4-FFF2-40B4-BE49-F238E27FC236}">
                <a16:creationId xmlns:a16="http://schemas.microsoft.com/office/drawing/2014/main" id="{BC0473CB-D99F-4E67-911C-24843C40CAFA}"/>
              </a:ext>
            </a:extLst>
          </p:cNvPr>
          <p:cNvSpPr>
            <a:spLocks noGrp="1"/>
          </p:cNvSpPr>
          <p:nvPr>
            <p:ph idx="1"/>
          </p:nvPr>
        </p:nvSpPr>
        <p:spPr/>
        <p:txBody>
          <a:bodyPr/>
          <a:lstStyle/>
          <a:p>
            <a:r>
              <a:rPr lang="da-DK" dirty="0"/>
              <a:t>Lav øvelsen om Hr. K</a:t>
            </a:r>
          </a:p>
          <a:p>
            <a:pPr lvl="1"/>
            <a:r>
              <a:rPr lang="da-DK" dirty="0"/>
              <a:t>Tag jer god tid til at filosofere over, hvordan historien kan forstås og besvar derefter spørgsmålene</a:t>
            </a:r>
          </a:p>
        </p:txBody>
      </p:sp>
    </p:spTree>
    <p:extLst>
      <p:ext uri="{BB962C8B-B14F-4D97-AF65-F5344CB8AC3E}">
        <p14:creationId xmlns:p14="http://schemas.microsoft.com/office/powerpoint/2010/main" val="3322472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2B3DF8-CB29-414F-9DCB-92E58D3CF908}"/>
              </a:ext>
            </a:extLst>
          </p:cNvPr>
          <p:cNvSpPr>
            <a:spLocks noGrp="1"/>
          </p:cNvSpPr>
          <p:nvPr>
            <p:ph type="title"/>
          </p:nvPr>
        </p:nvSpPr>
        <p:spPr/>
        <p:txBody>
          <a:bodyPr/>
          <a:lstStyle/>
          <a:p>
            <a:r>
              <a:rPr lang="da-DK" dirty="0"/>
              <a:t>K.E. Løgstrup (1905-1981)</a:t>
            </a:r>
          </a:p>
        </p:txBody>
      </p:sp>
      <p:sp>
        <p:nvSpPr>
          <p:cNvPr id="3" name="Pladsholder til indhold 2">
            <a:extLst>
              <a:ext uri="{FF2B5EF4-FFF2-40B4-BE49-F238E27FC236}">
                <a16:creationId xmlns:a16="http://schemas.microsoft.com/office/drawing/2014/main" id="{95B62A47-C141-49D9-B708-73C2810B9080}"/>
              </a:ext>
            </a:extLst>
          </p:cNvPr>
          <p:cNvSpPr>
            <a:spLocks noGrp="1"/>
          </p:cNvSpPr>
          <p:nvPr>
            <p:ph idx="1"/>
          </p:nvPr>
        </p:nvSpPr>
        <p:spPr/>
        <p:txBody>
          <a:bodyPr>
            <a:normAutofit fontScale="92500" lnSpcReduction="10000"/>
          </a:bodyPr>
          <a:lstStyle/>
          <a:p>
            <a:pPr>
              <a:lnSpc>
                <a:spcPct val="107000"/>
              </a:lnSpc>
              <a:spcAft>
                <a:spcPts val="800"/>
              </a:spcAft>
            </a:pPr>
            <a:r>
              <a:rPr lang="da-DK" sz="1800" u="sng" dirty="0">
                <a:effectLst/>
                <a:latin typeface="Calibri" panose="020F0502020204030204" pitchFamily="34" charset="0"/>
                <a:ea typeface="Calibri" panose="020F0502020204030204" pitchFamily="34" charset="0"/>
                <a:cs typeface="Times New Roman" panose="02020603050405020304" pitchFamily="18" charset="0"/>
              </a:rPr>
              <a:t>Den etiske fordring: </a:t>
            </a:r>
            <a:r>
              <a:rPr lang="da-DK" sz="1800" dirty="0">
                <a:effectLst/>
                <a:latin typeface="Calibri" panose="020F0502020204030204" pitchFamily="34" charset="0"/>
                <a:ea typeface="Calibri" panose="020F0502020204030204" pitchFamily="34" charset="0"/>
                <a:cs typeface="Times New Roman" panose="02020603050405020304" pitchFamily="18" charset="0"/>
              </a:rPr>
              <a:t>Løgstrup redefinerer den radikale etik og dermed det dobbelte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kærlighedsbud</a:t>
            </a:r>
            <a:r>
              <a:rPr lang="da-DK" sz="1800" dirty="0">
                <a:effectLst/>
                <a:latin typeface="Calibri" panose="020F0502020204030204" pitchFamily="34" charset="0"/>
                <a:ea typeface="Calibri" panose="020F0502020204030204" pitchFamily="34" charset="0"/>
                <a:cs typeface="Times New Roman" panose="02020603050405020304" pitchFamily="18" charset="0"/>
              </a:rPr>
              <a:t>, så det bliver relevant for det sekulariserede menneske.</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De 4 præmisser:</a:t>
            </a:r>
          </a:p>
          <a:p>
            <a:pPr lvl="1" indent="-342900">
              <a:lnSpc>
                <a:spcPct val="107000"/>
              </a:lnSpc>
              <a:buFont typeface="+mj-lt"/>
              <a:buAutoNum type="arabicPeriod"/>
            </a:pPr>
            <a:r>
              <a:rPr lang="da-DK" dirty="0">
                <a:effectLst/>
                <a:latin typeface="Calibri" panose="020F0502020204030204" pitchFamily="34" charset="0"/>
                <a:ea typeface="Calibri" panose="020F0502020204030204" pitchFamily="34" charset="0"/>
                <a:cs typeface="Times New Roman" panose="02020603050405020304" pitchFamily="18" charset="0"/>
              </a:rPr>
              <a:t>Kravet er tavst: Vi ved ikke hvad den anden har brug for</a:t>
            </a:r>
          </a:p>
          <a:p>
            <a:pPr lvl="1" indent="-342900">
              <a:lnSpc>
                <a:spcPct val="107000"/>
              </a:lnSpc>
              <a:buFont typeface="+mj-lt"/>
              <a:buAutoNum type="arabicPeriod"/>
            </a:pPr>
            <a:r>
              <a:rPr lang="da-DK" dirty="0">
                <a:effectLst/>
                <a:latin typeface="Calibri" panose="020F0502020204030204" pitchFamily="34" charset="0"/>
                <a:ea typeface="Calibri" panose="020F0502020204030204" pitchFamily="34" charset="0"/>
                <a:cs typeface="Times New Roman" panose="02020603050405020304" pitchFamily="18" charset="0"/>
              </a:rPr>
              <a:t>Kravet er radikalt: Vi kan opfylde eller ødelægge den andens liv</a:t>
            </a:r>
          </a:p>
          <a:p>
            <a:pPr lvl="1" indent="-342900">
              <a:lnSpc>
                <a:spcPct val="107000"/>
              </a:lnSpc>
              <a:buFont typeface="+mj-lt"/>
              <a:buAutoNum type="arabicPeriod"/>
            </a:pPr>
            <a:r>
              <a:rPr lang="da-DK" dirty="0">
                <a:effectLst/>
                <a:latin typeface="Calibri" panose="020F0502020204030204" pitchFamily="34" charset="0"/>
                <a:ea typeface="Calibri" panose="020F0502020204030204" pitchFamily="34" charset="0"/>
                <a:cs typeface="Times New Roman" panose="02020603050405020304" pitchFamily="18" charset="0"/>
              </a:rPr>
              <a:t>Kravet er ensidigt: Vi må ikke kræve noget til gengæld for vores kærlighed</a:t>
            </a:r>
          </a:p>
          <a:p>
            <a:pPr lvl="1" indent="-342900">
              <a:lnSpc>
                <a:spcPct val="107000"/>
              </a:lnSpc>
              <a:spcAft>
                <a:spcPts val="800"/>
              </a:spcAft>
              <a:buFont typeface="+mj-lt"/>
              <a:buAutoNum type="arabicPeriod"/>
            </a:pPr>
            <a:r>
              <a:rPr lang="da-DK" dirty="0">
                <a:effectLst/>
                <a:latin typeface="Calibri" panose="020F0502020204030204" pitchFamily="34" charset="0"/>
                <a:ea typeface="Calibri" panose="020F0502020204030204" pitchFamily="34" charset="0"/>
                <a:cs typeface="Times New Roman" panose="02020603050405020304" pitchFamily="18" charset="0"/>
              </a:rPr>
              <a:t>Kravet er uopfyldeligt: Vi er som mennesker grundlæggende syndige og egoistiske</a:t>
            </a:r>
          </a:p>
          <a:p>
            <a:pPr lvl="1">
              <a:lnSpc>
                <a:spcPct val="107000"/>
              </a:lnSpc>
              <a:spcAft>
                <a:spcPts val="800"/>
              </a:spcAft>
            </a:pPr>
            <a:r>
              <a:rPr lang="da-DK" dirty="0">
                <a:effectLst/>
                <a:latin typeface="Calibri" panose="020F0502020204030204" pitchFamily="34" charset="0"/>
                <a:ea typeface="Calibri" panose="020F0502020204030204" pitchFamily="34" charset="0"/>
                <a:cs typeface="Times New Roman" panose="02020603050405020304" pitchFamily="18" charset="0"/>
              </a:rPr>
              <a:t>De kan ikke nødvendigvis læses 1:1 ud fra citatet, men udledes andre steder fra. </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Kravet til det enkelte menneske består i, at vi er sat i en situation mellem tilbøjelighed og pligt: Egoisme og næstekærlighed. Hvis man af sig selv gør det gode er det ikke nødvendigt at stille krav (citat Løgstrup).</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3576188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A3DC14-075C-4B0F-B9BC-1B2A39261B50}"/>
              </a:ext>
            </a:extLst>
          </p:cNvPr>
          <p:cNvSpPr>
            <a:spLocks noGrp="1"/>
          </p:cNvSpPr>
          <p:nvPr>
            <p:ph type="title"/>
          </p:nvPr>
        </p:nvSpPr>
        <p:spPr/>
        <p:txBody>
          <a:bodyPr/>
          <a:lstStyle/>
          <a:p>
            <a:r>
              <a:rPr lang="da-DK" dirty="0"/>
              <a:t>K.E. Løgstrup (1905-1981)</a:t>
            </a:r>
          </a:p>
        </p:txBody>
      </p:sp>
      <p:sp>
        <p:nvSpPr>
          <p:cNvPr id="3" name="Pladsholder til indhold 2">
            <a:extLst>
              <a:ext uri="{FF2B5EF4-FFF2-40B4-BE49-F238E27FC236}">
                <a16:creationId xmlns:a16="http://schemas.microsoft.com/office/drawing/2014/main" id="{004433B1-1430-47D2-BEF6-4011465E07B2}"/>
              </a:ext>
            </a:extLst>
          </p:cNvPr>
          <p:cNvSpPr>
            <a:spLocks noGrp="1"/>
          </p:cNvSpPr>
          <p:nvPr>
            <p:ph idx="1"/>
          </p:nvPr>
        </p:nvSpPr>
        <p:spPr/>
        <p:txBody>
          <a:bodyPr/>
          <a:lstStyle/>
          <a:p>
            <a:pPr>
              <a:lnSpc>
                <a:spcPct val="107000"/>
              </a:lnSpc>
              <a:spcAft>
                <a:spcPts val="800"/>
              </a:spcAft>
            </a:pPr>
            <a:r>
              <a:rPr lang="da-DK" sz="1800" u="sng" dirty="0">
                <a:effectLst/>
                <a:latin typeface="Calibri" panose="020F0502020204030204" pitchFamily="34" charset="0"/>
                <a:ea typeface="Calibri" panose="020F0502020204030204" pitchFamily="34" charset="0"/>
                <a:cs typeface="Times New Roman" panose="02020603050405020304" pitchFamily="18" charset="0"/>
              </a:rPr>
              <a:t>Skabelsesteologi:</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da-DK" dirty="0">
                <a:effectLst/>
                <a:latin typeface="Calibri" panose="020F0502020204030204" pitchFamily="34" charset="0"/>
                <a:ea typeface="Calibri" panose="020F0502020204030204" pitchFamily="34" charset="0"/>
                <a:cs typeface="Times New Roman" panose="02020603050405020304" pitchFamily="18" charset="0"/>
              </a:rPr>
              <a:t>Betyder at man kan erkende gud ud fra det skabte i verden og ikke bare ud fra fortællingerne i bibelen. Der er altså nogle ting i verden, der bevidner at gud eksisterer fx: Tillid, kærlighed og sandhed.</a:t>
            </a:r>
          </a:p>
          <a:p>
            <a:pPr lvl="1">
              <a:lnSpc>
                <a:spcPct val="107000"/>
              </a:lnSpc>
              <a:spcAft>
                <a:spcPts val="800"/>
              </a:spcAft>
            </a:pPr>
            <a:r>
              <a:rPr lang="da-DK" dirty="0">
                <a:effectLst/>
                <a:latin typeface="Calibri" panose="020F0502020204030204" pitchFamily="34" charset="0"/>
                <a:ea typeface="Calibri" panose="020F0502020204030204" pitchFamily="34" charset="0"/>
                <a:cs typeface="Times New Roman" panose="02020603050405020304" pitchFamily="18" charset="0"/>
              </a:rPr>
              <a:t>De har eksisteret før mennesket. Vi bliver født ind i en verden og bliver som sådan også formet af den verden </a:t>
            </a:r>
            <a:r>
              <a:rPr lang="da-DK"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a-DK" dirty="0">
                <a:effectLst/>
                <a:latin typeface="Calibri" panose="020F0502020204030204" pitchFamily="34" charset="0"/>
                <a:ea typeface="Calibri" panose="020F0502020204030204" pitchFamily="34" charset="0"/>
                <a:cs typeface="Times New Roman" panose="02020603050405020304" pitchFamily="18" charset="0"/>
              </a:rPr>
              <a:t> Vi er både </a:t>
            </a:r>
            <a:r>
              <a:rPr lang="da-DK" dirty="0" err="1">
                <a:latin typeface="Calibri" panose="020F0502020204030204" pitchFamily="34" charset="0"/>
                <a:ea typeface="Calibri" panose="020F0502020204030204" pitchFamily="34" charset="0"/>
                <a:cs typeface="Times New Roman" panose="02020603050405020304" pitchFamily="18" charset="0"/>
              </a:rPr>
              <a:t>f</a:t>
            </a:r>
            <a:r>
              <a:rPr lang="da-DK" dirty="0" err="1">
                <a:effectLst/>
                <a:latin typeface="Calibri" panose="020F0502020204030204" pitchFamily="34" charset="0"/>
                <a:ea typeface="Calibri" panose="020F0502020204030204" pitchFamily="34" charset="0"/>
                <a:cs typeface="Times New Roman" panose="02020603050405020304" pitchFamily="18" charset="0"/>
              </a:rPr>
              <a:t>ørkulturelle</a:t>
            </a:r>
            <a:r>
              <a:rPr lang="da-DK" dirty="0">
                <a:effectLst/>
                <a:latin typeface="Calibri" panose="020F0502020204030204" pitchFamily="34" charset="0"/>
                <a:ea typeface="Calibri" panose="020F0502020204030204" pitchFamily="34" charset="0"/>
                <a:cs typeface="Times New Roman" panose="02020603050405020304" pitchFamily="18" charset="0"/>
              </a:rPr>
              <a:t> og kulturelle væsner.</a:t>
            </a:r>
          </a:p>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Snak med sidemanden: </a:t>
            </a:r>
          </a:p>
          <a:p>
            <a:pPr lvl="1">
              <a:lnSpc>
                <a:spcPct val="107000"/>
              </a:lnSpc>
              <a:spcAft>
                <a:spcPts val="800"/>
              </a:spcAft>
            </a:pPr>
            <a:r>
              <a:rPr lang="da-DK" dirty="0">
                <a:effectLst/>
                <a:latin typeface="Calibri" panose="020F0502020204030204" pitchFamily="34" charset="0"/>
                <a:ea typeface="Calibri" panose="020F0502020204030204" pitchFamily="34" charset="0"/>
                <a:cs typeface="Times New Roman" panose="02020603050405020304" pitchFamily="18" charset="0"/>
              </a:rPr>
              <a:t>Hvordan forklarer Løgstrup kærlighed og tillid og sandheden?</a:t>
            </a:r>
          </a:p>
          <a:p>
            <a:pPr lvl="1">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Hvordan er det en antropocentrisk tankegang?</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335842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AC4CDE-59AE-4E06-96AD-7EF4CE2EC708}"/>
              </a:ext>
            </a:extLst>
          </p:cNvPr>
          <p:cNvSpPr>
            <a:spLocks noGrp="1"/>
          </p:cNvSpPr>
          <p:nvPr>
            <p:ph type="title"/>
          </p:nvPr>
        </p:nvSpPr>
        <p:spPr/>
        <p:txBody>
          <a:bodyPr/>
          <a:lstStyle/>
          <a:p>
            <a:r>
              <a:rPr lang="da-DK" dirty="0"/>
              <a:t>Johannes Sløk (1916-2001)</a:t>
            </a:r>
          </a:p>
        </p:txBody>
      </p:sp>
      <p:sp>
        <p:nvSpPr>
          <p:cNvPr id="3" name="Pladsholder til indhold 2">
            <a:extLst>
              <a:ext uri="{FF2B5EF4-FFF2-40B4-BE49-F238E27FC236}">
                <a16:creationId xmlns:a16="http://schemas.microsoft.com/office/drawing/2014/main" id="{4D30D90D-48DB-4583-BA5D-030EE28F4673}"/>
              </a:ext>
            </a:extLst>
          </p:cNvPr>
          <p:cNvSpPr>
            <a:spLocks noGrp="1"/>
          </p:cNvSpPr>
          <p:nvPr>
            <p:ph idx="1"/>
          </p:nvPr>
        </p:nvSpPr>
        <p:spPr/>
        <p:txBody>
          <a:bodyPr/>
          <a:lstStyle/>
          <a:p>
            <a:pPr>
              <a:lnSpc>
                <a:spcPct val="107000"/>
              </a:lnSpc>
              <a:spcAft>
                <a:spcPts val="800"/>
              </a:spcAft>
            </a:pPr>
            <a:r>
              <a:rPr lang="da-DK" sz="1800" u="sng" dirty="0">
                <a:effectLst/>
                <a:latin typeface="Calibri" panose="020F0502020204030204" pitchFamily="34" charset="0"/>
                <a:ea typeface="Calibri" panose="020F0502020204030204" pitchFamily="34" charset="0"/>
                <a:cs typeface="Times New Roman" panose="02020603050405020304" pitchFamily="18" charset="0"/>
              </a:rPr>
              <a:t>Eksistensteologi</a:t>
            </a:r>
            <a:r>
              <a:rPr lang="da-DK" sz="1800" dirty="0">
                <a:effectLst/>
                <a:latin typeface="Calibri" panose="020F0502020204030204" pitchFamily="34" charset="0"/>
                <a:ea typeface="Calibri" panose="020F0502020204030204" pitchFamily="34" charset="0"/>
                <a:cs typeface="Times New Roman" panose="02020603050405020304" pitchFamily="18" charset="0"/>
              </a:rPr>
              <a:t>: Verden er et gudløst sted, der i sig selv er meningsløs. Det er menneskets opgave at give livet mening. </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Mennesket skal altså selv give verden mening ved at tage opgaven på sig, vælge livet og finde livets mening for sig selv.</a:t>
            </a:r>
          </a:p>
          <a:p>
            <a:pPr marL="0" indent="0">
              <a:buNone/>
            </a:pPr>
            <a:endParaRPr lang="da-DK" dirty="0"/>
          </a:p>
        </p:txBody>
      </p:sp>
    </p:spTree>
    <p:extLst>
      <p:ext uri="{BB962C8B-B14F-4D97-AF65-F5344CB8AC3E}">
        <p14:creationId xmlns:p14="http://schemas.microsoft.com/office/powerpoint/2010/main" val="3969210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59D93A-60B1-4FAB-BDE7-6BE03BA4B966}"/>
              </a:ext>
            </a:extLst>
          </p:cNvPr>
          <p:cNvSpPr>
            <a:spLocks noGrp="1"/>
          </p:cNvSpPr>
          <p:nvPr>
            <p:ph type="title"/>
          </p:nvPr>
        </p:nvSpPr>
        <p:spPr/>
        <p:txBody>
          <a:bodyPr/>
          <a:lstStyle/>
          <a:p>
            <a:r>
              <a:rPr lang="da-DK" dirty="0"/>
              <a:t>Johannes Sløk (1916-2001)</a:t>
            </a:r>
          </a:p>
        </p:txBody>
      </p:sp>
      <p:sp>
        <p:nvSpPr>
          <p:cNvPr id="3" name="Pladsholder til indhold 2">
            <a:extLst>
              <a:ext uri="{FF2B5EF4-FFF2-40B4-BE49-F238E27FC236}">
                <a16:creationId xmlns:a16="http://schemas.microsoft.com/office/drawing/2014/main" id="{183FF4BE-042A-46C4-BD01-7A13214498E0}"/>
              </a:ext>
            </a:extLst>
          </p:cNvPr>
          <p:cNvSpPr>
            <a:spLocks noGrp="1"/>
          </p:cNvSpPr>
          <p:nvPr>
            <p:ph idx="1"/>
          </p:nvPr>
        </p:nvSpPr>
        <p:spPr/>
        <p:txBody>
          <a:bodyPr>
            <a:normAutofit fontScale="92500" lnSpcReduction="10000"/>
          </a:bodyPr>
          <a:lstStyle/>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Uenig med Løgstrup i, at der er fænomener, der er eksisterede før mennesket, som vi fødes ind i. Teologi er kulturel og dermed historisk betinget.</a:t>
            </a:r>
          </a:p>
          <a:p>
            <a:pPr lvl="1">
              <a:lnSpc>
                <a:spcPct val="107000"/>
              </a:lnSpc>
              <a:spcAft>
                <a:spcPts val="800"/>
              </a:spcAft>
            </a:pPr>
            <a:r>
              <a:rPr lang="da-DK" dirty="0">
                <a:effectLst/>
                <a:latin typeface="Calibri" panose="020F0502020204030204" pitchFamily="34" charset="0"/>
                <a:ea typeface="Calibri" panose="020F0502020204030204" pitchFamily="34" charset="0"/>
                <a:cs typeface="Times New Roman" panose="02020603050405020304" pitchFamily="18" charset="0"/>
              </a:rPr>
              <a:t>Det er en rationel teologi, der bliver meningsløs i mødet med den irrationelle intethed, som er det centrale princip i livet.</a:t>
            </a:r>
          </a:p>
          <a:p>
            <a:pPr>
              <a:lnSpc>
                <a:spcPct val="107000"/>
              </a:lnSpc>
              <a:spcAft>
                <a:spcPts val="800"/>
              </a:spcAft>
            </a:pPr>
            <a:r>
              <a:rPr lang="da-DK" sz="1800" u="sng" dirty="0">
                <a:effectLst/>
                <a:latin typeface="Calibri" panose="020F0502020204030204" pitchFamily="34" charset="0"/>
                <a:ea typeface="Calibri" panose="020F0502020204030204" pitchFamily="34" charset="0"/>
                <a:cs typeface="Times New Roman" panose="02020603050405020304" pitchFamily="18" charset="0"/>
              </a:rPr>
              <a:t>Antropologisk tankegang: </a:t>
            </a:r>
            <a:r>
              <a:rPr lang="da-DK" sz="1800" dirty="0">
                <a:effectLst/>
                <a:latin typeface="Calibri" panose="020F0502020204030204" pitchFamily="34" charset="0"/>
                <a:ea typeface="Calibri" panose="020F0502020204030204" pitchFamily="34" charset="0"/>
                <a:cs typeface="Times New Roman" panose="02020603050405020304" pitchFamily="18" charset="0"/>
              </a:rPr>
              <a:t>Man skal afmytologisere evangelierne og finde ind til den eksistentielle kerne, der giver mening for det enkelte menneske.</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Guds åbenbaring er når det enkelte menneske i tro, subjektivt, modtager evangeliet. Det er altså op til det enkelte menneske at give evangeliet den mening, der giver mening for en selv.</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I lignelserne er der ingen moraliseren. Fx lignelsen om den fortabte søn: Hvad vælger han: Er han med til festen eller ej?</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Snak med sidemanden: Forklar hvorfor broderen er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frisat</a:t>
            </a:r>
            <a:r>
              <a:rPr lang="da-DK" sz="1800" dirty="0">
                <a:effectLst/>
                <a:latin typeface="Calibri" panose="020F0502020204030204" pitchFamily="34" charset="0"/>
                <a:ea typeface="Calibri" panose="020F0502020204030204" pitchFamily="34" charset="0"/>
                <a:cs typeface="Times New Roman" panose="02020603050405020304" pitchFamily="18" charset="0"/>
              </a:rPr>
              <a:t>, hvis han vælger at være med i festen</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865254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46D83-00AD-48DC-898A-655E87D3B052}"/>
              </a:ext>
            </a:extLst>
          </p:cNvPr>
          <p:cNvSpPr>
            <a:spLocks noGrp="1"/>
          </p:cNvSpPr>
          <p:nvPr>
            <p:ph type="title"/>
          </p:nvPr>
        </p:nvSpPr>
        <p:spPr/>
        <p:txBody>
          <a:bodyPr/>
          <a:lstStyle/>
          <a:p>
            <a:r>
              <a:rPr lang="da-DK" dirty="0"/>
              <a:t>Johannes Sløk (1916-2001)</a:t>
            </a:r>
          </a:p>
        </p:txBody>
      </p:sp>
      <p:sp>
        <p:nvSpPr>
          <p:cNvPr id="3" name="Pladsholder til indhold 2">
            <a:extLst>
              <a:ext uri="{FF2B5EF4-FFF2-40B4-BE49-F238E27FC236}">
                <a16:creationId xmlns:a16="http://schemas.microsoft.com/office/drawing/2014/main" id="{9E4FEDDC-A287-4E36-A6A5-3329C00893BA}"/>
              </a:ext>
            </a:extLst>
          </p:cNvPr>
          <p:cNvSpPr>
            <a:spLocks noGrp="1"/>
          </p:cNvSpPr>
          <p:nvPr>
            <p:ph idx="1"/>
          </p:nvPr>
        </p:nvSpPr>
        <p:spPr/>
        <p:txBody>
          <a:bodyPr>
            <a:normAutofit/>
          </a:bodyPr>
          <a:lstStyle/>
          <a:p>
            <a:pPr>
              <a:lnSpc>
                <a:spcPct val="107000"/>
              </a:lnSpc>
              <a:spcAft>
                <a:spcPts val="800"/>
              </a:spcAft>
            </a:pPr>
            <a:r>
              <a:rPr lang="da-DK" sz="1800" u="sng" dirty="0">
                <a:effectLst/>
                <a:latin typeface="Calibri" panose="020F0502020204030204" pitchFamily="34" charset="0"/>
                <a:ea typeface="Calibri" panose="020F0502020204030204" pitchFamily="34" charset="0"/>
                <a:cs typeface="Times New Roman" panose="02020603050405020304" pitchFamily="18" charset="0"/>
              </a:rPr>
              <a:t>Sproget: </a:t>
            </a:r>
            <a:r>
              <a:rPr lang="da-DK" sz="1800" dirty="0">
                <a:effectLst/>
                <a:latin typeface="Calibri" panose="020F0502020204030204" pitchFamily="34" charset="0"/>
                <a:ea typeface="Calibri" panose="020F0502020204030204" pitchFamily="34" charset="0"/>
                <a:cs typeface="Times New Roman" panose="02020603050405020304" pitchFamily="18" charset="0"/>
              </a:rPr>
              <a:t>Verden er i sig selv meningsløs og derfor skal vi selv give den mening. Dette sker gennem sproget – altså en sproglig strukturering af verden. Dette kan ske på en af to måder. Ved at bruge det videnskabelige sprog og ved at bruge det religiøse sprog.</a:t>
            </a:r>
          </a:p>
          <a:p>
            <a:pPr>
              <a:lnSpc>
                <a:spcPct val="107000"/>
              </a:lnSpc>
              <a:spcAft>
                <a:spcPts val="800"/>
              </a:spcAft>
            </a:pPr>
            <a:r>
              <a:rPr lang="da-DK" sz="1800" dirty="0">
                <a:effectLst/>
                <a:latin typeface="Calibri" panose="020F0502020204030204" pitchFamily="34" charset="0"/>
                <a:ea typeface="Calibri" panose="020F0502020204030204" pitchFamily="34" charset="0"/>
                <a:cs typeface="Times New Roman" panose="02020603050405020304" pitchFamily="18" charset="0"/>
              </a:rPr>
              <a:t>Sløks pointe er, at vi kommer til at blande de to sprog sammen.</a:t>
            </a:r>
          </a:p>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Vi vil med rationelle begreber forsøge at gøre den religiøse myte sand. Dette kan vi ikke. </a:t>
            </a:r>
          </a:p>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Det rationelle sprog kan ikke rumme en størrelse som gud, der er noget uendeligt mere og anderledes end mennesket.</a:t>
            </a:r>
          </a:p>
        </p:txBody>
      </p:sp>
    </p:spTree>
    <p:extLst>
      <p:ext uri="{BB962C8B-B14F-4D97-AF65-F5344CB8AC3E}">
        <p14:creationId xmlns:p14="http://schemas.microsoft.com/office/powerpoint/2010/main" val="13848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A6BB-59F4-4D95-9515-EFE1E2223FE6}"/>
              </a:ext>
            </a:extLst>
          </p:cNvPr>
          <p:cNvSpPr>
            <a:spLocks noGrp="1"/>
          </p:cNvSpPr>
          <p:nvPr>
            <p:ph type="title"/>
          </p:nvPr>
        </p:nvSpPr>
        <p:spPr/>
        <p:txBody>
          <a:bodyPr/>
          <a:lstStyle/>
          <a:p>
            <a:r>
              <a:rPr lang="da-DK" dirty="0"/>
              <a:t>Opgaver</a:t>
            </a:r>
          </a:p>
        </p:txBody>
      </p:sp>
      <p:sp>
        <p:nvSpPr>
          <p:cNvPr id="3" name="Pladsholder til indhold 2">
            <a:extLst>
              <a:ext uri="{FF2B5EF4-FFF2-40B4-BE49-F238E27FC236}">
                <a16:creationId xmlns:a16="http://schemas.microsoft.com/office/drawing/2014/main" id="{91B5D181-EE28-4240-962A-B430B22B855A}"/>
              </a:ext>
            </a:extLst>
          </p:cNvPr>
          <p:cNvSpPr>
            <a:spLocks noGrp="1"/>
          </p:cNvSpPr>
          <p:nvPr>
            <p:ph idx="1"/>
          </p:nvPr>
        </p:nvSpPr>
        <p:spPr/>
        <p:txBody>
          <a:bodyPr/>
          <a:lstStyle/>
          <a:p>
            <a:r>
              <a:rPr lang="da-DK" dirty="0"/>
              <a:t>Læs Kjeld Holms citat og find eksistensteologiske aspekter i det</a:t>
            </a:r>
          </a:p>
          <a:p>
            <a:r>
              <a:rPr lang="da-DK" dirty="0"/>
              <a:t>Lav øvelse 1 og 2 om </a:t>
            </a:r>
            <a:r>
              <a:rPr lang="da-DK" dirty="0" err="1"/>
              <a:t>Løgstup</a:t>
            </a:r>
            <a:r>
              <a:rPr lang="da-DK" dirty="0"/>
              <a:t> og Sløk</a:t>
            </a:r>
          </a:p>
        </p:txBody>
      </p:sp>
    </p:spTree>
    <p:extLst>
      <p:ext uri="{BB962C8B-B14F-4D97-AF65-F5344CB8AC3E}">
        <p14:creationId xmlns:p14="http://schemas.microsoft.com/office/powerpoint/2010/main" val="38293177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ærd at citer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TM03457503[[fn=Værd at citere]]</Template>
  <TotalTime>121</TotalTime>
  <Words>1116</Words>
  <Application>Microsoft Office PowerPoint</Application>
  <PresentationFormat>Widescreen</PresentationFormat>
  <Paragraphs>68</Paragraphs>
  <Slides>13</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Arial</vt:lpstr>
      <vt:lpstr>Calibri</vt:lpstr>
      <vt:lpstr>Century Gothic</vt:lpstr>
      <vt:lpstr>Wingdings 2</vt:lpstr>
      <vt:lpstr>Værd at citere</vt:lpstr>
      <vt:lpstr>Kristendommen i det 20. århundrede</vt:lpstr>
      <vt:lpstr>Det 20. århundrede</vt:lpstr>
      <vt:lpstr>Søren Kierkegaard (1813-1855)</vt:lpstr>
      <vt:lpstr>Søren Kierkegaard (1813-1855)</vt:lpstr>
      <vt:lpstr>Rudolf Bultmann (1884-1976)</vt:lpstr>
      <vt:lpstr>Rudolf Bultmann (1884-1976)</vt:lpstr>
      <vt:lpstr>Afmytologisering</vt:lpstr>
      <vt:lpstr>K.E. Løgstrup (1905-1981)</vt:lpstr>
      <vt:lpstr>K.E. Løgstrup (1905-1981)</vt:lpstr>
      <vt:lpstr>Johannes Sløk (1916-2001)</vt:lpstr>
      <vt:lpstr>Johannes Sløk (1916-2001)</vt:lpstr>
      <vt:lpstr>Johannes Sløk (1916-2001)</vt:lpstr>
      <vt:lpstr>Opgaver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Kristendommen i det 20. århundrede</dc:title>
  <dc:creator>Niels Erik Jensen (NJ | MG)</dc:creator>
  <cp:lastModifiedBy>Niels Erik Jensen (NJ | MG)</cp:lastModifiedBy>
  <cp:revision>15</cp:revision>
  <dcterms:created xsi:type="dcterms:W3CDTF">2020-10-06T06:02:54Z</dcterms:created>
  <dcterms:modified xsi:type="dcterms:W3CDTF">2020-10-06T08:04:35Z</dcterms:modified>
</cp:coreProperties>
</file>