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12/2/2024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129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25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458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02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12/2/2024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068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12/2/2024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46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12/2/2024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403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87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981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80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005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idraetsportalen.systime.d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F642132-805A-497E-9C84-8D6774339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E7F1DA-407F-41FD-AC0F-D9CAD1187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1800" y="685800"/>
            <a:ext cx="4724400" cy="54864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2210C36-8C09-E622-A259-2CA63FF5FE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7600" y="1371599"/>
            <a:ext cx="3390900" cy="2360429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bg2"/>
                </a:solidFill>
              </a:rPr>
              <a:t>Fysiologi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4775A88-A2D7-BCC1-31A5-6C0A3FA195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7600" y="4114800"/>
            <a:ext cx="3390900" cy="1371601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bg2"/>
                </a:solidFill>
              </a:rPr>
              <a:t>Kredsløb og energiomsætning</a:t>
            </a:r>
          </a:p>
        </p:txBody>
      </p:sp>
      <p:pic>
        <p:nvPicPr>
          <p:cNvPr id="4" name="Picture 3" descr="Et farver på en hvid overflade">
            <a:extLst>
              <a:ext uri="{FF2B5EF4-FFF2-40B4-BE49-F238E27FC236}">
                <a16:creationId xmlns:a16="http://schemas.microsoft.com/office/drawing/2014/main" id="{09C1D692-4479-D3EA-99DE-A7DA395E2C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333"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926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BC959F-CAB6-4E23-81DE-E0BBF2B7E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94DEED-5E0F-4E41-A445-58C14864C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767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0FE75F9-6687-B50E-5D9F-0BA0F698B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0"/>
            <a:ext cx="2742028" cy="4114800"/>
          </a:xfrm>
        </p:spPr>
        <p:txBody>
          <a:bodyPr anchor="ctr">
            <a:normAutofit/>
          </a:bodyPr>
          <a:lstStyle/>
          <a:p>
            <a:pPr algn="ctr"/>
            <a:r>
              <a:rPr lang="da-DK" dirty="0">
                <a:solidFill>
                  <a:schemeClr val="bg2"/>
                </a:solidFill>
              </a:rPr>
              <a:t>Oversigt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1FEFA6-7D4F-4746-AE64-D4D52FE7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0" y="685800"/>
            <a:ext cx="6743700" cy="54864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4A783C-01CA-DB58-F25F-45E8C10C0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0963" y="1270591"/>
            <a:ext cx="5631357" cy="4364666"/>
          </a:xfrm>
        </p:spPr>
        <p:txBody>
          <a:bodyPr anchor="ctr">
            <a:normAutofit/>
          </a:bodyPr>
          <a:lstStyle/>
          <a:p>
            <a:r>
              <a:rPr lang="da-DK" sz="2000" dirty="0"/>
              <a:t>Åndedræt</a:t>
            </a:r>
          </a:p>
          <a:p>
            <a:r>
              <a:rPr lang="da-DK" sz="2000" dirty="0"/>
              <a:t>Kredsløb</a:t>
            </a:r>
          </a:p>
          <a:p>
            <a:r>
              <a:rPr lang="da-DK" sz="2000" dirty="0"/>
              <a:t>Energiomsætning</a:t>
            </a:r>
          </a:p>
          <a:p>
            <a:r>
              <a:rPr lang="da-DK" sz="2000" dirty="0"/>
              <a:t>Opgaver</a:t>
            </a:r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107905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BC959F-CAB6-4E23-81DE-E0BBF2B7E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94DEED-5E0F-4E41-A445-58C14864C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767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A34610E-52C4-BB11-DB7A-6485727C4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0"/>
            <a:ext cx="2819400" cy="4114800"/>
          </a:xfrm>
        </p:spPr>
        <p:txBody>
          <a:bodyPr anchor="ctr">
            <a:normAutofit/>
          </a:bodyPr>
          <a:lstStyle/>
          <a:p>
            <a:pPr algn="ctr"/>
            <a:r>
              <a:rPr lang="da-DK" dirty="0">
                <a:solidFill>
                  <a:schemeClr val="bg2"/>
                </a:solidFill>
              </a:rPr>
              <a:t>Åndedræt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1FEFA6-7D4F-4746-AE64-D4D52FE7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0" y="685800"/>
            <a:ext cx="6743700" cy="54864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015EE4-097E-F5C8-FE84-8AE72F247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0963" y="1270591"/>
            <a:ext cx="5631357" cy="4364666"/>
          </a:xfrm>
        </p:spPr>
        <p:txBody>
          <a:bodyPr anchor="ctr">
            <a:normAutofit/>
          </a:bodyPr>
          <a:lstStyle/>
          <a:p>
            <a:r>
              <a:rPr lang="da-DK" sz="2000" dirty="0"/>
              <a:t>Fra atmosfærisk luft til alveoler</a:t>
            </a:r>
          </a:p>
          <a:p>
            <a:r>
              <a:rPr lang="da-DK" sz="2000" dirty="0"/>
              <a:t>Undertryk pga. åndedrætsmusklerne</a:t>
            </a:r>
          </a:p>
          <a:p>
            <a:r>
              <a:rPr lang="da-DK" sz="2000" dirty="0"/>
              <a:t>Mund </a:t>
            </a:r>
            <a:r>
              <a:rPr lang="da-DK" sz="2000" dirty="0">
                <a:sym typeface="Wingdings" panose="05000000000000000000" pitchFamily="2" charset="2"/>
              </a:rPr>
              <a:t> luftrør  </a:t>
            </a:r>
            <a:r>
              <a:rPr lang="da-DK" sz="2000" dirty="0" err="1">
                <a:sym typeface="Wingdings" panose="05000000000000000000" pitchFamily="2" charset="2"/>
              </a:rPr>
              <a:t>Bronier</a:t>
            </a:r>
            <a:r>
              <a:rPr lang="da-DK" sz="2000" dirty="0">
                <a:sym typeface="Wingdings" panose="05000000000000000000" pitchFamily="2" charset="2"/>
              </a:rPr>
              <a:t>  Bronkioler  Alveoler (der er omgivet af </a:t>
            </a:r>
            <a:r>
              <a:rPr lang="da-DK" sz="2000" dirty="0" err="1">
                <a:sym typeface="Wingdings" panose="05000000000000000000" pitchFamily="2" charset="2"/>
              </a:rPr>
              <a:t>kapilærer</a:t>
            </a:r>
            <a:r>
              <a:rPr lang="da-DK" sz="2000" dirty="0">
                <a:sym typeface="Wingdings" panose="05000000000000000000" pitchFamily="2" charset="2"/>
              </a:rPr>
              <a:t>)</a:t>
            </a:r>
          </a:p>
          <a:p>
            <a:r>
              <a:rPr lang="da-DK" sz="2000" dirty="0">
                <a:sym typeface="Wingdings" panose="05000000000000000000" pitchFamily="2" charset="2"/>
              </a:rPr>
              <a:t>Herfra er O2 klar til at blive transporteret over i blodbanen via diffusion</a:t>
            </a:r>
          </a:p>
          <a:p>
            <a:r>
              <a:rPr lang="da-DK" sz="2000" dirty="0">
                <a:sym typeface="Wingdings" panose="05000000000000000000" pitchFamily="2" charset="2"/>
              </a:rPr>
              <a:t>Formål: Optage O2 og udskille CO2</a:t>
            </a:r>
          </a:p>
          <a:p>
            <a:r>
              <a:rPr lang="da-DK" sz="2000" dirty="0">
                <a:sym typeface="Wingdings" panose="05000000000000000000" pitchFamily="2" charset="2"/>
              </a:rPr>
              <a:t>Lungeventilation i hvile og under arbejde?</a:t>
            </a:r>
          </a:p>
        </p:txBody>
      </p:sp>
    </p:spTree>
    <p:extLst>
      <p:ext uri="{BB962C8B-B14F-4D97-AF65-F5344CB8AC3E}">
        <p14:creationId xmlns:p14="http://schemas.microsoft.com/office/powerpoint/2010/main" val="1295163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BC959F-CAB6-4E23-81DE-E0BBF2B7E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94DEED-5E0F-4E41-A445-58C14864C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767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5834984-F112-F6D0-1FAB-6A6A26C90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0"/>
            <a:ext cx="2742028" cy="4114800"/>
          </a:xfrm>
        </p:spPr>
        <p:txBody>
          <a:bodyPr anchor="ctr">
            <a:normAutofit/>
          </a:bodyPr>
          <a:lstStyle/>
          <a:p>
            <a:pPr algn="ctr"/>
            <a:r>
              <a:rPr lang="da-DK" dirty="0">
                <a:solidFill>
                  <a:schemeClr val="bg2"/>
                </a:solidFill>
              </a:rPr>
              <a:t>Kredsløb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1FEFA6-7D4F-4746-AE64-D4D52FE7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0" y="685800"/>
            <a:ext cx="6743700" cy="54864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8C119B-7E3C-3695-30EA-D501ED8E4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0963" y="1270591"/>
            <a:ext cx="5631357" cy="4364666"/>
          </a:xfrm>
        </p:spPr>
        <p:txBody>
          <a:bodyPr anchor="ctr">
            <a:normAutofit/>
          </a:bodyPr>
          <a:lstStyle/>
          <a:p>
            <a:r>
              <a:rPr lang="da-DK" sz="2000" dirty="0"/>
              <a:t>Lille (lunge) og store (krop) kredsløb</a:t>
            </a:r>
          </a:p>
          <a:p>
            <a:r>
              <a:rPr lang="da-DK" sz="2000" dirty="0"/>
              <a:t>Forklar sammen med din sidemand hvordan ilt (O2) kommer fra lungerne ud til den arbejdende muskel</a:t>
            </a:r>
          </a:p>
          <a:p>
            <a:pPr lvl="1"/>
            <a:r>
              <a:rPr lang="da-DK" sz="1600" dirty="0"/>
              <a:t>I skal kunne forklare: begge kredsløb, diffusion, hæmoglobin, arterier og vener, puls, slagvolumenen, minutvolumen.</a:t>
            </a:r>
          </a:p>
          <a:p>
            <a:r>
              <a:rPr lang="da-DK" sz="2000" dirty="0"/>
              <a:t>Forklar hvorfor det er bedre at træne/præstere i kølige omgivelser fremfor varmere.</a:t>
            </a:r>
          </a:p>
        </p:txBody>
      </p:sp>
    </p:spTree>
    <p:extLst>
      <p:ext uri="{BB962C8B-B14F-4D97-AF65-F5344CB8AC3E}">
        <p14:creationId xmlns:p14="http://schemas.microsoft.com/office/powerpoint/2010/main" val="1204861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BC959F-CAB6-4E23-81DE-E0BBF2B7E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94DEED-5E0F-4E41-A445-58C14864C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767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E0C73FE-3025-BE3C-2A8C-8B275C447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0"/>
            <a:ext cx="2742028" cy="4114800"/>
          </a:xfrm>
        </p:spPr>
        <p:txBody>
          <a:bodyPr anchor="ctr">
            <a:normAutofit/>
          </a:bodyPr>
          <a:lstStyle/>
          <a:p>
            <a:pPr algn="ctr"/>
            <a:r>
              <a:rPr lang="da-DK" dirty="0">
                <a:solidFill>
                  <a:schemeClr val="bg2"/>
                </a:solidFill>
              </a:rPr>
              <a:t>Energiomsætning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1FEFA6-7D4F-4746-AE64-D4D52FE7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0" y="685800"/>
            <a:ext cx="6743700" cy="54864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D045F10-2247-3592-062B-D767CDFDC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0963" y="1270591"/>
            <a:ext cx="5631357" cy="4364666"/>
          </a:xfrm>
        </p:spPr>
        <p:txBody>
          <a:bodyPr anchor="ctr">
            <a:normAutofit/>
          </a:bodyPr>
          <a:lstStyle/>
          <a:p>
            <a:r>
              <a:rPr lang="da-DK" sz="2000" dirty="0"/>
              <a:t>ATP: </a:t>
            </a:r>
            <a:r>
              <a:rPr lang="da-DK" sz="2000" dirty="0" err="1"/>
              <a:t>Adenosin</a:t>
            </a:r>
            <a:r>
              <a:rPr lang="da-DK" sz="2000" dirty="0"/>
              <a:t> Tri </a:t>
            </a:r>
            <a:r>
              <a:rPr lang="da-DK" sz="2000" dirty="0" err="1"/>
              <a:t>Phosphat</a:t>
            </a:r>
            <a:r>
              <a:rPr lang="da-DK" sz="2000" dirty="0"/>
              <a:t> </a:t>
            </a:r>
          </a:p>
          <a:p>
            <a:pPr lvl="1"/>
            <a:r>
              <a:rPr lang="da-DK" sz="1600" dirty="0"/>
              <a:t>Det det hele handler om!</a:t>
            </a:r>
          </a:p>
          <a:p>
            <a:r>
              <a:rPr lang="da-DK" sz="2000" dirty="0"/>
              <a:t>Alle energikrævende processer i kroppen kræver ATP. Det bruges konstant og skal dermed konstant genopbygges. </a:t>
            </a:r>
          </a:p>
          <a:p>
            <a:pPr lvl="1"/>
            <a:r>
              <a:rPr lang="da-DK" sz="1600" dirty="0"/>
              <a:t>Foregår på forskellige måder afhængig af situationen.</a:t>
            </a:r>
          </a:p>
        </p:txBody>
      </p:sp>
    </p:spTree>
    <p:extLst>
      <p:ext uri="{BB962C8B-B14F-4D97-AF65-F5344CB8AC3E}">
        <p14:creationId xmlns:p14="http://schemas.microsoft.com/office/powerpoint/2010/main" val="4292359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BC959F-CAB6-4E23-81DE-E0BBF2B7E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94DEED-5E0F-4E41-A445-58C14864C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767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7F0EC5-9912-1697-7F44-A69BD87B9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0"/>
            <a:ext cx="2742028" cy="4114800"/>
          </a:xfrm>
        </p:spPr>
        <p:txBody>
          <a:bodyPr anchor="ctr">
            <a:normAutofit/>
          </a:bodyPr>
          <a:lstStyle/>
          <a:p>
            <a:pPr algn="ctr"/>
            <a:r>
              <a:rPr lang="da-DK" dirty="0">
                <a:solidFill>
                  <a:schemeClr val="bg2"/>
                </a:solidFill>
              </a:rPr>
              <a:t>Kilder til ATP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1FEFA6-7D4F-4746-AE64-D4D52FE7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0" y="685800"/>
            <a:ext cx="6743700" cy="54864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F4DB95B-9B98-A629-99F0-F042BDA72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0963" y="1270591"/>
            <a:ext cx="5631357" cy="4364666"/>
          </a:xfrm>
        </p:spPr>
        <p:txBody>
          <a:bodyPr anchor="ctr">
            <a:normAutofit/>
          </a:bodyPr>
          <a:lstStyle/>
          <a:p>
            <a:r>
              <a:rPr lang="da-DK" sz="2000" dirty="0"/>
              <a:t>Kulhydrat (glukose) og fedt (og protein og alkohol)</a:t>
            </a:r>
          </a:p>
          <a:p>
            <a:r>
              <a:rPr lang="da-DK" sz="2000" dirty="0"/>
              <a:t>Omdannelse af kulhydrat og fedt til ATP</a:t>
            </a:r>
            <a:endParaRPr lang="da-DK" sz="1600" dirty="0"/>
          </a:p>
          <a:p>
            <a:r>
              <a:rPr lang="da-DK" sz="1600" dirty="0"/>
              <a:t>Aerobe processer (med ilt) og anaerobe processer (uden ilt)</a:t>
            </a:r>
          </a:p>
        </p:txBody>
      </p:sp>
    </p:spTree>
    <p:extLst>
      <p:ext uri="{BB962C8B-B14F-4D97-AF65-F5344CB8AC3E}">
        <p14:creationId xmlns:p14="http://schemas.microsoft.com/office/powerpoint/2010/main" val="3373290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BC959F-CAB6-4E23-81DE-E0BBF2B7E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94DEED-5E0F-4E41-A445-58C14864C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767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CE08AF8-54B8-FE0F-B252-197DEB774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0"/>
            <a:ext cx="2809240" cy="4114800"/>
          </a:xfrm>
        </p:spPr>
        <p:txBody>
          <a:bodyPr anchor="ctr">
            <a:normAutofit/>
          </a:bodyPr>
          <a:lstStyle/>
          <a:p>
            <a:pPr algn="ctr"/>
            <a:r>
              <a:rPr lang="da-DK" dirty="0">
                <a:solidFill>
                  <a:schemeClr val="bg2"/>
                </a:solidFill>
              </a:rPr>
              <a:t>Anaerobe processer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1FEFA6-7D4F-4746-AE64-D4D52FE7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0" y="685800"/>
            <a:ext cx="6743700" cy="54864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7CDF9B8-CACB-B1DA-6DCD-3670EBE40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0963" y="1270591"/>
            <a:ext cx="5631357" cy="4364666"/>
          </a:xfrm>
        </p:spPr>
        <p:txBody>
          <a:bodyPr anchor="ctr">
            <a:normAutofit/>
          </a:bodyPr>
          <a:lstStyle/>
          <a:p>
            <a:r>
              <a:rPr lang="da-DK" sz="2000" dirty="0" err="1"/>
              <a:t>Alaktacide</a:t>
            </a:r>
            <a:r>
              <a:rPr lang="da-DK" sz="2000" dirty="0"/>
              <a:t> og </a:t>
            </a:r>
            <a:r>
              <a:rPr lang="da-DK" sz="2000" dirty="0" err="1"/>
              <a:t>laktacide</a:t>
            </a:r>
            <a:endParaRPr lang="da-DK" sz="2000" dirty="0"/>
          </a:p>
          <a:p>
            <a:r>
              <a:rPr lang="da-DK" sz="2000" dirty="0"/>
              <a:t>Spaltning af </a:t>
            </a:r>
            <a:r>
              <a:rPr lang="da-DK" sz="2000" dirty="0" err="1"/>
              <a:t>KrP</a:t>
            </a:r>
            <a:r>
              <a:rPr lang="da-DK" sz="2000" dirty="0"/>
              <a:t> til </a:t>
            </a:r>
            <a:r>
              <a:rPr lang="da-DK" sz="2000" dirty="0" err="1"/>
              <a:t>kreatin</a:t>
            </a:r>
            <a:r>
              <a:rPr lang="da-DK" sz="2000" dirty="0"/>
              <a:t> og en fri </a:t>
            </a:r>
            <a:r>
              <a:rPr lang="da-DK" sz="2000" dirty="0" err="1"/>
              <a:t>phosphat</a:t>
            </a:r>
            <a:endParaRPr lang="da-DK" sz="2000" dirty="0"/>
          </a:p>
          <a:p>
            <a:r>
              <a:rPr lang="da-DK" sz="2000" dirty="0"/>
              <a:t>Nok til få sekunders arbejde.</a:t>
            </a:r>
          </a:p>
          <a:p>
            <a:r>
              <a:rPr lang="da-DK" sz="2000" dirty="0"/>
              <a:t>Lynhurtig proces</a:t>
            </a:r>
          </a:p>
          <a:p>
            <a:endParaRPr lang="da-DK" sz="2000" dirty="0"/>
          </a:p>
          <a:p>
            <a:r>
              <a:rPr lang="da-DK" sz="2000" dirty="0" err="1"/>
              <a:t>Laktacide</a:t>
            </a:r>
            <a:r>
              <a:rPr lang="da-DK" sz="2000" dirty="0"/>
              <a:t> (</a:t>
            </a:r>
            <a:r>
              <a:rPr lang="da-DK" sz="2000" dirty="0" err="1"/>
              <a:t>mækesyregæring</a:t>
            </a:r>
            <a:r>
              <a:rPr lang="da-DK" sz="2000" dirty="0"/>
              <a:t>): Spaltning af glukose uden ilt. Giver et beskedent afkast af </a:t>
            </a:r>
            <a:r>
              <a:rPr lang="da-DK" sz="2000" dirty="0" err="1"/>
              <a:t>phosphat</a:t>
            </a:r>
            <a:r>
              <a:rPr lang="da-DK" sz="2000" dirty="0"/>
              <a:t> til gendannelse af ATP, men er hurtigt.</a:t>
            </a:r>
          </a:p>
          <a:p>
            <a:pPr lvl="1"/>
            <a:r>
              <a:rPr lang="da-DK" sz="1600" dirty="0"/>
              <a:t>Ophobning af affaldsstoffer – musklernes arbejde hæmmes.</a:t>
            </a:r>
          </a:p>
          <a:p>
            <a:pPr lvl="1"/>
            <a:r>
              <a:rPr lang="da-DK" sz="1600" dirty="0"/>
              <a:t>Det man kalder ”at syre til” (dårligt navn)</a:t>
            </a:r>
          </a:p>
        </p:txBody>
      </p:sp>
    </p:spTree>
    <p:extLst>
      <p:ext uri="{BB962C8B-B14F-4D97-AF65-F5344CB8AC3E}">
        <p14:creationId xmlns:p14="http://schemas.microsoft.com/office/powerpoint/2010/main" val="832906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BC959F-CAB6-4E23-81DE-E0BBF2B7E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94DEED-5E0F-4E41-A445-58C14864C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767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26ACC7-10AA-3492-2570-768EB8AF2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0"/>
            <a:ext cx="2799080" cy="4114800"/>
          </a:xfrm>
        </p:spPr>
        <p:txBody>
          <a:bodyPr anchor="ctr">
            <a:normAutofit/>
          </a:bodyPr>
          <a:lstStyle/>
          <a:p>
            <a:pPr algn="ctr"/>
            <a:r>
              <a:rPr lang="da-DK" dirty="0">
                <a:solidFill>
                  <a:schemeClr val="bg2"/>
                </a:solidFill>
              </a:rPr>
              <a:t>Aerobe processer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1FEFA6-7D4F-4746-AE64-D4D52FE7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0" y="685800"/>
            <a:ext cx="6743700" cy="54864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38ABB8C-9BFE-8462-93D5-41FBC32F9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0963" y="1270591"/>
            <a:ext cx="5631357" cy="4364666"/>
          </a:xfrm>
        </p:spPr>
        <p:txBody>
          <a:bodyPr anchor="ctr">
            <a:normAutofit/>
          </a:bodyPr>
          <a:lstStyle/>
          <a:p>
            <a:r>
              <a:rPr lang="da-DK" sz="2000" dirty="0"/>
              <a:t>Forbrænding af kulhydrat (glukose) og fedt (og lidt protein og alkohol)</a:t>
            </a:r>
          </a:p>
          <a:p>
            <a:pPr lvl="1"/>
            <a:r>
              <a:rPr lang="da-DK" sz="1600" dirty="0"/>
              <a:t>Tager lidt tid om at komme i gang, men er meget effektivt </a:t>
            </a:r>
            <a:r>
              <a:rPr lang="da-DK" sz="1600" dirty="0" err="1"/>
              <a:t>ift</a:t>
            </a:r>
            <a:r>
              <a:rPr lang="da-DK" sz="1600" dirty="0"/>
              <a:t> gendannelse af ATP ud fra næringsstofferne.</a:t>
            </a:r>
          </a:p>
          <a:p>
            <a:pPr lvl="1"/>
            <a:r>
              <a:rPr lang="da-DK" sz="1600" dirty="0"/>
              <a:t>Fedt kræver lidt mere tid, men der kommer meget ATP ud af det.</a:t>
            </a:r>
          </a:p>
          <a:p>
            <a:r>
              <a:rPr lang="da-DK" sz="2000" dirty="0"/>
              <a:t>Hvad kan man gøre for at optimere sine vilkår for præstation ifm. næringsstoffer og udholdenhedsidrætter?</a:t>
            </a:r>
          </a:p>
          <a:p>
            <a:r>
              <a:rPr lang="da-DK" sz="2000" dirty="0"/>
              <a:t>Forklar fig. 2.18 på side 64</a:t>
            </a:r>
          </a:p>
        </p:txBody>
      </p:sp>
    </p:spTree>
    <p:extLst>
      <p:ext uri="{BB962C8B-B14F-4D97-AF65-F5344CB8AC3E}">
        <p14:creationId xmlns:p14="http://schemas.microsoft.com/office/powerpoint/2010/main" val="3470134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BC959F-CAB6-4E23-81DE-E0BBF2B7E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94DEED-5E0F-4E41-A445-58C14864C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767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99B64E9-0163-5140-BD5F-625079F1F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0"/>
            <a:ext cx="2742028" cy="4114800"/>
          </a:xfrm>
        </p:spPr>
        <p:txBody>
          <a:bodyPr anchor="ctr">
            <a:normAutofit/>
          </a:bodyPr>
          <a:lstStyle/>
          <a:p>
            <a:pPr algn="ctr"/>
            <a:r>
              <a:rPr lang="da-DK" dirty="0">
                <a:solidFill>
                  <a:schemeClr val="bg2"/>
                </a:solidFill>
              </a:rPr>
              <a:t>Opgave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1FEFA6-7D4F-4746-AE64-D4D52FE7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0" y="685800"/>
            <a:ext cx="6743700" cy="54864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D38FE81-3B4F-CD70-0928-38C47A128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0963" y="1270591"/>
            <a:ext cx="5631357" cy="4364666"/>
          </a:xfrm>
        </p:spPr>
        <p:txBody>
          <a:bodyPr anchor="ctr">
            <a:normAutofit/>
          </a:bodyPr>
          <a:lstStyle/>
          <a:p>
            <a:r>
              <a:rPr lang="da-DK" sz="2000" dirty="0"/>
              <a:t>Søg her i bogen, på nettet eller på </a:t>
            </a:r>
            <a:r>
              <a:rPr lang="da-DK" sz="2000" dirty="0">
                <a:hlinkClick r:id="rId2"/>
              </a:rPr>
              <a:t>https://idraetsportalen.systime.dk/</a:t>
            </a:r>
            <a:r>
              <a:rPr lang="da-DK" sz="2000" dirty="0"/>
              <a:t> og find billeder eller videoer til kan forklare de aerobe og anaerobe processer. Læg det bedste billede, </a:t>
            </a:r>
            <a:r>
              <a:rPr lang="da-DK" sz="2000" dirty="0" err="1"/>
              <a:t>ppt</a:t>
            </a:r>
            <a:r>
              <a:rPr lang="da-DK" sz="2000" dirty="0"/>
              <a:t>, video eller hvad I nu finder ud på elevfeedback.</a:t>
            </a:r>
          </a:p>
          <a:p>
            <a:endParaRPr lang="da-DK" sz="2000" dirty="0"/>
          </a:p>
          <a:p>
            <a:r>
              <a:rPr lang="da-DK" sz="2000" dirty="0"/>
              <a:t>Udvælg mindst 3 forskellige idrætsgrene og diskuter den primære energiforsyning, som man benytter sig af.</a:t>
            </a:r>
          </a:p>
          <a:p>
            <a:pPr lvl="1"/>
            <a:r>
              <a:rPr lang="da-DK" sz="1600" dirty="0"/>
              <a:t>Hvornår forbrænder kroppen mest fedt og hvornår forbrænder den </a:t>
            </a:r>
            <a:r>
              <a:rPr lang="da-DK" sz="1600"/>
              <a:t>mest glukose?</a:t>
            </a:r>
            <a:endParaRPr lang="da-DK" sz="1600" dirty="0"/>
          </a:p>
        </p:txBody>
      </p:sp>
    </p:spTree>
    <p:extLst>
      <p:ext uri="{BB962C8B-B14F-4D97-AF65-F5344CB8AC3E}">
        <p14:creationId xmlns:p14="http://schemas.microsoft.com/office/powerpoint/2010/main" val="1502021999"/>
      </p:ext>
    </p:extLst>
  </p:cSld>
  <p:clrMapOvr>
    <a:masterClrMapping/>
  </p:clrMapOvr>
</p:sld>
</file>

<file path=ppt/theme/theme1.xml><?xml version="1.0" encoding="utf-8"?>
<a:theme xmlns:a="http://schemas.openxmlformats.org/drawingml/2006/main" name="ClassicFrameVTI">
  <a:themeElements>
    <a:clrScheme name="AnalogousFromLightSeedLeftStep">
      <a:dk1>
        <a:srgbClr val="000000"/>
      </a:dk1>
      <a:lt1>
        <a:srgbClr val="FFFFFF"/>
      </a:lt1>
      <a:dk2>
        <a:srgbClr val="3B213A"/>
      </a:dk2>
      <a:lt2>
        <a:srgbClr val="E3E2E8"/>
      </a:lt2>
      <a:accent1>
        <a:srgbClr val="93A94E"/>
      </a:accent1>
      <a:accent2>
        <a:srgbClr val="B6A03C"/>
      </a:accent2>
      <a:accent3>
        <a:srgbClr val="EA8946"/>
      </a:accent3>
      <a:accent4>
        <a:srgbClr val="EB4E4F"/>
      </a:accent4>
      <a:accent5>
        <a:srgbClr val="EE6EA5"/>
      </a:accent5>
      <a:accent6>
        <a:srgbClr val="EB4ED2"/>
      </a:accent6>
      <a:hlink>
        <a:srgbClr val="7A69AE"/>
      </a:hlink>
      <a:folHlink>
        <a:srgbClr val="7F7F7F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1633</TotalTime>
  <Words>422</Words>
  <Application>Microsoft Office PowerPoint</Application>
  <PresentationFormat>Widescreen</PresentationFormat>
  <Paragraphs>48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Arial</vt:lpstr>
      <vt:lpstr>Gill Sans MT</vt:lpstr>
      <vt:lpstr>Goudy Old Style</vt:lpstr>
      <vt:lpstr>Wingdings</vt:lpstr>
      <vt:lpstr>ClassicFrameVTI</vt:lpstr>
      <vt:lpstr>Fysiologi</vt:lpstr>
      <vt:lpstr>Oversigt</vt:lpstr>
      <vt:lpstr>Åndedræt</vt:lpstr>
      <vt:lpstr>Kredsløb</vt:lpstr>
      <vt:lpstr>Energiomsætning</vt:lpstr>
      <vt:lpstr>Kilder til ATP</vt:lpstr>
      <vt:lpstr>Anaerobe processer</vt:lpstr>
      <vt:lpstr>Aerobe processer</vt:lpstr>
      <vt:lpstr>Opgave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Fysiologi 22</dc:title>
  <dc:creator>Niels Jensen</dc:creator>
  <cp:lastModifiedBy>Niels Erik Jensen (NJ | MG)</cp:lastModifiedBy>
  <cp:revision>13</cp:revision>
  <dcterms:created xsi:type="dcterms:W3CDTF">2022-09-15T20:56:19Z</dcterms:created>
  <dcterms:modified xsi:type="dcterms:W3CDTF">2024-12-02T07:03:16Z</dcterms:modified>
</cp:coreProperties>
</file>