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74" r:id="rId12"/>
    <p:sldId id="273" r:id="rId13"/>
    <p:sldId id="275" r:id="rId14"/>
    <p:sldId id="266" r:id="rId15"/>
    <p:sldId id="265" r:id="rId16"/>
    <p:sldId id="270" r:id="rId17"/>
    <p:sldId id="271" r:id="rId18"/>
    <p:sldId id="272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CDB3CC-F982-40F9-8DD6-BCC9AFBF44BD}" type="datetime1">
              <a:rPr lang="en-US" smtClean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AC5B1FEA-406A-7749-A5C3-DDCB5F67A4CE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4DDAE5B-B07C-441A-8026-C23A427A74DC}" type="datetime1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4C663B5-F660-5C47-AEFC-BD37489828D2}" type="datetimeFigureOut">
              <a:rPr lang="en-US" smtClean="0"/>
              <a:t>12/3/2024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714D631C-E38F-FA48-89BD-4BFB70F63721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VsLH00nYxXU&amp;ab_channel=GoodrickScienc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Anatomi og bevægelseslære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533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Knogler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Hvilke knogler består skelettet af?</a:t>
            </a:r>
          </a:p>
          <a:p>
            <a:pPr lvl="1"/>
            <a:r>
              <a:rPr lang="da-DK" dirty="0"/>
              <a:t>Flade knogler</a:t>
            </a:r>
          </a:p>
          <a:p>
            <a:pPr lvl="1"/>
            <a:r>
              <a:rPr lang="da-DK" dirty="0"/>
              <a:t>Rørknogler</a:t>
            </a:r>
          </a:p>
          <a:p>
            <a:pPr lvl="1"/>
            <a:r>
              <a:rPr lang="da-DK" dirty="0"/>
              <a:t>Uregelmæssige knogler</a:t>
            </a:r>
          </a:p>
          <a:p>
            <a:r>
              <a:rPr lang="da-DK" dirty="0"/>
              <a:t>Hvad er knoglers funktion?</a:t>
            </a:r>
          </a:p>
          <a:p>
            <a:pPr lvl="1"/>
            <a:r>
              <a:rPr lang="da-DK" dirty="0"/>
              <a:t>Fæste for muskler</a:t>
            </a:r>
          </a:p>
          <a:p>
            <a:pPr lvl="1"/>
            <a:r>
              <a:rPr lang="da-DK" dirty="0"/>
              <a:t>Beskytte indre organer</a:t>
            </a:r>
          </a:p>
          <a:p>
            <a:pPr lvl="1"/>
            <a:r>
              <a:rPr lang="da-DK" dirty="0"/>
              <a:t>Danne blodceller</a:t>
            </a:r>
          </a:p>
          <a:p>
            <a:pPr lvl="1"/>
            <a:r>
              <a:rPr lang="da-DK" dirty="0"/>
              <a:t>Støtte og afstive legemet</a:t>
            </a:r>
          </a:p>
          <a:p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36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Knogler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Flade knogler</a:t>
            </a:r>
          </a:p>
          <a:p>
            <a:pPr lvl="1"/>
            <a:r>
              <a:rPr lang="da-DK" dirty="0"/>
              <a:t>Kraniet, skulderblad, bækken</a:t>
            </a:r>
          </a:p>
          <a:p>
            <a:r>
              <a:rPr lang="da-DK" dirty="0"/>
              <a:t>Uregelmæssige knogler</a:t>
            </a:r>
          </a:p>
          <a:p>
            <a:pPr lvl="1"/>
            <a:r>
              <a:rPr lang="da-DK" dirty="0"/>
              <a:t>Rygsøjlen, hånd- og fodrodsknogler, </a:t>
            </a:r>
          </a:p>
          <a:p>
            <a:r>
              <a:rPr lang="da-DK" dirty="0"/>
              <a:t>Rørknogler</a:t>
            </a:r>
          </a:p>
          <a:p>
            <a:pPr lvl="1"/>
            <a:r>
              <a:rPr lang="da-DK" dirty="0"/>
              <a:t>Lårben, skinneben, overarmsben, albueben m.fl.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8319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Knogler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Opbygget af kalk, som forbener (færdigt omkring 20 års alderen)</a:t>
            </a:r>
          </a:p>
          <a:p>
            <a:r>
              <a:rPr lang="da-DK" dirty="0"/>
              <a:t>Knoglerne er levende</a:t>
            </a:r>
          </a:p>
          <a:p>
            <a:pPr lvl="1"/>
            <a:r>
              <a:rPr lang="da-DK" dirty="0"/>
              <a:t>Påvirkelige overfor bevægelse og inaktivitet</a:t>
            </a:r>
          </a:p>
          <a:p>
            <a:pPr lvl="1"/>
            <a:r>
              <a:rPr lang="da-DK" dirty="0"/>
              <a:t>Styrkes ved belastning, svækkes ved inaktivitet.</a:t>
            </a:r>
          </a:p>
          <a:p>
            <a:pPr lvl="2"/>
            <a:r>
              <a:rPr lang="da-DK" dirty="0"/>
              <a:t>Knoglen tilpasser sig, så den kan klare belastning/stød</a:t>
            </a:r>
          </a:p>
        </p:txBody>
      </p:sp>
    </p:spTree>
    <p:extLst>
      <p:ext uri="{BB962C8B-B14F-4D97-AF65-F5344CB8AC3E}">
        <p14:creationId xmlns:p14="http://schemas.microsoft.com/office/powerpoint/2010/main" val="334503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to eller flere knogler mødes er der et led</a:t>
            </a:r>
          </a:p>
          <a:p>
            <a:r>
              <a:rPr lang="da-DK" dirty="0"/>
              <a:t>Uægte led</a:t>
            </a:r>
          </a:p>
          <a:p>
            <a:pPr lvl="1"/>
            <a:r>
              <a:rPr lang="da-DK" dirty="0"/>
              <a:t>Kort afstand (ingen </a:t>
            </a:r>
            <a:r>
              <a:rPr lang="da-DK" dirty="0" err="1"/>
              <a:t>ledhule</a:t>
            </a:r>
            <a:r>
              <a:rPr lang="da-DK" dirty="0"/>
              <a:t>), Ingen </a:t>
            </a:r>
            <a:r>
              <a:rPr lang="da-DK" dirty="0" err="1"/>
              <a:t>ledvæske</a:t>
            </a:r>
            <a:endParaRPr lang="da-DK" dirty="0"/>
          </a:p>
          <a:p>
            <a:pPr lvl="1"/>
            <a:r>
              <a:rPr lang="da-DK" dirty="0"/>
              <a:t>Lille bevægelighed</a:t>
            </a:r>
          </a:p>
          <a:p>
            <a:pPr lvl="1"/>
            <a:r>
              <a:rPr lang="da-DK" dirty="0"/>
              <a:t>Fx mellemrum mellem hvirvellegemerne i rygsøjlen</a:t>
            </a:r>
          </a:p>
          <a:p>
            <a:r>
              <a:rPr lang="da-DK" dirty="0"/>
              <a:t>Ægte led</a:t>
            </a:r>
          </a:p>
          <a:p>
            <a:pPr lvl="1"/>
            <a:r>
              <a:rPr lang="da-DK" dirty="0" err="1"/>
              <a:t>Ledhule</a:t>
            </a:r>
            <a:r>
              <a:rPr lang="da-DK" dirty="0"/>
              <a:t> og </a:t>
            </a:r>
            <a:r>
              <a:rPr lang="da-DK" dirty="0" err="1"/>
              <a:t>ledvæske</a:t>
            </a:r>
            <a:r>
              <a:rPr lang="da-DK" dirty="0"/>
              <a:t> (mindsker modstand)</a:t>
            </a:r>
          </a:p>
          <a:p>
            <a:pPr lvl="1"/>
            <a:r>
              <a:rPr lang="da-DK" dirty="0"/>
              <a:t>Stor bevægelighed</a:t>
            </a:r>
          </a:p>
          <a:p>
            <a:pPr lvl="1"/>
            <a:r>
              <a:rPr lang="da-DK" dirty="0"/>
              <a:t>Mange forskellige ægte led:</a:t>
            </a:r>
          </a:p>
        </p:txBody>
      </p:sp>
    </p:spTree>
    <p:extLst>
      <p:ext uri="{BB962C8B-B14F-4D97-AF65-F5344CB8AC3E}">
        <p14:creationId xmlns:p14="http://schemas.microsoft.com/office/powerpoint/2010/main" val="276379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Ledtyper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Hængselled</a:t>
            </a:r>
          </a:p>
          <a:p>
            <a:pPr lvl="1"/>
            <a:r>
              <a:rPr lang="da-DK" dirty="0"/>
              <a:t>Bevægelse omkring en akse vinkelret på knoglens længderetning</a:t>
            </a:r>
          </a:p>
          <a:p>
            <a:r>
              <a:rPr lang="da-DK" dirty="0"/>
              <a:t>Kugleled</a:t>
            </a:r>
          </a:p>
          <a:p>
            <a:pPr lvl="1"/>
            <a:r>
              <a:rPr lang="da-DK" dirty="0"/>
              <a:t>Tre-akset led: </a:t>
            </a:r>
          </a:p>
          <a:p>
            <a:pPr lvl="2"/>
            <a:r>
              <a:rPr lang="da-DK" dirty="0"/>
              <a:t>Frem/tilbage</a:t>
            </a:r>
          </a:p>
          <a:p>
            <a:pPr lvl="2"/>
            <a:r>
              <a:rPr lang="da-DK" dirty="0"/>
              <a:t>Ud/ind</a:t>
            </a:r>
          </a:p>
          <a:p>
            <a:pPr lvl="2"/>
            <a:r>
              <a:rPr lang="da-DK" dirty="0"/>
              <a:t>Rotere</a:t>
            </a:r>
          </a:p>
        </p:txBody>
      </p:sp>
    </p:spTree>
    <p:extLst>
      <p:ext uri="{BB962C8B-B14F-4D97-AF65-F5344CB8AC3E}">
        <p14:creationId xmlns:p14="http://schemas.microsoft.com/office/powerpoint/2010/main" val="383269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Ledtyper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Afprøv parvis jeres egne led og find ud af hvilke typer led de er: </a:t>
            </a:r>
          </a:p>
          <a:p>
            <a:pPr lvl="1"/>
            <a:r>
              <a:rPr lang="da-DK" dirty="0"/>
              <a:t>Albueled</a:t>
            </a:r>
          </a:p>
          <a:p>
            <a:pPr lvl="1"/>
            <a:r>
              <a:rPr lang="da-DK" dirty="0"/>
              <a:t>Knæled</a:t>
            </a:r>
          </a:p>
          <a:p>
            <a:pPr lvl="1"/>
            <a:r>
              <a:rPr lang="da-DK" dirty="0"/>
              <a:t>Fingerled</a:t>
            </a:r>
          </a:p>
          <a:p>
            <a:pPr lvl="1"/>
            <a:r>
              <a:rPr lang="da-DK" dirty="0"/>
              <a:t>Skulderled</a:t>
            </a:r>
          </a:p>
          <a:p>
            <a:pPr lvl="1"/>
            <a:r>
              <a:rPr lang="da-DK" dirty="0"/>
              <a:t>Hofteled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919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Muskler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To typer:</a:t>
            </a:r>
          </a:p>
          <a:p>
            <a:pPr lvl="1"/>
            <a:r>
              <a:rPr lang="da-DK" dirty="0"/>
              <a:t>Glat</a:t>
            </a:r>
          </a:p>
          <a:p>
            <a:pPr lvl="2"/>
            <a:r>
              <a:rPr lang="da-DK" dirty="0"/>
              <a:t>Karvægge og indvolde – Kan vi ikke selv styre (autonomt system)</a:t>
            </a:r>
          </a:p>
          <a:p>
            <a:pPr lvl="1"/>
            <a:r>
              <a:rPr lang="da-DK" dirty="0"/>
              <a:t>Tværstribet</a:t>
            </a:r>
          </a:p>
          <a:p>
            <a:pPr lvl="2"/>
            <a:r>
              <a:rPr lang="da-DK" dirty="0"/>
              <a:t>Skeletmuskulatur – kan vi selv styre (nervøst)</a:t>
            </a:r>
          </a:p>
          <a:p>
            <a:r>
              <a:rPr lang="da-DK" dirty="0"/>
              <a:t>Funktion af skeletmuskulaturen?</a:t>
            </a:r>
          </a:p>
          <a:p>
            <a:pPr lvl="1"/>
            <a:r>
              <a:rPr lang="da-DK" dirty="0"/>
              <a:t>Udføre bevægelser</a:t>
            </a:r>
          </a:p>
          <a:p>
            <a:pPr lvl="1"/>
            <a:r>
              <a:rPr lang="da-DK" dirty="0"/>
              <a:t>Beskytte organer og blodkar</a:t>
            </a:r>
          </a:p>
          <a:p>
            <a:pPr lvl="1"/>
            <a:r>
              <a:rPr lang="da-DK" dirty="0"/>
              <a:t>Hjælpe blodet med at løbe tilbage til hjertet</a:t>
            </a:r>
          </a:p>
          <a:p>
            <a:pPr lvl="1"/>
            <a:r>
              <a:rPr lang="da-DK" dirty="0"/>
              <a:t>Opbevaring af kulhydrat</a:t>
            </a:r>
          </a:p>
        </p:txBody>
      </p:sp>
    </p:spTree>
    <p:extLst>
      <p:ext uri="{BB962C8B-B14F-4D97-AF65-F5344CB8AC3E}">
        <p14:creationId xmlns:p14="http://schemas.microsoft.com/office/powerpoint/2010/main" val="89155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Muskler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en muskel arbejder trækker den sig ALTID sammen.</a:t>
            </a:r>
          </a:p>
          <a:p>
            <a:pPr lvl="1"/>
            <a:r>
              <a:rPr lang="da-DK" dirty="0"/>
              <a:t>Muskelarbejde vil således altid bestå af en muskel, der forsøger at blive kortere</a:t>
            </a:r>
          </a:p>
          <a:p>
            <a:r>
              <a:rPr lang="da-DK" dirty="0"/>
              <a:t>Tre former:</a:t>
            </a:r>
          </a:p>
          <a:p>
            <a:pPr lvl="1"/>
            <a:r>
              <a:rPr lang="da-DK" dirty="0"/>
              <a:t>Koncentrisk kontraktion (forkortelse)</a:t>
            </a:r>
          </a:p>
          <a:p>
            <a:pPr lvl="1"/>
            <a:r>
              <a:rPr lang="da-DK" dirty="0"/>
              <a:t>Excentrisk kontraktion (forlænges)</a:t>
            </a:r>
          </a:p>
          <a:p>
            <a:pPr lvl="1"/>
            <a:r>
              <a:rPr lang="da-DK" dirty="0"/>
              <a:t>Isometrisk kontraktion (samme længde)</a:t>
            </a:r>
          </a:p>
        </p:txBody>
      </p:sp>
    </p:spTree>
    <p:extLst>
      <p:ext uri="{BB962C8B-B14F-4D97-AF65-F5344CB8AC3E}">
        <p14:creationId xmlns:p14="http://schemas.microsoft.com/office/powerpoint/2010/main" val="3274280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618522"/>
          </a:xfrm>
        </p:spPr>
        <p:txBody>
          <a:bodyPr/>
          <a:lstStyle/>
          <a:p>
            <a:r>
              <a:rPr lang="da-DK" dirty="0"/>
              <a:t>Muskler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32922"/>
            <a:ext cx="5104748" cy="4593241"/>
          </a:xfrm>
        </p:spPr>
        <p:txBody>
          <a:bodyPr>
            <a:normAutofit/>
          </a:bodyPr>
          <a:lstStyle/>
          <a:p>
            <a:r>
              <a:rPr lang="da-DK" dirty="0"/>
              <a:t>Muskler der hjælper hinanden til en bevægelse kaldes </a:t>
            </a:r>
            <a:r>
              <a:rPr lang="da-DK" dirty="0" err="1"/>
              <a:t>synergister</a:t>
            </a:r>
            <a:r>
              <a:rPr lang="da-DK" dirty="0"/>
              <a:t>.</a:t>
            </a:r>
          </a:p>
          <a:p>
            <a:r>
              <a:rPr lang="da-DK" dirty="0"/>
              <a:t>Muskler der modarbejder hinanden i en bevægelse kaldes antagonister </a:t>
            </a:r>
            <a:r>
              <a:rPr lang="da-DK" dirty="0">
                <a:sym typeface="Wingdings"/>
              </a:rPr>
              <a:t></a:t>
            </a:r>
            <a:endParaRPr lang="da-DK" dirty="0"/>
          </a:p>
        </p:txBody>
      </p:sp>
      <p:pic>
        <p:nvPicPr>
          <p:cNvPr id="4" name="Picture 3" descr="Skærmbillede 2015-11-01 kl. 12.01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19" y="3333235"/>
            <a:ext cx="3239744" cy="3524765"/>
          </a:xfrm>
          <a:prstGeom prst="rect">
            <a:avLst/>
          </a:prstGeom>
        </p:spPr>
      </p:pic>
      <p:pic>
        <p:nvPicPr>
          <p:cNvPr id="5" name="Picture 4" descr="Skærmbillede 2015-11-01 kl. 12.03.3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731" y="2217086"/>
            <a:ext cx="2590510" cy="464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4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0AD57-EE4B-B419-8C13-B8D475A4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Muskelfiberen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8400C71-A1E7-7ED2-73B6-4D9CA0D59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2472" y="2209800"/>
            <a:ext cx="5673104" cy="4592185"/>
          </a:xfrm>
        </p:spPr>
      </p:pic>
    </p:spTree>
    <p:extLst>
      <p:ext uri="{BB962C8B-B14F-4D97-AF65-F5344CB8AC3E}">
        <p14:creationId xmlns:p14="http://schemas.microsoft.com/office/powerpoint/2010/main" val="4071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DE3EF-0E36-C66C-0A2B-D7C88F830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Muskelfiberen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B2A366B-EB65-92DD-EEA3-71B56D590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932349"/>
            <a:ext cx="7930950" cy="3011251"/>
          </a:xfrm>
        </p:spPr>
      </p:pic>
    </p:spTree>
    <p:extLst>
      <p:ext uri="{BB962C8B-B14F-4D97-AF65-F5344CB8AC3E}">
        <p14:creationId xmlns:p14="http://schemas.microsoft.com/office/powerpoint/2010/main" val="346124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F8C9D-5199-EB65-060E-D2D9F4C83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Tværbrocyklus</a:t>
            </a: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319208-AC5B-D1D0-1A8A-4D46DA2C8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https://www.youtube.com/watch?v=VsLH00nYxXU&amp;ab_channel=GoodrickScience</a:t>
            </a:r>
            <a:endParaRPr lang="da-DK" dirty="0"/>
          </a:p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61F2FDB-7C70-9D0C-4998-7C5DD85B3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12" y="2946283"/>
            <a:ext cx="4489588" cy="379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2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Fagudtryk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a-DK" dirty="0"/>
              <a:t>Bevægelser</a:t>
            </a:r>
          </a:p>
          <a:p>
            <a:pPr lvl="1"/>
            <a:r>
              <a:rPr lang="da-DK" dirty="0" err="1"/>
              <a:t>Adduktion</a:t>
            </a:r>
            <a:r>
              <a:rPr lang="da-DK" dirty="0"/>
              <a:t> – </a:t>
            </a:r>
            <a:r>
              <a:rPr lang="da-DK" dirty="0" err="1"/>
              <a:t>indadføring</a:t>
            </a:r>
            <a:r>
              <a:rPr lang="da-DK" dirty="0"/>
              <a:t> (mod midten)</a:t>
            </a:r>
          </a:p>
          <a:p>
            <a:pPr lvl="1"/>
            <a:r>
              <a:rPr lang="da-DK" dirty="0" err="1"/>
              <a:t>Abduktion</a:t>
            </a:r>
            <a:r>
              <a:rPr lang="da-DK" dirty="0"/>
              <a:t> – </a:t>
            </a:r>
            <a:r>
              <a:rPr lang="da-DK" dirty="0" err="1"/>
              <a:t>udadføring</a:t>
            </a:r>
            <a:r>
              <a:rPr lang="da-DK" dirty="0"/>
              <a:t> (væk fra midten)</a:t>
            </a:r>
          </a:p>
          <a:p>
            <a:pPr lvl="1"/>
            <a:r>
              <a:rPr lang="da-DK" dirty="0"/>
              <a:t>Fleksion - bøjning</a:t>
            </a:r>
          </a:p>
          <a:p>
            <a:pPr lvl="1"/>
            <a:r>
              <a:rPr lang="da-DK" dirty="0"/>
              <a:t>Extension - strækning</a:t>
            </a:r>
          </a:p>
          <a:p>
            <a:pPr lvl="1"/>
            <a:r>
              <a:rPr lang="da-DK" dirty="0" err="1"/>
              <a:t>Supination</a:t>
            </a:r>
            <a:r>
              <a:rPr lang="da-DK" dirty="0"/>
              <a:t> - </a:t>
            </a:r>
            <a:r>
              <a:rPr lang="da-DK" dirty="0" err="1"/>
              <a:t>udaddrejning</a:t>
            </a:r>
            <a:endParaRPr lang="da-DK" dirty="0"/>
          </a:p>
          <a:p>
            <a:pPr lvl="1"/>
            <a:r>
              <a:rPr lang="da-DK" dirty="0"/>
              <a:t>Pronation – </a:t>
            </a:r>
            <a:r>
              <a:rPr lang="da-DK" dirty="0" err="1"/>
              <a:t>indaddrejning</a:t>
            </a:r>
            <a:endParaRPr lang="da-DK" dirty="0"/>
          </a:p>
          <a:p>
            <a:pPr lvl="1"/>
            <a:endParaRPr lang="da-DK" dirty="0"/>
          </a:p>
          <a:p>
            <a:r>
              <a:rPr lang="da-DK" dirty="0"/>
              <a:t>Forhold</a:t>
            </a:r>
          </a:p>
          <a:p>
            <a:pPr lvl="1"/>
            <a:r>
              <a:rPr lang="da-DK" dirty="0" err="1"/>
              <a:t>Medialt</a:t>
            </a:r>
            <a:r>
              <a:rPr lang="da-DK" dirty="0"/>
              <a:t> – beliggende mod midten</a:t>
            </a:r>
          </a:p>
          <a:p>
            <a:pPr lvl="1"/>
            <a:r>
              <a:rPr lang="da-DK" dirty="0"/>
              <a:t>Lateralt – beliggende mod siden</a:t>
            </a:r>
          </a:p>
          <a:p>
            <a:pPr lvl="1"/>
            <a:r>
              <a:rPr lang="da-DK" dirty="0" err="1"/>
              <a:t>Anterior</a:t>
            </a:r>
            <a:r>
              <a:rPr lang="da-DK" dirty="0"/>
              <a:t> – forrest</a:t>
            </a:r>
          </a:p>
          <a:p>
            <a:pPr lvl="1"/>
            <a:r>
              <a:rPr lang="da-DK" dirty="0" err="1"/>
              <a:t>Posterior</a:t>
            </a:r>
            <a:r>
              <a:rPr lang="da-DK" dirty="0"/>
              <a:t> – bagerst/bagtil</a:t>
            </a:r>
          </a:p>
          <a:p>
            <a:pPr lvl="1"/>
            <a:endParaRPr lang="da-DK" dirty="0"/>
          </a:p>
          <a:p>
            <a:r>
              <a:rPr lang="da-DK" dirty="0"/>
              <a:t>Planer</a:t>
            </a:r>
          </a:p>
          <a:p>
            <a:pPr lvl="1"/>
            <a:r>
              <a:rPr lang="da-DK" dirty="0" err="1"/>
              <a:t>Sagitalt</a:t>
            </a:r>
            <a:r>
              <a:rPr lang="da-DK" dirty="0"/>
              <a:t> plan – Snit fra for til bag</a:t>
            </a:r>
          </a:p>
          <a:p>
            <a:pPr lvl="1"/>
            <a:r>
              <a:rPr lang="da-DK" dirty="0"/>
              <a:t>Frontal plan – Snit fra side til side</a:t>
            </a:r>
          </a:p>
          <a:p>
            <a:pPr lvl="1"/>
            <a:r>
              <a:rPr lang="da-DK" dirty="0"/>
              <a:t>Horisontal plan – snit på tværs af højderetningen</a:t>
            </a:r>
          </a:p>
          <a:p>
            <a:endParaRPr lang="da-DK" dirty="0"/>
          </a:p>
        </p:txBody>
      </p:sp>
      <p:pic>
        <p:nvPicPr>
          <p:cNvPr id="4" name="Picture 3" descr="Skærmbillede 2015-11-01 kl. 15.37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22" y="2057400"/>
            <a:ext cx="3104344" cy="473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06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Find funktion og agonister/antagonister for hhv.</a:t>
            </a:r>
          </a:p>
          <a:p>
            <a:pPr lvl="1"/>
            <a:r>
              <a:rPr lang="da-DK" dirty="0"/>
              <a:t>Den </a:t>
            </a:r>
            <a:r>
              <a:rPr lang="da-DK" dirty="0" err="1"/>
              <a:t>firehovede</a:t>
            </a:r>
            <a:r>
              <a:rPr lang="da-DK" dirty="0"/>
              <a:t> knæstrækker</a:t>
            </a:r>
          </a:p>
          <a:p>
            <a:pPr lvl="1"/>
            <a:r>
              <a:rPr lang="da-DK" dirty="0"/>
              <a:t>Deltamusklen (vælg selv en af retningerne)</a:t>
            </a:r>
          </a:p>
          <a:p>
            <a:pPr lvl="1"/>
            <a:r>
              <a:rPr lang="da-DK" dirty="0"/>
              <a:t>Den brede rygmuskel</a:t>
            </a:r>
          </a:p>
          <a:p>
            <a:pPr lvl="1"/>
            <a:r>
              <a:rPr lang="da-DK" dirty="0"/>
              <a:t>Den store brystmuskel</a:t>
            </a:r>
          </a:p>
          <a:p>
            <a:r>
              <a:rPr lang="da-DK" dirty="0"/>
              <a:t>Find yderligere information på motionsplan.dk/muskler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809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8758" y="1144039"/>
            <a:ext cx="7633742" cy="956224"/>
          </a:xfrm>
        </p:spPr>
        <p:txBody>
          <a:bodyPr>
            <a:normAutofit/>
          </a:bodyPr>
          <a:lstStyle/>
          <a:p>
            <a:r>
              <a:rPr lang="da-DK" dirty="0"/>
              <a:t>Opgave </a:t>
            </a:r>
          </a:p>
        </p:txBody>
      </p:sp>
      <p:pic>
        <p:nvPicPr>
          <p:cNvPr id="4" name="Pladsholder til indhold 3" descr="Skærmbillede 2013-01-10 kl. 09.52.0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" b="2936"/>
          <a:stretch/>
        </p:blipFill>
        <p:spPr>
          <a:xfrm>
            <a:off x="1657350" y="2100263"/>
            <a:ext cx="5829300" cy="3778479"/>
          </a:xfrm>
        </p:spPr>
      </p:pic>
    </p:spTree>
    <p:extLst>
      <p:ext uri="{BB962C8B-B14F-4D97-AF65-F5344CB8AC3E}">
        <p14:creationId xmlns:p14="http://schemas.microsoft.com/office/powerpoint/2010/main" val="154300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 descr="Skærmbillede 2013-01-10 kl. 09.52.14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0"/>
          <a:stretch/>
        </p:blipFill>
        <p:spPr>
          <a:xfrm>
            <a:off x="1657350" y="1115970"/>
            <a:ext cx="5829300" cy="4727492"/>
          </a:xfrm>
        </p:spPr>
      </p:pic>
      <p:pic>
        <p:nvPicPr>
          <p:cNvPr id="3" name="Pladsholder til indhold 3" descr="Skærmbillede 2013-01-10 kl. 09.52.1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0"/>
          <a:stretch/>
        </p:blipFill>
        <p:spPr>
          <a:xfrm>
            <a:off x="1657350" y="1137072"/>
            <a:ext cx="5829300" cy="472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55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 descr="Skærmbillede 2013-01-10 kl. 09.52.4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" b="-992"/>
          <a:stretch/>
        </p:blipFill>
        <p:spPr>
          <a:xfrm>
            <a:off x="1657350" y="1280609"/>
            <a:ext cx="5829300" cy="4409973"/>
          </a:xfrm>
        </p:spPr>
      </p:pic>
    </p:spTree>
    <p:extLst>
      <p:ext uri="{BB962C8B-B14F-4D97-AF65-F5344CB8AC3E}">
        <p14:creationId xmlns:p14="http://schemas.microsoft.com/office/powerpoint/2010/main" val="1396923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- bevægelsesanalyse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Bevægelsesanalyser</a:t>
            </a:r>
          </a:p>
          <a:p>
            <a:pPr lvl="1"/>
            <a:r>
              <a:rPr lang="da-DK" dirty="0"/>
              <a:t>Tegn tændstikmænd hvis det er nødvendigt</a:t>
            </a:r>
          </a:p>
          <a:p>
            <a:pPr lvl="1"/>
            <a:r>
              <a:rPr lang="da-DK" dirty="0"/>
              <a:t>Inddel bevægelsen i to eller flere faser</a:t>
            </a:r>
          </a:p>
          <a:p>
            <a:pPr lvl="1"/>
            <a:r>
              <a:rPr lang="da-DK" dirty="0"/>
              <a:t>Forklar hvilke led der bevæges – og hvordan</a:t>
            </a:r>
          </a:p>
          <a:p>
            <a:pPr lvl="1"/>
            <a:r>
              <a:rPr lang="da-DK" dirty="0"/>
              <a:t>Forklar hvilke muskler der arbejder og hvordan de arbejder</a:t>
            </a:r>
          </a:p>
          <a:p>
            <a:pPr lvl="1"/>
            <a:endParaRPr lang="da-DK" dirty="0"/>
          </a:p>
          <a:p>
            <a:r>
              <a:rPr lang="da-DK" dirty="0"/>
              <a:t>Lav en bevægelsesanalyse af en person, der sætter sig på en stol og rejser sig igen.</a:t>
            </a:r>
          </a:p>
          <a:p>
            <a:r>
              <a:rPr lang="da-DK" dirty="0"/>
              <a:t>Find en relativ simpel bevægelse og lav en bevægelsesanalyse af denne.</a:t>
            </a:r>
          </a:p>
        </p:txBody>
      </p:sp>
    </p:spTree>
    <p:extLst>
      <p:ext uri="{BB962C8B-B14F-4D97-AF65-F5344CB8AC3E}">
        <p14:creationId xmlns:p14="http://schemas.microsoft.com/office/powerpoint/2010/main" val="11583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4567</TotalTime>
  <Words>498</Words>
  <Application>Microsoft Office PowerPoint</Application>
  <PresentationFormat>Skærmshow (4:3)</PresentationFormat>
  <Paragraphs>111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Century Gothic</vt:lpstr>
      <vt:lpstr>Wingdings</vt:lpstr>
      <vt:lpstr>Wingdings 2</vt:lpstr>
      <vt:lpstr>Plaza</vt:lpstr>
      <vt:lpstr>Anatomi og bevægelseslære</vt:lpstr>
      <vt:lpstr>Knogler</vt:lpstr>
      <vt:lpstr>Knogler</vt:lpstr>
      <vt:lpstr>Knogler</vt:lpstr>
      <vt:lpstr>Led</vt:lpstr>
      <vt:lpstr>Ledtyper</vt:lpstr>
      <vt:lpstr>Ledtyper</vt:lpstr>
      <vt:lpstr>Muskler</vt:lpstr>
      <vt:lpstr>Muskler</vt:lpstr>
      <vt:lpstr>Muskler</vt:lpstr>
      <vt:lpstr>Muskelfiberen</vt:lpstr>
      <vt:lpstr>Muskelfiberen</vt:lpstr>
      <vt:lpstr>Tværbrocyklus</vt:lpstr>
      <vt:lpstr>Fagudtryk</vt:lpstr>
      <vt:lpstr>Opgaver</vt:lpstr>
      <vt:lpstr>Opgave </vt:lpstr>
      <vt:lpstr>PowerPoint-præsentation</vt:lpstr>
      <vt:lpstr>PowerPoint-præsentation</vt:lpstr>
      <vt:lpstr>Opgave - bevægelsesanalyse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Anatomi og bevægelseslære</dc:title>
  <dc:creator>mggym</dc:creator>
  <cp:lastModifiedBy>Niels Erik Jensen (NJ | MG)</cp:lastModifiedBy>
  <cp:revision>58</cp:revision>
  <dcterms:created xsi:type="dcterms:W3CDTF">2015-10-31T20:28:18Z</dcterms:created>
  <dcterms:modified xsi:type="dcterms:W3CDTF">2024-12-04T08:44:40Z</dcterms:modified>
</cp:coreProperties>
</file>