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2" r:id="rId4"/>
    <p:sldId id="258" r:id="rId5"/>
    <p:sldId id="261" r:id="rId6"/>
    <p:sldId id="260" r:id="rId7"/>
    <p:sldId id="259"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snapToObjects="1">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da-DK"/>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Click to edit Master subtitle style</a:t>
            </a:r>
            <a:endParaRPr lang="en-US" dirty="0"/>
          </a:p>
        </p:txBody>
      </p:sp>
      <p:sp>
        <p:nvSpPr>
          <p:cNvPr id="4" name="Date Placeholder 3"/>
          <p:cNvSpPr>
            <a:spLocks noGrp="1"/>
          </p:cNvSpPr>
          <p:nvPr>
            <p:ph type="dt" sz="half" idx="10"/>
          </p:nvPr>
        </p:nvSpPr>
        <p:spPr/>
        <p:txBody>
          <a:bodyPr/>
          <a:lstStyle/>
          <a:p>
            <a:fld id="{F3F53659-EEE1-564A-B7A3-2F7BFD264428}" type="datetimeFigureOut">
              <a:rPr lang="en-US" smtClean="0"/>
              <a:t>12/14/2024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Content Placeholder 2"/>
          <p:cNvSpPr>
            <a:spLocks noGrp="1"/>
          </p:cNvSpPr>
          <p:nvPr>
            <p:ph idx="1"/>
          </p:nvPr>
        </p:nvSpPr>
        <p:spPr/>
        <p:txBody>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F3F53659-EEE1-564A-B7A3-2F7BFD264428}" type="datetimeFigureOut">
              <a:rPr lang="en-US" smtClean="0"/>
              <a:t>12/14/2024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da-DK"/>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Click to edit Master text styles</a:t>
            </a:r>
          </a:p>
        </p:txBody>
      </p:sp>
      <p:sp>
        <p:nvSpPr>
          <p:cNvPr id="4" name="Date Placeholder 3"/>
          <p:cNvSpPr>
            <a:spLocks noGrp="1"/>
          </p:cNvSpPr>
          <p:nvPr>
            <p:ph type="dt" sz="half" idx="10"/>
          </p:nvPr>
        </p:nvSpPr>
        <p:spPr/>
        <p:txBody>
          <a:bodyPr/>
          <a:lstStyle/>
          <a:p>
            <a:fld id="{F3F53659-EEE1-564A-B7A3-2F7BFD264428}" type="datetimeFigureOut">
              <a:rPr lang="en-US" smtClean="0"/>
              <a:t>12/14/2024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dirty="0"/>
          </a:p>
        </p:txBody>
      </p:sp>
      <p:sp>
        <p:nvSpPr>
          <p:cNvPr id="5" name="Date Placeholder 4"/>
          <p:cNvSpPr>
            <a:spLocks noGrp="1"/>
          </p:cNvSpPr>
          <p:nvPr>
            <p:ph type="dt" sz="half" idx="10"/>
          </p:nvPr>
        </p:nvSpPr>
        <p:spPr/>
        <p:txBody>
          <a:bodyPr/>
          <a:lstStyle/>
          <a:p>
            <a:fld id="{F3F53659-EEE1-564A-B7A3-2F7BFD264428}" type="datetimeFigureOut">
              <a:rPr lang="en-US" smtClean="0"/>
              <a:t>12/14/2024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7" name="Date Placeholder 6"/>
          <p:cNvSpPr>
            <a:spLocks noGrp="1"/>
          </p:cNvSpPr>
          <p:nvPr>
            <p:ph type="dt" sz="half" idx="10"/>
          </p:nvPr>
        </p:nvSpPr>
        <p:spPr/>
        <p:txBody>
          <a:bodyPr/>
          <a:lstStyle/>
          <a:p>
            <a:fld id="{F3F53659-EEE1-564A-B7A3-2F7BFD264428}" type="datetimeFigureOut">
              <a:rPr lang="en-US" smtClean="0"/>
              <a:t>12/14/2024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Date Placeholder 2"/>
          <p:cNvSpPr>
            <a:spLocks noGrp="1"/>
          </p:cNvSpPr>
          <p:nvPr>
            <p:ph type="dt" sz="half" idx="10"/>
          </p:nvPr>
        </p:nvSpPr>
        <p:spPr/>
        <p:txBody>
          <a:bodyPr/>
          <a:lstStyle/>
          <a:p>
            <a:fld id="{F3F53659-EEE1-564A-B7A3-2F7BFD264428}" type="datetimeFigureOut">
              <a:rPr lang="en-US" smtClean="0"/>
              <a:t>12/14/2024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F53659-EEE1-564A-B7A3-2F7BFD264428}" type="datetimeFigureOut">
              <a:rPr lang="en-US" smtClean="0"/>
              <a:t>12/14/2024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da-DK"/>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Click to edit Master text styles</a:t>
            </a:r>
          </a:p>
        </p:txBody>
      </p:sp>
      <p:sp>
        <p:nvSpPr>
          <p:cNvPr id="5" name="Date Placeholder 4"/>
          <p:cNvSpPr>
            <a:spLocks noGrp="1"/>
          </p:cNvSpPr>
          <p:nvPr>
            <p:ph type="dt" sz="half" idx="10"/>
          </p:nvPr>
        </p:nvSpPr>
        <p:spPr/>
        <p:txBody>
          <a:bodyPr/>
          <a:lstStyle/>
          <a:p>
            <a:fld id="{F3F53659-EEE1-564A-B7A3-2F7BFD264428}" type="datetimeFigureOut">
              <a:rPr lang="en-US" smtClean="0"/>
              <a:t>12/14/2024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7BE6D2A4-C161-1540-A6BC-2C8BDEFA1653}" type="slidenum">
              <a:rPr lang="da-DK" smtClean="0"/>
              <a:t>‹nr.›</a:t>
            </a:fld>
            <a:endParaRPr lang="da-DK"/>
          </a:p>
        </p:txBody>
      </p:sp>
      <p:sp>
        <p:nvSpPr>
          <p:cNvPr id="9" name="Content Placeholder 8"/>
          <p:cNvSpPr>
            <a:spLocks noGrp="1"/>
          </p:cNvSpPr>
          <p:nvPr>
            <p:ph sz="quarter" idx="13"/>
          </p:nvPr>
        </p:nvSpPr>
        <p:spPr>
          <a:xfrm>
            <a:off x="304800" y="381000"/>
            <a:ext cx="7772400" cy="4942840"/>
          </a:xfrm>
        </p:spPr>
        <p:txBody>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da-DK"/>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Click to edit Master text styles</a:t>
            </a:r>
          </a:p>
        </p:txBody>
      </p:sp>
      <p:sp>
        <p:nvSpPr>
          <p:cNvPr id="8" name="Date Placeholder 7"/>
          <p:cNvSpPr>
            <a:spLocks noGrp="1"/>
          </p:cNvSpPr>
          <p:nvPr>
            <p:ph type="dt" sz="half" idx="10"/>
          </p:nvPr>
        </p:nvSpPr>
        <p:spPr/>
        <p:txBody>
          <a:bodyPr/>
          <a:lstStyle/>
          <a:p>
            <a:fld id="{F3F53659-EEE1-564A-B7A3-2F7BFD264428}" type="datetimeFigureOut">
              <a:rPr lang="en-US" smtClean="0"/>
              <a:t>12/14/2024</a:t>
            </a:fld>
            <a:endParaRPr lang="da-DK"/>
          </a:p>
        </p:txBody>
      </p:sp>
      <p:sp>
        <p:nvSpPr>
          <p:cNvPr id="9" name="Slide Number Placeholder 8"/>
          <p:cNvSpPr>
            <a:spLocks noGrp="1"/>
          </p:cNvSpPr>
          <p:nvPr>
            <p:ph type="sldNum" sz="quarter" idx="11"/>
          </p:nvPr>
        </p:nvSpPr>
        <p:spPr/>
        <p:txBody>
          <a:bodyPr/>
          <a:lstStyle/>
          <a:p>
            <a:fld id="{7BE6D2A4-C161-1540-A6BC-2C8BDEFA1653}" type="slidenum">
              <a:rPr lang="da-DK" smtClean="0"/>
              <a:t>‹nr.›</a:t>
            </a:fld>
            <a:endParaRPr lang="da-DK"/>
          </a:p>
        </p:txBody>
      </p:sp>
      <p:sp>
        <p:nvSpPr>
          <p:cNvPr id="10" name="Footer Placeholder 9"/>
          <p:cNvSpPr>
            <a:spLocks noGrp="1"/>
          </p:cNvSpPr>
          <p:nvPr>
            <p:ph type="ftr" sz="quarter" idx="12"/>
          </p:nvPr>
        </p:nvSpPr>
        <p:spPr/>
        <p:txBody>
          <a:bodyPr/>
          <a:lstStyle/>
          <a:p>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F3F53659-EEE1-564A-B7A3-2F7BFD264428}" type="datetimeFigureOut">
              <a:rPr lang="en-US" smtClean="0"/>
              <a:t>12/14/2024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da-DK"/>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F3F53659-EEE1-564A-B7A3-2F7BFD264428}" type="datetimeFigureOut">
              <a:rPr lang="en-US" smtClean="0"/>
              <a:t>12/14/2024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7BE6D2A4-C161-1540-A6BC-2C8BDEFA1653}" type="slidenum">
              <a:rPr lang="da-DK" smtClean="0"/>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da-DK"/>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BE6D2A4-C161-1540-A6BC-2C8BDEFA1653}" type="slidenum">
              <a:rPr lang="da-DK" smtClean="0"/>
              <a:t>‹nr.›</a:t>
            </a:fld>
            <a:endParaRPr lang="da-DK"/>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da-DK"/>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3F53659-EEE1-564A-B7A3-2F7BFD264428}" type="datetimeFigureOut">
              <a:rPr lang="en-US" smtClean="0"/>
              <a:t>12/14/2024</a:t>
            </a:fld>
            <a:endParaRPr lang="da-DK"/>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a-DK" dirty="0"/>
              <a:t>SRP Id B</a:t>
            </a:r>
          </a:p>
        </p:txBody>
      </p:sp>
      <p:sp>
        <p:nvSpPr>
          <p:cNvPr id="3" name="Subtitle 2"/>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396859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Målene</a:t>
            </a:r>
          </a:p>
        </p:txBody>
      </p:sp>
      <p:sp>
        <p:nvSpPr>
          <p:cNvPr id="3" name="Content Placeholder 2"/>
          <p:cNvSpPr>
            <a:spLocks noGrp="1"/>
          </p:cNvSpPr>
          <p:nvPr>
            <p:ph idx="1"/>
          </p:nvPr>
        </p:nvSpPr>
        <p:spPr/>
        <p:txBody>
          <a:bodyPr>
            <a:normAutofit fontScale="92500" lnSpcReduction="10000"/>
          </a:bodyPr>
          <a:lstStyle/>
          <a:p>
            <a:r>
              <a:rPr lang="da-DK" dirty="0">
                <a:latin typeface="Verdana" charset="0"/>
              </a:rPr>
              <a:t>Målet med studieretningsprojektet er, at eleverne skal kunne:</a:t>
            </a:r>
            <a:endParaRPr lang="da-DK" b="1" dirty="0">
              <a:latin typeface="Verdana" charset="0"/>
            </a:endParaRPr>
          </a:p>
          <a:p>
            <a:r>
              <a:rPr lang="da-DK" dirty="0">
                <a:latin typeface="Verdana" charset="0"/>
              </a:rPr>
              <a:t>demonstrere evne til faglig fordybelse og til at sætte sig ind i nye faglige områder</a:t>
            </a:r>
            <a:endParaRPr lang="da-DK" b="1" dirty="0">
              <a:latin typeface="Verdana" charset="0"/>
            </a:endParaRPr>
          </a:p>
          <a:p>
            <a:r>
              <a:rPr lang="da-DK" dirty="0">
                <a:latin typeface="Verdana" charset="0"/>
              </a:rPr>
              <a:t>demonstrere evne til at udvælge, anvende og kombinere forskellige faglige tilgange og metoder og dermed forstærke den faglige fordybelse</a:t>
            </a:r>
            <a:endParaRPr lang="da-DK" b="1" dirty="0">
              <a:latin typeface="Verdana" charset="0"/>
            </a:endParaRPr>
          </a:p>
          <a:p>
            <a:r>
              <a:rPr lang="da-DK" dirty="0">
                <a:latin typeface="Verdana" charset="0"/>
              </a:rPr>
              <a:t>beherske relevante faglige mål i de indgående fag</a:t>
            </a:r>
            <a:endParaRPr lang="da-DK" b="1" dirty="0">
              <a:latin typeface="Verdana" charset="0"/>
            </a:endParaRPr>
          </a:p>
          <a:p>
            <a:r>
              <a:rPr lang="da-DK" dirty="0">
                <a:latin typeface="Verdana" charset="0"/>
              </a:rPr>
              <a:t>udvælge, bearbejde og strukturere relevant materiale</a:t>
            </a:r>
            <a:endParaRPr lang="da-DK" b="1" dirty="0">
              <a:latin typeface="Verdana" charset="0"/>
            </a:endParaRPr>
          </a:p>
          <a:p>
            <a:r>
              <a:rPr lang="da-DK" dirty="0">
                <a:latin typeface="Verdana" charset="0"/>
              </a:rPr>
              <a:t>demonstrere evne til faglig formidling</a:t>
            </a:r>
            <a:endParaRPr lang="da-DK" b="1" dirty="0">
              <a:latin typeface="Verdana" charset="0"/>
            </a:endParaRPr>
          </a:p>
          <a:p>
            <a:r>
              <a:rPr lang="da-DK" dirty="0">
                <a:latin typeface="Verdana" charset="0"/>
              </a:rPr>
              <a:t>besvare en stillet opgave fyldestgørende, herunder at der er overensstemmelse mellem opgaveformuleringen og opgavebesvarelsen</a:t>
            </a:r>
            <a:endParaRPr lang="da-DK" b="1" dirty="0">
              <a:latin typeface="Verdana" charset="0"/>
            </a:endParaRPr>
          </a:p>
          <a:p>
            <a:r>
              <a:rPr lang="da-DK" dirty="0">
                <a:latin typeface="Verdana" charset="0"/>
              </a:rPr>
              <a:t>beherske fremstillingsformen i en faglig opgave (f.eks. citatteknik, noter, kilde- og litteraturfortegnelse).</a:t>
            </a:r>
          </a:p>
          <a:p>
            <a:endParaRPr lang="da-DK" dirty="0"/>
          </a:p>
        </p:txBody>
      </p:sp>
    </p:spTree>
    <p:extLst>
      <p:ext uri="{BB962C8B-B14F-4D97-AF65-F5344CB8AC3E}">
        <p14:creationId xmlns:p14="http://schemas.microsoft.com/office/powerpoint/2010/main" val="26575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Idræts rolle i SRP</a:t>
            </a:r>
          </a:p>
        </p:txBody>
      </p:sp>
      <p:sp>
        <p:nvSpPr>
          <p:cNvPr id="3" name="Content Placeholder 2"/>
          <p:cNvSpPr>
            <a:spLocks noGrp="1"/>
          </p:cNvSpPr>
          <p:nvPr>
            <p:ph idx="1"/>
          </p:nvPr>
        </p:nvSpPr>
        <p:spPr/>
        <p:txBody>
          <a:bodyPr/>
          <a:lstStyle/>
          <a:p>
            <a:pPr marL="342900" lvl="1">
              <a:buClr>
                <a:schemeClr val="accent1"/>
              </a:buClr>
            </a:pPr>
            <a:r>
              <a:rPr lang="da-DK" dirty="0"/>
              <a:t>I de SRP-opgaver, hvor idræt indgår, er genstandsfeltet altid en idræt eller en idrætsfaglig/sundhedsfaglig problemstilling. </a:t>
            </a:r>
          </a:p>
          <a:p>
            <a:pPr marL="342900" lvl="1">
              <a:buClr>
                <a:schemeClr val="accent1"/>
              </a:buClr>
            </a:pPr>
            <a:r>
              <a:rPr lang="da-DK" dirty="0"/>
              <a:t>Anvendelse af faglig viden og faglige metoder til analyse af en idræt eller en idrætslig problemstilling. </a:t>
            </a:r>
          </a:p>
          <a:p>
            <a:pPr marL="342900" lvl="1">
              <a:buClr>
                <a:schemeClr val="accent1"/>
              </a:buClr>
            </a:pPr>
            <a:r>
              <a:rPr lang="da-DK" dirty="0"/>
              <a:t>Udførelse af eksperimentelt arbejde, som bidrager med konkrete data til efterbehandling i projektet. Eksempler på dette kan være forskellige former for test, gennemførsel og evaluering af træningsprogram</a:t>
            </a:r>
          </a:p>
          <a:p>
            <a:endParaRPr lang="da-DK" dirty="0"/>
          </a:p>
        </p:txBody>
      </p:sp>
    </p:spTree>
    <p:extLst>
      <p:ext uri="{BB962C8B-B14F-4D97-AF65-F5344CB8AC3E}">
        <p14:creationId xmlns:p14="http://schemas.microsoft.com/office/powerpoint/2010/main" val="1184815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a-DK" dirty="0"/>
              <a:t>Hvad skal med i en problemformulering og besvarelse</a:t>
            </a:r>
          </a:p>
        </p:txBody>
      </p:sp>
      <p:sp>
        <p:nvSpPr>
          <p:cNvPr id="3" name="Content Placeholder 2"/>
          <p:cNvSpPr>
            <a:spLocks noGrp="1"/>
          </p:cNvSpPr>
          <p:nvPr>
            <p:ph idx="1"/>
          </p:nvPr>
        </p:nvSpPr>
        <p:spPr/>
        <p:txBody>
          <a:bodyPr>
            <a:normAutofit/>
          </a:bodyPr>
          <a:lstStyle/>
          <a:p>
            <a:r>
              <a:rPr lang="da-DK" dirty="0">
                <a:latin typeface="Verdana" charset="0"/>
              </a:rPr>
              <a:t>Der skal være mulighed for at vise at man behersker idrætsfaglige tilgange og metoder </a:t>
            </a:r>
          </a:p>
          <a:p>
            <a:r>
              <a:rPr lang="da-DK" dirty="0">
                <a:latin typeface="Verdana" charset="0"/>
              </a:rPr>
              <a:t>Beherske relevante idrætsfaglige mål</a:t>
            </a:r>
          </a:p>
          <a:p>
            <a:pPr lvl="1"/>
            <a:r>
              <a:rPr lang="da-DK" dirty="0">
                <a:latin typeface="Verdana" charset="0"/>
              </a:rPr>
              <a:t>Kan findes i lærerplanen</a:t>
            </a:r>
          </a:p>
          <a:p>
            <a:r>
              <a:rPr lang="da-DK" dirty="0">
                <a:latin typeface="Verdana" charset="0"/>
              </a:rPr>
              <a:t>Emnet for opgaven skal have idrætsfaglig relevans (kernefaglighed)</a:t>
            </a:r>
          </a:p>
          <a:p>
            <a:pPr lvl="1"/>
            <a:r>
              <a:rPr lang="da-DK" dirty="0">
                <a:latin typeface="Verdana" charset="0"/>
              </a:rPr>
              <a:t>Man skal altså ikke kunne lave opgaven i et andet fag alene (ofte noget man skal være opmærksom på sammen med biologi)</a:t>
            </a:r>
          </a:p>
          <a:p>
            <a:pPr lvl="2"/>
            <a:r>
              <a:rPr lang="da-DK" dirty="0">
                <a:latin typeface="Verdana" charset="0"/>
              </a:rPr>
              <a:t>Der skal altså være noget særfagligt for idræt</a:t>
            </a:r>
          </a:p>
          <a:p>
            <a:endParaRPr lang="da-DK" dirty="0"/>
          </a:p>
        </p:txBody>
      </p:sp>
    </p:spTree>
    <p:extLst>
      <p:ext uri="{BB962C8B-B14F-4D97-AF65-F5344CB8AC3E}">
        <p14:creationId xmlns:p14="http://schemas.microsoft.com/office/powerpoint/2010/main" val="2367334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Metodiske fagområder</a:t>
            </a:r>
          </a:p>
        </p:txBody>
      </p:sp>
      <p:sp>
        <p:nvSpPr>
          <p:cNvPr id="3" name="Content Placeholder 2"/>
          <p:cNvSpPr>
            <a:spLocks noGrp="1"/>
          </p:cNvSpPr>
          <p:nvPr>
            <p:ph idx="1"/>
          </p:nvPr>
        </p:nvSpPr>
        <p:spPr/>
        <p:txBody>
          <a:bodyPr/>
          <a:lstStyle/>
          <a:p>
            <a:r>
              <a:rPr lang="da-DK" dirty="0"/>
              <a:t>Vi kan lidt af det hele </a:t>
            </a:r>
            <a:r>
              <a:rPr lang="da-DK" dirty="0">
                <a:sym typeface="Wingdings"/>
              </a:rPr>
              <a:t></a:t>
            </a:r>
          </a:p>
          <a:p>
            <a:r>
              <a:rPr lang="da-DK" dirty="0">
                <a:sym typeface="Wingdings"/>
              </a:rPr>
              <a:t>Kan indgå både som naturvidenskab, samfundsvidenskab og humaniora.</a:t>
            </a:r>
          </a:p>
          <a:p>
            <a:pPr lvl="1"/>
            <a:r>
              <a:rPr lang="da-DK" dirty="0">
                <a:sym typeface="Wingdings"/>
              </a:rPr>
              <a:t>Ofte er det den naturvidenskabelige eller samfundsvidenskabelige metode, der anvendes.</a:t>
            </a:r>
          </a:p>
          <a:p>
            <a:r>
              <a:rPr lang="da-DK" dirty="0">
                <a:sym typeface="Wingdings"/>
              </a:rPr>
              <a:t>Indgår ofte sammen med Biologi, Samfundsfag (fx kondition, fedme, doping, hooliganisme)</a:t>
            </a:r>
          </a:p>
          <a:p>
            <a:pPr lvl="1"/>
            <a:r>
              <a:rPr lang="da-DK" dirty="0">
                <a:sym typeface="Wingdings"/>
              </a:rPr>
              <a:t>Kan dog sagtens sættes sammen med andre fag også.</a:t>
            </a:r>
          </a:p>
          <a:p>
            <a:pPr lvl="1"/>
            <a:r>
              <a:rPr lang="da-DK" dirty="0">
                <a:sym typeface="Wingdings"/>
              </a:rPr>
              <a:t>Engelsk/dansk (sundhedsidealer, hooliganisme)</a:t>
            </a:r>
          </a:p>
          <a:p>
            <a:pPr lvl="1"/>
            <a:r>
              <a:rPr lang="da-DK" dirty="0">
                <a:sym typeface="Wingdings"/>
              </a:rPr>
              <a:t>Matematik/fysik (udregninger af fx længdespring, diverse slag)</a:t>
            </a:r>
            <a:endParaRPr lang="da-DK" dirty="0"/>
          </a:p>
        </p:txBody>
      </p:sp>
    </p:spTree>
    <p:extLst>
      <p:ext uri="{BB962C8B-B14F-4D97-AF65-F5344CB8AC3E}">
        <p14:creationId xmlns:p14="http://schemas.microsoft.com/office/powerpoint/2010/main" val="1018063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Oplagte emner</a:t>
            </a:r>
          </a:p>
        </p:txBody>
      </p:sp>
      <p:sp>
        <p:nvSpPr>
          <p:cNvPr id="3" name="Content Placeholder 2"/>
          <p:cNvSpPr>
            <a:spLocks noGrp="1"/>
          </p:cNvSpPr>
          <p:nvPr>
            <p:ph idx="1"/>
          </p:nvPr>
        </p:nvSpPr>
        <p:spPr/>
        <p:txBody>
          <a:bodyPr>
            <a:normAutofit/>
          </a:bodyPr>
          <a:lstStyle/>
          <a:p>
            <a:r>
              <a:rPr lang="da-DK" dirty="0"/>
              <a:t>Doping</a:t>
            </a:r>
          </a:p>
          <a:p>
            <a:pPr lvl="1"/>
            <a:r>
              <a:rPr lang="da-DK" dirty="0"/>
              <a:t>Motionsdoping eller i professionelt øjemed</a:t>
            </a:r>
          </a:p>
          <a:p>
            <a:r>
              <a:rPr lang="da-DK" dirty="0"/>
              <a:t>Diabetes</a:t>
            </a:r>
          </a:p>
          <a:p>
            <a:pPr lvl="1"/>
            <a:r>
              <a:rPr lang="da-DK" dirty="0"/>
              <a:t>Træning som ”medicin”</a:t>
            </a:r>
          </a:p>
          <a:p>
            <a:r>
              <a:rPr lang="da-DK" dirty="0"/>
              <a:t>Kondition/løb</a:t>
            </a:r>
          </a:p>
          <a:p>
            <a:pPr lvl="1"/>
            <a:r>
              <a:rPr lang="da-DK" dirty="0"/>
              <a:t>Redegørelse for hvordan man kan forbedre denne med henblik på diverse sportsgrene.</a:t>
            </a:r>
          </a:p>
          <a:p>
            <a:r>
              <a:rPr lang="da-DK" dirty="0"/>
              <a:t>Fedme</a:t>
            </a:r>
          </a:p>
          <a:p>
            <a:r>
              <a:rPr lang="da-DK" dirty="0"/>
              <a:t>Hooliganisme</a:t>
            </a:r>
          </a:p>
          <a:p>
            <a:endParaRPr lang="da-DK" dirty="0"/>
          </a:p>
        </p:txBody>
      </p:sp>
    </p:spTree>
    <p:extLst>
      <p:ext uri="{BB962C8B-B14F-4D97-AF65-F5344CB8AC3E}">
        <p14:creationId xmlns:p14="http://schemas.microsoft.com/office/powerpoint/2010/main" val="68633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Eksempel</a:t>
            </a:r>
          </a:p>
        </p:txBody>
      </p:sp>
      <p:sp>
        <p:nvSpPr>
          <p:cNvPr id="3" name="Content Placeholder 2"/>
          <p:cNvSpPr>
            <a:spLocks noGrp="1"/>
          </p:cNvSpPr>
          <p:nvPr>
            <p:ph idx="1"/>
          </p:nvPr>
        </p:nvSpPr>
        <p:spPr/>
        <p:txBody>
          <a:bodyPr>
            <a:normAutofit fontScale="85000" lnSpcReduction="20000"/>
          </a:bodyPr>
          <a:lstStyle/>
          <a:p>
            <a:pPr>
              <a:lnSpc>
                <a:spcPct val="80000"/>
              </a:lnSpc>
            </a:pPr>
            <a:r>
              <a:rPr lang="da-DK" b="1" dirty="0">
                <a:latin typeface="Verdana" charset="0"/>
              </a:rPr>
              <a:t>Biologi og Idræt</a:t>
            </a:r>
            <a:endParaRPr lang="da-DK" dirty="0">
              <a:latin typeface="Verdana" charset="0"/>
            </a:endParaRPr>
          </a:p>
          <a:p>
            <a:pPr>
              <a:lnSpc>
                <a:spcPct val="80000"/>
              </a:lnSpc>
            </a:pPr>
            <a:r>
              <a:rPr lang="da-DK" dirty="0">
                <a:latin typeface="Verdana" charset="0"/>
              </a:rPr>
              <a:t>Gør kort rede for skeletmuskulaturens evne til at omsætte en nerveimpuls via den motoriske enhed til mekanisk arbejde</a:t>
            </a:r>
          </a:p>
          <a:p>
            <a:r>
              <a:rPr lang="da-DK" dirty="0">
                <a:latin typeface="Verdana" charset="0"/>
              </a:rPr>
              <a:t>Gør rede for begrebet muskeltræthed som et </a:t>
            </a:r>
            <a:r>
              <a:rPr lang="da-DK" dirty="0" err="1">
                <a:latin typeface="Verdana" charset="0"/>
              </a:rPr>
              <a:t>multifaktorielt</a:t>
            </a:r>
            <a:r>
              <a:rPr lang="da-DK" dirty="0">
                <a:latin typeface="Verdana" charset="0"/>
              </a:rPr>
              <a:t> begreb. Gør desuden rede for en eller flere af de modeller, der kan forklare muskeltræthed</a:t>
            </a:r>
          </a:p>
          <a:p>
            <a:pPr lvl="1"/>
            <a:r>
              <a:rPr lang="da-DK" dirty="0">
                <a:latin typeface="Verdana" charset="0"/>
              </a:rPr>
              <a:t>Frigivelsen af </a:t>
            </a:r>
            <a:r>
              <a:rPr lang="da-DK" dirty="0" err="1">
                <a:latin typeface="Verdana" charset="0"/>
              </a:rPr>
              <a:t>calciumioner</a:t>
            </a:r>
            <a:r>
              <a:rPr lang="da-DK" dirty="0">
                <a:latin typeface="Verdana" charset="0"/>
              </a:rPr>
              <a:t> fra </a:t>
            </a:r>
            <a:r>
              <a:rPr lang="da-DK" dirty="0" err="1">
                <a:latin typeface="Verdana" charset="0"/>
              </a:rPr>
              <a:t>sarkoplasmatisk</a:t>
            </a:r>
            <a:r>
              <a:rPr lang="da-DK" dirty="0">
                <a:latin typeface="Verdana" charset="0"/>
              </a:rPr>
              <a:t> </a:t>
            </a:r>
            <a:r>
              <a:rPr lang="da-DK" dirty="0" err="1">
                <a:latin typeface="Verdana" charset="0"/>
              </a:rPr>
              <a:t>reticulum</a:t>
            </a:r>
            <a:endParaRPr lang="da-DK" dirty="0">
              <a:latin typeface="Verdana" charset="0"/>
            </a:endParaRPr>
          </a:p>
          <a:p>
            <a:pPr lvl="1"/>
            <a:r>
              <a:rPr lang="da-DK" dirty="0" err="1">
                <a:latin typeface="Verdana" charset="0"/>
              </a:rPr>
              <a:t>Intramuskulært</a:t>
            </a:r>
            <a:r>
              <a:rPr lang="da-DK" dirty="0">
                <a:latin typeface="Verdana" charset="0"/>
              </a:rPr>
              <a:t> tryk og </a:t>
            </a:r>
            <a:r>
              <a:rPr lang="da-DK" dirty="0" err="1">
                <a:latin typeface="Verdana" charset="0"/>
              </a:rPr>
              <a:t>elektromyografi</a:t>
            </a:r>
            <a:endParaRPr lang="da-DK" dirty="0">
              <a:latin typeface="Verdana" charset="0"/>
            </a:endParaRPr>
          </a:p>
          <a:p>
            <a:pPr lvl="1"/>
            <a:r>
              <a:rPr lang="da-DK" dirty="0">
                <a:latin typeface="Verdana" charset="0"/>
              </a:rPr>
              <a:t>Kontrol af motoriske enheder</a:t>
            </a:r>
          </a:p>
          <a:p>
            <a:r>
              <a:rPr lang="da-DK" dirty="0">
                <a:latin typeface="Verdana" charset="0"/>
              </a:rPr>
              <a:t>Diskuter disse teorier for muskeltræthed set i forhold til forskellige idrætsudøveres præstationer</a:t>
            </a:r>
          </a:p>
          <a:p>
            <a:r>
              <a:rPr lang="da-DK" dirty="0">
                <a:latin typeface="Verdana" charset="0"/>
              </a:rPr>
              <a:t>Skitser et træningsprogram til forbedring af en håndboldspillers </a:t>
            </a:r>
            <a:r>
              <a:rPr lang="da-DK" dirty="0" err="1">
                <a:latin typeface="Verdana" charset="0"/>
              </a:rPr>
              <a:t>anaerobe</a:t>
            </a:r>
            <a:r>
              <a:rPr lang="da-DK" dirty="0">
                <a:latin typeface="Verdana" charset="0"/>
              </a:rPr>
              <a:t> kapacitet</a:t>
            </a:r>
          </a:p>
          <a:p>
            <a:r>
              <a:rPr lang="da-DK" dirty="0">
                <a:latin typeface="Verdana" charset="0"/>
              </a:rPr>
              <a:t>Beskriv hvilke fysiologiske forudsætninger en fløjspiller i håndbold overordnet set bør besidde</a:t>
            </a:r>
          </a:p>
          <a:p>
            <a:r>
              <a:rPr lang="da-DK" dirty="0">
                <a:latin typeface="Verdana" charset="0"/>
              </a:rPr>
              <a:t>Diskuter relevansen af fysiske tests i forbindelse med optimeringen af en håndboldspillers </a:t>
            </a:r>
            <a:r>
              <a:rPr lang="da-DK" dirty="0" err="1">
                <a:latin typeface="Verdana" charset="0"/>
              </a:rPr>
              <a:t>anaerobe</a:t>
            </a:r>
            <a:r>
              <a:rPr lang="da-DK" dirty="0">
                <a:latin typeface="Verdana" charset="0"/>
              </a:rPr>
              <a:t> kapacitet.</a:t>
            </a:r>
          </a:p>
          <a:p>
            <a:endParaRPr lang="da-DK" dirty="0">
              <a:latin typeface="Verdana" charset="0"/>
            </a:endParaRPr>
          </a:p>
          <a:p>
            <a:endParaRPr lang="da-DK" dirty="0"/>
          </a:p>
        </p:txBody>
      </p:sp>
    </p:spTree>
    <p:extLst>
      <p:ext uri="{BB962C8B-B14F-4D97-AF65-F5344CB8AC3E}">
        <p14:creationId xmlns:p14="http://schemas.microsoft.com/office/powerpoint/2010/main" val="1690582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Hooliganisme</a:t>
            </a:r>
          </a:p>
        </p:txBody>
      </p:sp>
      <p:sp>
        <p:nvSpPr>
          <p:cNvPr id="3" name="Pladsholder til indhold 2"/>
          <p:cNvSpPr>
            <a:spLocks noGrp="1"/>
          </p:cNvSpPr>
          <p:nvPr>
            <p:ph idx="1"/>
          </p:nvPr>
        </p:nvSpPr>
        <p:spPr/>
        <p:txBody>
          <a:bodyPr/>
          <a:lstStyle/>
          <a:p>
            <a:r>
              <a:rPr lang="da-DK" dirty="0"/>
              <a:t>Engelsk A, Idræt B</a:t>
            </a:r>
          </a:p>
          <a:p>
            <a:r>
              <a:rPr lang="da-DK" dirty="0"/>
              <a:t>Redegør for begrebet hooliganisme og udbredelsen af dette i England.</a:t>
            </a:r>
          </a:p>
          <a:p>
            <a:endParaRPr lang="da-DK" dirty="0"/>
          </a:p>
          <a:p>
            <a:r>
              <a:rPr lang="da-DK" dirty="0"/>
              <a:t>Analysér Bill </a:t>
            </a:r>
            <a:r>
              <a:rPr lang="da-DK" dirty="0" err="1"/>
              <a:t>Bufords</a:t>
            </a:r>
            <a:r>
              <a:rPr lang="da-DK" dirty="0"/>
              <a:t>, '</a:t>
            </a:r>
            <a:r>
              <a:rPr lang="da-DK" dirty="0" err="1"/>
              <a:t>Among</a:t>
            </a:r>
            <a:r>
              <a:rPr lang="da-DK" dirty="0"/>
              <a:t> the </a:t>
            </a:r>
            <a:r>
              <a:rPr lang="da-DK" dirty="0" err="1"/>
              <a:t>Thugs</a:t>
            </a:r>
            <a:r>
              <a:rPr lang="da-DK" dirty="0"/>
              <a:t>: The </a:t>
            </a:r>
            <a:r>
              <a:rPr lang="da-DK" dirty="0" err="1"/>
              <a:t>Experience</a:t>
            </a:r>
            <a:r>
              <a:rPr lang="da-DK" dirty="0"/>
              <a:t>, and the </a:t>
            </a:r>
            <a:r>
              <a:rPr lang="da-DK" dirty="0" err="1"/>
              <a:t>Seduction</a:t>
            </a:r>
            <a:r>
              <a:rPr lang="da-DK" dirty="0"/>
              <a:t>, of </a:t>
            </a:r>
            <a:r>
              <a:rPr lang="da-DK" dirty="0" err="1"/>
              <a:t>Crowd</a:t>
            </a:r>
            <a:r>
              <a:rPr lang="da-DK" dirty="0"/>
              <a:t> </a:t>
            </a:r>
            <a:r>
              <a:rPr lang="da-DK" dirty="0" err="1"/>
              <a:t>Violence</a:t>
            </a:r>
            <a:r>
              <a:rPr lang="da-DK" dirty="0"/>
              <a:t>' (1990) med særlig fokus på </a:t>
            </a:r>
            <a:r>
              <a:rPr lang="da-DK" dirty="0" err="1"/>
              <a:t>Bufords</a:t>
            </a:r>
            <a:r>
              <a:rPr lang="da-DK" dirty="0"/>
              <a:t> udvikling.</a:t>
            </a:r>
          </a:p>
          <a:p>
            <a:endParaRPr lang="da-DK" dirty="0"/>
          </a:p>
          <a:p>
            <a:r>
              <a:rPr lang="da-DK" dirty="0"/>
              <a:t>Diskutér, under inddragelse af relevant samfundsfaglig teori, hvilke årsager, der ligger til grund for hooliganisme og hvilke mulige samfundsmæssige tiltag, der bidrager til at mindske hooliganismen i England. </a:t>
            </a:r>
          </a:p>
        </p:txBody>
      </p:sp>
    </p:spTree>
    <p:extLst>
      <p:ext uri="{BB962C8B-B14F-4D97-AF65-F5344CB8AC3E}">
        <p14:creationId xmlns:p14="http://schemas.microsoft.com/office/powerpoint/2010/main" val="1693822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Foreningsidrættens betydning for lokalsamfundet</a:t>
            </a:r>
          </a:p>
        </p:txBody>
      </p:sp>
      <p:sp>
        <p:nvSpPr>
          <p:cNvPr id="3" name="Pladsholder til indhold 2"/>
          <p:cNvSpPr>
            <a:spLocks noGrp="1"/>
          </p:cNvSpPr>
          <p:nvPr>
            <p:ph idx="1"/>
          </p:nvPr>
        </p:nvSpPr>
        <p:spPr/>
        <p:txBody>
          <a:bodyPr>
            <a:normAutofit fontScale="92500" lnSpcReduction="20000"/>
          </a:bodyPr>
          <a:lstStyle/>
          <a:p>
            <a:r>
              <a:rPr lang="da-DK" dirty="0"/>
              <a:t>Samfundsfag A, Idræt B</a:t>
            </a:r>
          </a:p>
          <a:p>
            <a:endParaRPr lang="da-DK" dirty="0"/>
          </a:p>
          <a:p>
            <a:r>
              <a:rPr lang="da-DK" dirty="0"/>
              <a:t>Hvilken udvikling har der været i danskernes idrætsvaner fra 1960 og frem til i dag, og hvilke fordele og ulemper medfører denne udvikling for danske lokalsamfund </a:t>
            </a:r>
          </a:p>
          <a:p>
            <a:endParaRPr lang="da-DK" dirty="0"/>
          </a:p>
          <a:p>
            <a:r>
              <a:rPr lang="da-DK" dirty="0"/>
              <a:t>Redegør for udviklingen i danskernes idrætsvaner fra 1960 og frem til i dag, med særligt fokus på foreningsidrættens rolle i lokalsamfundet.</a:t>
            </a:r>
          </a:p>
          <a:p>
            <a:endParaRPr lang="da-DK" dirty="0"/>
          </a:p>
          <a:p>
            <a:r>
              <a:rPr lang="da-DK" dirty="0"/>
              <a:t>Undersøg årsagerne til denne udvikling. Analysér i denne forbindelse en eller flere selvvalgte historiske kilder, der bidrager til at belyse disse årsager.</a:t>
            </a:r>
          </a:p>
          <a:p>
            <a:endParaRPr lang="da-DK" dirty="0"/>
          </a:p>
          <a:p>
            <a:r>
              <a:rPr lang="da-DK" dirty="0"/>
              <a:t>Diskutér, under inddragelse af sociologisk teori om social tillid, hvilke fordele og ulemper denne udvikling medfører for danske lokalsamfund.</a:t>
            </a:r>
          </a:p>
          <a:p>
            <a:endParaRPr lang="da-DK" dirty="0"/>
          </a:p>
        </p:txBody>
      </p:sp>
    </p:spTree>
    <p:extLst>
      <p:ext uri="{BB962C8B-B14F-4D97-AF65-F5344CB8AC3E}">
        <p14:creationId xmlns:p14="http://schemas.microsoft.com/office/powerpoint/2010/main" val="400253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FBB02-3EAA-0F8D-377A-AE8A92B8F3D7}"/>
              </a:ext>
            </a:extLst>
          </p:cNvPr>
          <p:cNvSpPr>
            <a:spLocks noGrp="1"/>
          </p:cNvSpPr>
          <p:nvPr>
            <p:ph type="title"/>
          </p:nvPr>
        </p:nvSpPr>
        <p:spPr/>
        <p:txBody>
          <a:bodyPr/>
          <a:lstStyle/>
          <a:p>
            <a:r>
              <a:rPr lang="da-DK" dirty="0"/>
              <a:t>Bio A Id B</a:t>
            </a:r>
          </a:p>
        </p:txBody>
      </p:sp>
      <p:sp>
        <p:nvSpPr>
          <p:cNvPr id="3" name="Pladsholder til indhold 2">
            <a:extLst>
              <a:ext uri="{FF2B5EF4-FFF2-40B4-BE49-F238E27FC236}">
                <a16:creationId xmlns:a16="http://schemas.microsoft.com/office/drawing/2014/main" id="{8BE39EC3-74BC-4D33-04AA-FB478C9D05AF}"/>
              </a:ext>
            </a:extLst>
          </p:cNvPr>
          <p:cNvSpPr>
            <a:spLocks noGrp="1"/>
          </p:cNvSpPr>
          <p:nvPr>
            <p:ph idx="1"/>
          </p:nvPr>
        </p:nvSpPr>
        <p:spPr/>
        <p:txBody>
          <a:bodyPr>
            <a:normAutofit fontScale="85000" lnSpcReduction="20000"/>
          </a:bodyPr>
          <a:lstStyle/>
          <a:p>
            <a:pPr rtl="0">
              <a:spcBef>
                <a:spcPts val="0"/>
              </a:spcBef>
              <a:spcAft>
                <a:spcPts val="0"/>
              </a:spcAft>
            </a:pPr>
            <a:r>
              <a:rPr lang="da-DK" sz="1800" b="1" i="0" u="none" strike="noStrike" dirty="0">
                <a:solidFill>
                  <a:srgbClr val="000000"/>
                </a:solidFill>
                <a:effectLst/>
                <a:latin typeface="Times New Roman" panose="02020603050405020304" pitchFamily="18" charset="0"/>
              </a:rPr>
              <a:t>Opgaveformulering</a:t>
            </a:r>
            <a:endParaRPr lang="da-DK" b="0" dirty="0">
              <a:effectLst/>
            </a:endParaRPr>
          </a:p>
          <a:p>
            <a:pPr rtl="0">
              <a:spcBef>
                <a:spcPts val="0"/>
              </a:spcBef>
              <a:spcAft>
                <a:spcPts val="0"/>
              </a:spcAft>
            </a:pPr>
            <a:br>
              <a:rPr lang="da-DK" b="0" dirty="0">
                <a:effectLst/>
              </a:rPr>
            </a:br>
            <a:r>
              <a:rPr lang="da-DK" sz="1800" b="1" i="0" u="none" strike="noStrike" dirty="0">
                <a:solidFill>
                  <a:srgbClr val="000000"/>
                </a:solidFill>
                <a:effectLst/>
                <a:latin typeface="Arial" panose="020B0604020202020204" pitchFamily="34" charset="0"/>
              </a:rPr>
              <a:t>Hvorvidt kan fysisk aktivitet have en forebyggende og behandlende effekt på diabetes type 2?</a:t>
            </a:r>
            <a:endParaRPr lang="da-DK" b="0" dirty="0">
              <a:effectLst/>
            </a:endParaRPr>
          </a:p>
          <a:p>
            <a:pPr rtl="0">
              <a:spcBef>
                <a:spcPts val="0"/>
              </a:spcBef>
              <a:spcAft>
                <a:spcPts val="0"/>
              </a:spcAft>
            </a:pPr>
            <a:br>
              <a:rPr lang="da-DK" b="0" dirty="0">
                <a:effectLst/>
              </a:rPr>
            </a:br>
            <a:br>
              <a:rPr lang="da-DK" b="0" dirty="0">
                <a:effectLst/>
              </a:rPr>
            </a:br>
            <a:r>
              <a:rPr lang="da-DK" sz="1800" b="0" i="0" u="none" strike="noStrike" dirty="0">
                <a:solidFill>
                  <a:srgbClr val="000000"/>
                </a:solidFill>
                <a:effectLst/>
                <a:latin typeface="Times New Roman" panose="02020603050405020304" pitchFamily="18" charset="0"/>
              </a:rPr>
              <a:t>Redegør for kroppens normale blodsukkerregulering samt hvilken rolle insulin spiller heri.</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Redegør for, hvad der er galt med blodsukkerreguleringen hos personer med diabetes type 2, og vurdér hvilke konsekvenser det har for disse personer.</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Undersøg hvem og hvor mange der udvikler diabetes type 2 og opstil at begrundet træningsprogram for personer, der har fået konstateret diabetes type 2.</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Diskutér, hvilken rolle fysisk aktivitet spiller i forbindelse med henholdsvis at forebygge og behandle diabetes type 2.</a:t>
            </a:r>
            <a:endParaRPr lang="da-DK" b="0" dirty="0">
              <a:effectLst/>
            </a:endParaRPr>
          </a:p>
          <a:p>
            <a:pPr rtl="0">
              <a:spcBef>
                <a:spcPts val="1200"/>
              </a:spcBef>
              <a:spcAft>
                <a:spcPts val="1200"/>
              </a:spcAft>
            </a:pPr>
            <a:br>
              <a:rPr lang="da-DK" b="0" dirty="0">
                <a:effectLst/>
              </a:rPr>
            </a:br>
            <a:r>
              <a:rPr lang="da-DK" sz="1800" b="0" i="0" u="none" strike="noStrike" dirty="0">
                <a:solidFill>
                  <a:srgbClr val="000000"/>
                </a:solidFill>
                <a:effectLst/>
                <a:latin typeface="Times New Roman" panose="02020603050405020304" pitchFamily="18" charset="0"/>
              </a:rPr>
              <a:t>I din besvarelse skal der anvendes relevant metode og teori fra begge fag. </a:t>
            </a:r>
            <a:endParaRPr lang="da-DK" b="0" dirty="0">
              <a:effectLst/>
            </a:endParaRPr>
          </a:p>
          <a:p>
            <a:br>
              <a:rPr lang="da-DK" dirty="0"/>
            </a:br>
            <a:endParaRPr lang="da-DK" dirty="0"/>
          </a:p>
        </p:txBody>
      </p:sp>
    </p:spTree>
    <p:extLst>
      <p:ext uri="{BB962C8B-B14F-4D97-AF65-F5344CB8AC3E}">
        <p14:creationId xmlns:p14="http://schemas.microsoft.com/office/powerpoint/2010/main" val="3104992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94D7A5-CE16-0FE1-92AB-50FEBF852754}"/>
              </a:ext>
            </a:extLst>
          </p:cNvPr>
          <p:cNvSpPr>
            <a:spLocks noGrp="1"/>
          </p:cNvSpPr>
          <p:nvPr>
            <p:ph type="title"/>
          </p:nvPr>
        </p:nvSpPr>
        <p:spPr/>
        <p:txBody>
          <a:bodyPr/>
          <a:lstStyle/>
          <a:p>
            <a:r>
              <a:rPr lang="da-DK" dirty="0"/>
              <a:t>Bio A, Id B</a:t>
            </a:r>
          </a:p>
        </p:txBody>
      </p:sp>
      <p:sp>
        <p:nvSpPr>
          <p:cNvPr id="3" name="Pladsholder til indhold 2">
            <a:extLst>
              <a:ext uri="{FF2B5EF4-FFF2-40B4-BE49-F238E27FC236}">
                <a16:creationId xmlns:a16="http://schemas.microsoft.com/office/drawing/2014/main" id="{8DF85003-A99D-9CB3-67FC-2384AA3F32FF}"/>
              </a:ext>
            </a:extLst>
          </p:cNvPr>
          <p:cNvSpPr>
            <a:spLocks noGrp="1"/>
          </p:cNvSpPr>
          <p:nvPr>
            <p:ph idx="1"/>
          </p:nvPr>
        </p:nvSpPr>
        <p:spPr/>
        <p:txBody>
          <a:bodyPr>
            <a:normAutofit fontScale="85000" lnSpcReduction="20000"/>
          </a:bodyPr>
          <a:lstStyle/>
          <a:p>
            <a:pPr rtl="0">
              <a:spcBef>
                <a:spcPts val="0"/>
              </a:spcBef>
              <a:spcAft>
                <a:spcPts val="0"/>
              </a:spcAft>
            </a:pPr>
            <a:r>
              <a:rPr lang="da-DK" sz="1800" b="1" i="0" u="none" strike="noStrike" dirty="0">
                <a:solidFill>
                  <a:srgbClr val="000000"/>
                </a:solidFill>
                <a:effectLst/>
                <a:latin typeface="Times New Roman" panose="02020603050405020304" pitchFamily="18" charset="0"/>
              </a:rPr>
              <a:t>Opgaveformulering</a:t>
            </a:r>
            <a:endParaRPr lang="da-DK" b="0" dirty="0">
              <a:effectLst/>
            </a:endParaRPr>
          </a:p>
          <a:p>
            <a:pPr rtl="0">
              <a:spcBef>
                <a:spcPts val="0"/>
              </a:spcBef>
              <a:spcAft>
                <a:spcPts val="0"/>
              </a:spcAft>
            </a:pPr>
            <a:r>
              <a:rPr lang="da-DK" sz="1800" b="1" i="0" u="none" strike="noStrike" dirty="0">
                <a:solidFill>
                  <a:srgbClr val="000000"/>
                </a:solidFill>
                <a:effectLst/>
                <a:latin typeface="Times New Roman" panose="02020603050405020304" pitchFamily="18" charset="0"/>
              </a:rPr>
              <a:t>Hvilke ændringer kan styrketræning medføre, og hvor meget kan det være med til at forbedre en basketballspillers niveau?</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Arial" panose="020B0604020202020204" pitchFamily="34" charset="0"/>
              </a:rPr>
              <a:t>Der ønskes en redegørelse for proteinsyntesen, samt en kort redegørelse for disciplinen basketball.</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Arial" panose="020B0604020202020204" pitchFamily="34" charset="0"/>
              </a:rPr>
              <a:t>Analyser hvad der sker med muskler, når de udsættes for styrketræning både på kort og langt sigt. Kom herunder ind på hvordan proteinsyntesen kan opreguleres.</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Arial" panose="020B0604020202020204" pitchFamily="34" charset="0"/>
              </a:rPr>
              <a:t>Med udgangspunkt i en arbejdskravsanalyse af en elite basketballspiller på en valgfri position skal der udarbejdes et styrketræningsprogram med henblik på at forbedre en eller flere fysiologiske parametre med relevans for en basketballspiller. Programmet skal begrundes fysiologisk.</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Arial" panose="020B0604020202020204" pitchFamily="34" charset="0"/>
              </a:rPr>
              <a:t>Diskuter hvor meget styrketræning kan være med til at flytte en </a:t>
            </a:r>
            <a:r>
              <a:rPr lang="da-DK" sz="1800" b="0" i="0" u="none" strike="noStrike" dirty="0" err="1">
                <a:solidFill>
                  <a:srgbClr val="000000"/>
                </a:solidFill>
                <a:effectLst/>
                <a:latin typeface="Arial" panose="020B0604020202020204" pitchFamily="34" charset="0"/>
              </a:rPr>
              <a:t>basketspiller</a:t>
            </a:r>
            <a:r>
              <a:rPr lang="da-DK" sz="1800" b="0" i="0" u="none" strike="noStrike" dirty="0">
                <a:solidFill>
                  <a:srgbClr val="000000"/>
                </a:solidFill>
                <a:effectLst/>
                <a:latin typeface="Arial" panose="020B0604020202020204" pitchFamily="34" charset="0"/>
              </a:rPr>
              <a:t>, og om hvorvidt de fysiologiske forbedringer er nok til at flytte en basketballspiller op på internationalt niveau.</a:t>
            </a:r>
            <a:endParaRPr lang="da-DK" b="0" dirty="0">
              <a:effectLst/>
            </a:endParaRPr>
          </a:p>
          <a:p>
            <a:pPr rtl="0">
              <a:spcBef>
                <a:spcPts val="1200"/>
              </a:spcBef>
              <a:spcAft>
                <a:spcPts val="0"/>
              </a:spcAft>
            </a:pPr>
            <a:br>
              <a:rPr lang="da-DK" b="0" dirty="0">
                <a:effectLst/>
              </a:rPr>
            </a:br>
            <a:r>
              <a:rPr lang="da-DK" sz="1800" b="0" i="1" u="none" strike="noStrike" dirty="0">
                <a:solidFill>
                  <a:srgbClr val="000000"/>
                </a:solidFill>
                <a:effectLst/>
                <a:latin typeface="Arial" panose="020B0604020202020204" pitchFamily="34" charset="0"/>
              </a:rPr>
              <a:t>Inddrag relevant metode fra begge fag.</a:t>
            </a:r>
            <a:endParaRPr lang="da-DK" b="0" dirty="0">
              <a:effectLst/>
            </a:endParaRPr>
          </a:p>
          <a:p>
            <a:br>
              <a:rPr lang="da-DK" dirty="0"/>
            </a:br>
            <a:endParaRPr lang="da-DK" dirty="0"/>
          </a:p>
        </p:txBody>
      </p:sp>
    </p:spTree>
    <p:extLst>
      <p:ext uri="{BB962C8B-B14F-4D97-AF65-F5344CB8AC3E}">
        <p14:creationId xmlns:p14="http://schemas.microsoft.com/office/powerpoint/2010/main" val="2140290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4E98AF-BC74-E190-B01E-72411FBBCE07}"/>
              </a:ext>
            </a:extLst>
          </p:cNvPr>
          <p:cNvSpPr>
            <a:spLocks noGrp="1"/>
          </p:cNvSpPr>
          <p:nvPr>
            <p:ph type="title"/>
          </p:nvPr>
        </p:nvSpPr>
        <p:spPr/>
        <p:txBody>
          <a:bodyPr/>
          <a:lstStyle/>
          <a:p>
            <a:r>
              <a:rPr lang="da-DK" dirty="0"/>
              <a:t>Bio A Id B</a:t>
            </a:r>
          </a:p>
        </p:txBody>
      </p:sp>
      <p:sp>
        <p:nvSpPr>
          <p:cNvPr id="3" name="Pladsholder til indhold 2">
            <a:extLst>
              <a:ext uri="{FF2B5EF4-FFF2-40B4-BE49-F238E27FC236}">
                <a16:creationId xmlns:a16="http://schemas.microsoft.com/office/drawing/2014/main" id="{31B6FDA9-1CD0-4304-1FE7-1C0BBE01A057}"/>
              </a:ext>
            </a:extLst>
          </p:cNvPr>
          <p:cNvSpPr>
            <a:spLocks noGrp="1"/>
          </p:cNvSpPr>
          <p:nvPr>
            <p:ph idx="1"/>
          </p:nvPr>
        </p:nvSpPr>
        <p:spPr/>
        <p:txBody>
          <a:bodyPr>
            <a:normAutofit fontScale="85000" lnSpcReduction="20000"/>
          </a:bodyPr>
          <a:lstStyle/>
          <a:p>
            <a:pPr rtl="0">
              <a:spcBef>
                <a:spcPts val="0"/>
              </a:spcBef>
              <a:spcAft>
                <a:spcPts val="0"/>
              </a:spcAft>
            </a:pPr>
            <a:r>
              <a:rPr lang="da-DK" sz="1800" b="1" i="0" u="none" strike="noStrike" dirty="0">
                <a:solidFill>
                  <a:srgbClr val="000000"/>
                </a:solidFill>
                <a:effectLst/>
                <a:latin typeface="Times New Roman" panose="02020603050405020304" pitchFamily="18" charset="0"/>
              </a:rPr>
              <a:t>Depression og fysisk aktivitet</a:t>
            </a:r>
            <a:endParaRPr lang="da-DK" b="0" dirty="0">
              <a:effectLst/>
            </a:endParaRPr>
          </a:p>
          <a:p>
            <a:pPr rtl="0">
              <a:spcBef>
                <a:spcPts val="0"/>
              </a:spcBef>
              <a:spcAft>
                <a:spcPts val="0"/>
              </a:spcAft>
            </a:pPr>
            <a:br>
              <a:rPr lang="da-DK" b="0" dirty="0">
                <a:effectLst/>
              </a:rPr>
            </a:br>
            <a:br>
              <a:rPr lang="da-DK" b="0" dirty="0">
                <a:effectLst/>
              </a:rPr>
            </a:br>
            <a:r>
              <a:rPr lang="da-DK" sz="1800" b="1" i="0" u="none" strike="noStrike" dirty="0">
                <a:solidFill>
                  <a:srgbClr val="000000"/>
                </a:solidFill>
                <a:effectLst/>
                <a:latin typeface="Times New Roman" panose="02020603050405020304" pitchFamily="18" charset="0"/>
              </a:rPr>
              <a:t>Opgaveformulering</a:t>
            </a:r>
            <a:endParaRPr lang="da-DK" b="0" dirty="0">
              <a:effectLst/>
            </a:endParaRPr>
          </a:p>
          <a:p>
            <a:pPr rtl="0">
              <a:spcBef>
                <a:spcPts val="0"/>
              </a:spcBef>
              <a:spcAft>
                <a:spcPts val="0"/>
              </a:spcAft>
            </a:pPr>
            <a:br>
              <a:rPr lang="da-DK" b="0" dirty="0">
                <a:effectLst/>
              </a:rPr>
            </a:br>
            <a:r>
              <a:rPr lang="da-DK" sz="1800" b="1" i="0" u="none" strike="noStrike" dirty="0">
                <a:solidFill>
                  <a:srgbClr val="000000"/>
                </a:solidFill>
                <a:effectLst/>
                <a:latin typeface="Times New Roman" panose="02020603050405020304" pitchFamily="18" charset="0"/>
              </a:rPr>
              <a:t>Hvorvidt kan fysisk aktivitet afhjælpe depression?</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Redegør for hvad der forstås ved unipolar depression og for hvordan fysisk aktivitet kan påvirke vores mentale tilstand.</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Analyser de biologiske ændringer der sker ved udvikling af unipolar depression og udarbejd et begrundet træningsprogram med henblik på at behandle unipolar depression.</a:t>
            </a:r>
            <a:endParaRPr lang="da-DK" b="0" dirty="0">
              <a:effectLst/>
            </a:endParaRPr>
          </a:p>
          <a:p>
            <a:pPr rtl="0">
              <a:spcBef>
                <a:spcPts val="0"/>
              </a:spcBef>
              <a:spcAft>
                <a:spcPts val="0"/>
              </a:spcAft>
            </a:pPr>
            <a:br>
              <a:rPr lang="da-DK" b="0" dirty="0">
                <a:effectLst/>
              </a:rPr>
            </a:br>
            <a:r>
              <a:rPr lang="da-DK" sz="1800" b="0" i="0" u="none" strike="noStrike" dirty="0">
                <a:solidFill>
                  <a:srgbClr val="000000"/>
                </a:solidFill>
                <a:effectLst/>
                <a:latin typeface="Times New Roman" panose="02020603050405020304" pitchFamily="18" charset="0"/>
              </a:rPr>
              <a:t>Diskuter om fysisk aktivitet kan være en erstatning for antidepressiv medicin hos mennesker med unipolar depression.</a:t>
            </a:r>
            <a:endParaRPr lang="da-DK" b="0" dirty="0">
              <a:effectLst/>
            </a:endParaRPr>
          </a:p>
          <a:p>
            <a:pPr rtl="0">
              <a:spcBef>
                <a:spcPts val="0"/>
              </a:spcBef>
              <a:spcAft>
                <a:spcPts val="0"/>
              </a:spcAft>
            </a:pPr>
            <a:br>
              <a:rPr lang="da-DK" b="0" dirty="0">
                <a:effectLst/>
              </a:rPr>
            </a:br>
            <a:br>
              <a:rPr lang="da-DK" b="0" dirty="0">
                <a:effectLst/>
              </a:rPr>
            </a:br>
            <a:r>
              <a:rPr lang="da-DK" sz="1800" b="0" i="0" u="none" strike="noStrike" dirty="0">
                <a:solidFill>
                  <a:srgbClr val="000000"/>
                </a:solidFill>
                <a:effectLst/>
                <a:latin typeface="Times New Roman" panose="02020603050405020304" pitchFamily="18" charset="0"/>
              </a:rPr>
              <a:t>I din besvarelse skal der anvendes relevant biologisk og idrætsfagligt metode og teori. </a:t>
            </a:r>
            <a:endParaRPr lang="da-DK" b="0" dirty="0">
              <a:effectLst/>
            </a:endParaRPr>
          </a:p>
          <a:p>
            <a:br>
              <a:rPr lang="da-DK" dirty="0"/>
            </a:br>
            <a:endParaRPr lang="da-DK" dirty="0"/>
          </a:p>
        </p:txBody>
      </p:sp>
    </p:spTree>
    <p:extLst>
      <p:ext uri="{BB962C8B-B14F-4D97-AF65-F5344CB8AC3E}">
        <p14:creationId xmlns:p14="http://schemas.microsoft.com/office/powerpoint/2010/main" val="978512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8EF7B-EF7A-8F20-DCF5-5BEA30B66AA8}"/>
              </a:ext>
            </a:extLst>
          </p:cNvPr>
          <p:cNvSpPr>
            <a:spLocks noGrp="1"/>
          </p:cNvSpPr>
          <p:nvPr>
            <p:ph type="title"/>
          </p:nvPr>
        </p:nvSpPr>
        <p:spPr/>
        <p:txBody>
          <a:bodyPr/>
          <a:lstStyle/>
          <a:p>
            <a:r>
              <a:rPr lang="da-DK" dirty="0" err="1"/>
              <a:t>Samf</a:t>
            </a:r>
            <a:r>
              <a:rPr lang="da-DK" dirty="0"/>
              <a:t> A, Id B</a:t>
            </a:r>
          </a:p>
        </p:txBody>
      </p:sp>
      <p:sp>
        <p:nvSpPr>
          <p:cNvPr id="3" name="Pladsholder til indhold 2">
            <a:extLst>
              <a:ext uri="{FF2B5EF4-FFF2-40B4-BE49-F238E27FC236}">
                <a16:creationId xmlns:a16="http://schemas.microsoft.com/office/drawing/2014/main" id="{7A63A94E-8108-9F4E-359A-0BAD9DE98DEF}"/>
              </a:ext>
            </a:extLst>
          </p:cNvPr>
          <p:cNvSpPr>
            <a:spLocks noGrp="1"/>
          </p:cNvSpPr>
          <p:nvPr>
            <p:ph idx="1"/>
          </p:nvPr>
        </p:nvSpPr>
        <p:spPr/>
        <p:txBody>
          <a:bodyPr>
            <a:normAutofit lnSpcReduction="10000"/>
          </a:bodyPr>
          <a:lstStyle/>
          <a:p>
            <a:pPr rtl="0"/>
            <a:r>
              <a:rPr lang="da-DK" sz="1400" b="1" i="0" u="none" strike="noStrike" dirty="0">
                <a:solidFill>
                  <a:srgbClr val="000000"/>
                </a:solidFill>
                <a:effectLst/>
                <a:latin typeface="Times New Roman" panose="02020603050405020304" pitchFamily="18" charset="0"/>
              </a:rPr>
              <a:t>Område</a:t>
            </a:r>
            <a:endParaRPr lang="da-DK" sz="1400" b="0" dirty="0">
              <a:effectLst/>
            </a:endParaRPr>
          </a:p>
          <a:p>
            <a:pPr rtl="0"/>
            <a:br>
              <a:rPr lang="da-DK" sz="1400" b="0" dirty="0">
                <a:effectLst/>
              </a:rPr>
            </a:br>
            <a:r>
              <a:rPr lang="da-DK" sz="1400" b="0" i="0" u="none" strike="noStrike" dirty="0">
                <a:solidFill>
                  <a:srgbClr val="000000"/>
                </a:solidFill>
                <a:effectLst/>
                <a:latin typeface="Times New Roman" panose="02020603050405020304" pitchFamily="18" charset="0"/>
              </a:rPr>
              <a:t>Fedme i Danmark.</a:t>
            </a:r>
            <a:br>
              <a:rPr lang="da-DK" sz="1400" b="0" dirty="0">
                <a:effectLst/>
              </a:rPr>
            </a:br>
            <a:r>
              <a:rPr lang="da-DK" sz="1400" b="1" i="0" u="none" strike="noStrike" dirty="0">
                <a:solidFill>
                  <a:srgbClr val="000000"/>
                </a:solidFill>
                <a:effectLst/>
                <a:latin typeface="Times New Roman" panose="02020603050405020304" pitchFamily="18" charset="0"/>
              </a:rPr>
              <a:t>Opgaveformulering</a:t>
            </a:r>
            <a:br>
              <a:rPr lang="da-DK" sz="1400" b="0" dirty="0">
                <a:effectLst/>
              </a:rPr>
            </a:br>
            <a:r>
              <a:rPr lang="da-DK" sz="1400" b="0" i="0" u="none" strike="noStrike" dirty="0">
                <a:solidFill>
                  <a:srgbClr val="000000"/>
                </a:solidFill>
                <a:effectLst/>
                <a:latin typeface="Times New Roman" panose="02020603050405020304" pitchFamily="18" charset="0"/>
              </a:rPr>
              <a:t>Hvilke konsekvenser har fedme og hvad kan der gøres for at forebygge fedme i Danmark gennem politiske initiativer?</a:t>
            </a:r>
            <a:endParaRPr lang="da-DK" sz="1400" b="0" dirty="0">
              <a:effectLst/>
            </a:endParaRPr>
          </a:p>
          <a:p>
            <a:pPr rtl="0" fontAlgn="base">
              <a:buFont typeface="Arial" panose="020B0604020202020204" pitchFamily="34" charset="0"/>
              <a:buChar char="•"/>
            </a:pPr>
            <a:r>
              <a:rPr lang="da-DK" sz="1400" b="0" i="0" u="none" strike="noStrike" dirty="0">
                <a:solidFill>
                  <a:srgbClr val="222222"/>
                </a:solidFill>
                <a:effectLst/>
                <a:latin typeface="Times New Roman" panose="02020603050405020304" pitchFamily="18" charset="0"/>
              </a:rPr>
              <a:t>Redegør for, hvad fedme er i et fysiologisk perspektiv, samt hvilke sundhedsmæssige konsekvenser fedme kan have.</a:t>
            </a:r>
          </a:p>
          <a:p>
            <a:pPr rtl="0" fontAlgn="base">
              <a:buFont typeface="Arial" panose="020B0604020202020204" pitchFamily="34" charset="0"/>
              <a:buChar char="•"/>
            </a:pPr>
            <a:r>
              <a:rPr lang="da-DK" sz="1400" b="0" i="0" u="none" strike="noStrike" dirty="0">
                <a:solidFill>
                  <a:srgbClr val="000000"/>
                </a:solidFill>
                <a:effectLst/>
                <a:latin typeface="Times New Roman" panose="02020603050405020304" pitchFamily="18" charset="0"/>
              </a:rPr>
              <a:t>Undersøg udviklingen og udbredelsen af fedme i Danmark igennem de sidste 20 år, herunder </a:t>
            </a:r>
            <a:r>
              <a:rPr lang="da-DK" sz="1400" b="0" i="0" u="none" strike="noStrike" dirty="0" err="1">
                <a:solidFill>
                  <a:srgbClr val="000000"/>
                </a:solidFill>
                <a:effectLst/>
                <a:latin typeface="Times New Roman" panose="02020603050405020304" pitchFamily="18" charset="0"/>
              </a:rPr>
              <a:t>årsager</a:t>
            </a:r>
            <a:r>
              <a:rPr lang="da-DK" sz="1400" b="0" i="0" u="none" strike="noStrike" dirty="0">
                <a:solidFill>
                  <a:srgbClr val="000000"/>
                </a:solidFill>
                <a:effectLst/>
                <a:latin typeface="Times New Roman" panose="02020603050405020304" pitchFamily="18" charset="0"/>
              </a:rPr>
              <a:t> der kan forklare denne udvikling. </a:t>
            </a:r>
            <a:endParaRPr lang="da-DK" sz="1400" b="0" i="0" u="none" strike="noStrike" dirty="0">
              <a:solidFill>
                <a:srgbClr val="222222"/>
              </a:solidFill>
              <a:effectLst/>
              <a:latin typeface="Times New Roman" panose="02020603050405020304" pitchFamily="18" charset="0"/>
            </a:endParaRPr>
          </a:p>
          <a:p>
            <a:pPr marL="742950" lvl="1" indent="-285750" rtl="0" fontAlgn="base">
              <a:buFont typeface="Arial" panose="020B0604020202020204" pitchFamily="34" charset="0"/>
              <a:buChar char="•"/>
            </a:pPr>
            <a:r>
              <a:rPr lang="da-DK" sz="1400" b="0" i="0" u="none" strike="noStrike" dirty="0">
                <a:solidFill>
                  <a:srgbClr val="000000"/>
                </a:solidFill>
                <a:effectLst/>
                <a:latin typeface="Times New Roman" panose="02020603050405020304" pitchFamily="18" charset="0"/>
              </a:rPr>
              <a:t>Besvarelsen skal indeholde kvantitative data og sociologisk teori.</a:t>
            </a:r>
            <a:endParaRPr lang="da-DK" sz="1400" b="0" i="0" u="none" strike="noStrike" dirty="0">
              <a:solidFill>
                <a:srgbClr val="222222"/>
              </a:solidFill>
              <a:effectLst/>
              <a:latin typeface="Times New Roman" panose="02020603050405020304" pitchFamily="18" charset="0"/>
            </a:endParaRPr>
          </a:p>
          <a:p>
            <a:pPr rtl="0" fontAlgn="base">
              <a:buFont typeface="Arial" panose="020B0604020202020204" pitchFamily="34" charset="0"/>
              <a:buChar char="•"/>
            </a:pPr>
            <a:r>
              <a:rPr lang="da-DK" sz="1400" b="0" i="0" u="none" strike="noStrike" dirty="0">
                <a:solidFill>
                  <a:srgbClr val="222222"/>
                </a:solidFill>
                <a:effectLst/>
                <a:latin typeface="Times New Roman" panose="02020603050405020304" pitchFamily="18" charset="0"/>
              </a:rPr>
              <a:t>Undersøg hvordan fysisk aktivitet dels kan forebygge og dels kan bekæmpe fedme.</a:t>
            </a:r>
          </a:p>
          <a:p>
            <a:pPr marL="742950" lvl="1" indent="-285750" rtl="0" fontAlgn="base">
              <a:buFont typeface="Arial" panose="020B0604020202020204" pitchFamily="34" charset="0"/>
              <a:buChar char="•"/>
            </a:pPr>
            <a:r>
              <a:rPr lang="da-DK" sz="1400" b="0" i="0" u="none" strike="noStrike" dirty="0">
                <a:solidFill>
                  <a:srgbClr val="222222"/>
                </a:solidFill>
                <a:effectLst/>
                <a:latin typeface="Times New Roman" panose="02020603050405020304" pitchFamily="18" charset="0"/>
              </a:rPr>
              <a:t>Besvarelsen skal inddrage idrætsfaglig viden om kroppens reaktioner på fysisk aktivitet.</a:t>
            </a:r>
          </a:p>
          <a:p>
            <a:pPr rtl="0" fontAlgn="base">
              <a:buFont typeface="Arial" panose="020B0604020202020204" pitchFamily="34" charset="0"/>
              <a:buChar char="•"/>
            </a:pPr>
            <a:r>
              <a:rPr lang="da-DK" sz="1400" b="0" i="0" u="none" strike="noStrike" dirty="0">
                <a:solidFill>
                  <a:srgbClr val="000000"/>
                </a:solidFill>
                <a:effectLst/>
                <a:latin typeface="Times New Roman" panose="02020603050405020304" pitchFamily="18" charset="0"/>
              </a:rPr>
              <a:t>Diskuter hvilke muligheder og begrænsninger der eksisterer i forhold til at mindske udbredelsen af fedme i Danmark gennem politiske initiativer.</a:t>
            </a:r>
            <a:endParaRPr lang="da-DK" sz="1400" b="0" i="0" u="none" strike="noStrike" dirty="0">
              <a:solidFill>
                <a:srgbClr val="222222"/>
              </a:solidFill>
              <a:effectLst/>
              <a:latin typeface="Times New Roman" panose="02020603050405020304" pitchFamily="18" charset="0"/>
            </a:endParaRPr>
          </a:p>
          <a:p>
            <a:pPr marL="742950" lvl="1" indent="-285750" rtl="0" fontAlgn="base">
              <a:buFont typeface="Arial" panose="020B0604020202020204" pitchFamily="34" charset="0"/>
              <a:buChar char="•"/>
            </a:pPr>
            <a:r>
              <a:rPr lang="da-DK" sz="1400" b="0" i="0" u="none" strike="noStrike" dirty="0">
                <a:solidFill>
                  <a:srgbClr val="000000"/>
                </a:solidFill>
                <a:effectLst/>
                <a:latin typeface="Times New Roman" panose="02020603050405020304" pitchFamily="18" charset="0"/>
              </a:rPr>
              <a:t>Besvarelsen skal inddrage pointer fra tidligere i opgaven.</a:t>
            </a:r>
          </a:p>
          <a:p>
            <a:pPr rtl="0"/>
            <a:br>
              <a:rPr lang="da-DK" sz="1400" b="0" dirty="0">
                <a:effectLst/>
              </a:rPr>
            </a:br>
            <a:r>
              <a:rPr lang="da-DK" sz="1400" b="0" i="0" u="none" strike="noStrike" dirty="0">
                <a:solidFill>
                  <a:srgbClr val="000000"/>
                </a:solidFill>
                <a:effectLst/>
                <a:latin typeface="Times New Roman" panose="02020603050405020304" pitchFamily="18" charset="0"/>
              </a:rPr>
              <a:t>Besvarelsen bør indeholde metodiske overvejelser</a:t>
            </a:r>
            <a:endParaRPr lang="da-DK" sz="1400" b="0" dirty="0">
              <a:effectLst/>
            </a:endParaRPr>
          </a:p>
          <a:p>
            <a:br>
              <a:rPr lang="da-DK" dirty="0"/>
            </a:br>
            <a:endParaRPr lang="da-DK" dirty="0"/>
          </a:p>
        </p:txBody>
      </p:sp>
    </p:spTree>
    <p:extLst>
      <p:ext uri="{BB962C8B-B14F-4D97-AF65-F5344CB8AC3E}">
        <p14:creationId xmlns:p14="http://schemas.microsoft.com/office/powerpoint/2010/main" val="123440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1424A-13A7-68E7-86BE-7F225471174E}"/>
              </a:ext>
            </a:extLst>
          </p:cNvPr>
          <p:cNvSpPr>
            <a:spLocks noGrp="1"/>
          </p:cNvSpPr>
          <p:nvPr>
            <p:ph type="title"/>
          </p:nvPr>
        </p:nvSpPr>
        <p:spPr/>
        <p:txBody>
          <a:bodyPr/>
          <a:lstStyle/>
          <a:p>
            <a:r>
              <a:rPr lang="da-DK" dirty="0" err="1"/>
              <a:t>Samf</a:t>
            </a:r>
            <a:r>
              <a:rPr lang="da-DK" dirty="0"/>
              <a:t> A, Id B</a:t>
            </a:r>
          </a:p>
        </p:txBody>
      </p:sp>
      <p:sp>
        <p:nvSpPr>
          <p:cNvPr id="3" name="Pladsholder til indhold 2">
            <a:extLst>
              <a:ext uri="{FF2B5EF4-FFF2-40B4-BE49-F238E27FC236}">
                <a16:creationId xmlns:a16="http://schemas.microsoft.com/office/drawing/2014/main" id="{8B38BDD3-0E17-D116-D027-6F2EEEE89832}"/>
              </a:ext>
            </a:extLst>
          </p:cNvPr>
          <p:cNvSpPr>
            <a:spLocks noGrp="1"/>
          </p:cNvSpPr>
          <p:nvPr>
            <p:ph idx="1"/>
          </p:nvPr>
        </p:nvSpPr>
        <p:spPr/>
        <p:txBody>
          <a:bodyPr>
            <a:normAutofit fontScale="70000" lnSpcReduction="20000"/>
          </a:bodyPr>
          <a:lstStyle/>
          <a:p>
            <a:pPr rtl="0"/>
            <a:r>
              <a:rPr lang="da-DK" sz="1800" b="1" i="0" u="none" strike="noStrike" dirty="0">
                <a:solidFill>
                  <a:srgbClr val="000000"/>
                </a:solidFill>
                <a:effectLst/>
                <a:latin typeface="Times New Roman" panose="02020603050405020304" pitchFamily="18" charset="0"/>
              </a:rPr>
              <a:t>Område</a:t>
            </a:r>
            <a:endParaRPr lang="da-DK" b="0" dirty="0">
              <a:effectLst/>
            </a:endParaRPr>
          </a:p>
          <a:p>
            <a:pPr rtl="0"/>
            <a:br>
              <a:rPr lang="da-DK" b="0" dirty="0">
                <a:effectLst/>
              </a:rPr>
            </a:br>
            <a:r>
              <a:rPr lang="da-DK" sz="1800" b="0" i="0" u="none" strike="noStrike" dirty="0">
                <a:solidFill>
                  <a:srgbClr val="000000"/>
                </a:solidFill>
                <a:effectLst/>
                <a:latin typeface="Times New Roman" panose="02020603050405020304" pitchFamily="18" charset="0"/>
              </a:rPr>
              <a:t>Ulighed i sundhed</a:t>
            </a:r>
            <a:endParaRPr lang="da-DK" b="0" dirty="0">
              <a:effectLst/>
            </a:endParaRPr>
          </a:p>
          <a:p>
            <a:pPr rtl="0"/>
            <a:br>
              <a:rPr lang="da-DK" b="0" dirty="0">
                <a:effectLst/>
              </a:rPr>
            </a:br>
            <a:r>
              <a:rPr lang="da-DK" sz="1800" b="1" i="0" u="none" strike="noStrike" dirty="0">
                <a:solidFill>
                  <a:srgbClr val="000000"/>
                </a:solidFill>
                <a:effectLst/>
                <a:latin typeface="Times New Roman" panose="02020603050405020304" pitchFamily="18" charset="0"/>
              </a:rPr>
              <a:t>Opgaveformulering</a:t>
            </a:r>
            <a:endParaRPr lang="da-DK" b="0" dirty="0">
              <a:effectLst/>
            </a:endParaRPr>
          </a:p>
          <a:p>
            <a:pPr rtl="0">
              <a:spcBef>
                <a:spcPts val="1200"/>
              </a:spcBef>
              <a:spcAft>
                <a:spcPts val="1200"/>
              </a:spcAft>
            </a:pPr>
            <a:r>
              <a:rPr lang="da-DK" sz="1800" b="0" i="1" u="none" strike="noStrike" dirty="0">
                <a:solidFill>
                  <a:srgbClr val="000000"/>
                </a:solidFill>
                <a:effectLst/>
                <a:latin typeface="Times New Roman" panose="02020603050405020304" pitchFamily="18" charset="0"/>
              </a:rPr>
              <a:t>Hvad kan forklare forskellene i sundhed hos forskellige sociale klasser i Danmark, og hvilke løsningsmuligheder eksisterer for at bekæmpe disse forskelle?</a:t>
            </a:r>
            <a:endParaRPr lang="da-DK" b="0" dirty="0">
              <a:effectLst/>
            </a:endParaRPr>
          </a:p>
          <a:p>
            <a:pPr rtl="0">
              <a:spcBef>
                <a:spcPts val="1200"/>
              </a:spcBef>
              <a:spcAft>
                <a:spcPts val="1200"/>
              </a:spcAft>
            </a:pPr>
            <a:r>
              <a:rPr lang="da-DK" sz="1800" b="0" i="0" u="none" strike="noStrike" dirty="0">
                <a:solidFill>
                  <a:srgbClr val="000000"/>
                </a:solidFill>
                <a:effectLst/>
                <a:latin typeface="Times New Roman" panose="02020603050405020304" pitchFamily="18" charset="0"/>
              </a:rPr>
              <a:t>Redegør kort for de sociale klassers sundhed i Danmark med fokus på KRAM-faktorerne. Anvend idrætsfaglige begreber og sociologiske begreber samt samfundsfaglig empiri.</a:t>
            </a:r>
            <a:endParaRPr lang="da-DK" b="0" dirty="0">
              <a:effectLst/>
            </a:endParaRPr>
          </a:p>
          <a:p>
            <a:pPr rtl="0">
              <a:spcBef>
                <a:spcPts val="1200"/>
              </a:spcBef>
              <a:spcAft>
                <a:spcPts val="1200"/>
              </a:spcAft>
            </a:pPr>
            <a:r>
              <a:rPr lang="da-DK" sz="1800" b="0" i="0" u="none" strike="noStrike" dirty="0">
                <a:solidFill>
                  <a:srgbClr val="000000"/>
                </a:solidFill>
                <a:effectLst/>
                <a:latin typeface="Times New Roman" panose="02020603050405020304" pitchFamily="18" charset="0"/>
              </a:rPr>
              <a:t>Undersøg hvilke strategier ift. motion og bevægelse, man anvender i udvalgte kommuner for at øge borgernes sundhed. Du skal anvende viden om træningslære og træningens potentielle effekt på deltagere.</a:t>
            </a:r>
            <a:endParaRPr lang="da-DK" b="0" dirty="0">
              <a:effectLst/>
            </a:endParaRPr>
          </a:p>
          <a:p>
            <a:pPr rtl="0">
              <a:spcBef>
                <a:spcPts val="1200"/>
              </a:spcBef>
              <a:spcAft>
                <a:spcPts val="1200"/>
              </a:spcAft>
            </a:pPr>
            <a:r>
              <a:rPr lang="da-DK" sz="1800" b="0" i="0" u="none" strike="noStrike" dirty="0">
                <a:solidFill>
                  <a:srgbClr val="000000"/>
                </a:solidFill>
                <a:effectLst/>
                <a:latin typeface="Times New Roman" panose="02020603050405020304" pitchFamily="18" charset="0"/>
              </a:rPr>
              <a:t>Diskuter, med udgangspunkt i redegørelsen og analysen, fordele og ulemper ved de udvalgte kommuners strategi i forhold til at øge sundheden blandt de lavere sociale klasser. Du skal anvende sociologiske teorier og samfundsfaglig empiri. </a:t>
            </a:r>
            <a:endParaRPr lang="da-DK" b="0" dirty="0">
              <a:effectLst/>
            </a:endParaRPr>
          </a:p>
          <a:p>
            <a:pPr rtl="0">
              <a:spcBef>
                <a:spcPts val="1200"/>
              </a:spcBef>
              <a:spcAft>
                <a:spcPts val="1200"/>
              </a:spcAft>
            </a:pPr>
            <a:r>
              <a:rPr lang="da-DK" sz="1800" b="0" i="1" u="none" strike="noStrike" dirty="0">
                <a:solidFill>
                  <a:srgbClr val="000000"/>
                </a:solidFill>
                <a:effectLst/>
                <a:latin typeface="Times New Roman" panose="02020603050405020304" pitchFamily="18" charset="0"/>
              </a:rPr>
              <a:t>Du skal inddrage viden om styrker og svagheder ved idrætsfaglig og samfundsfaglig metode.</a:t>
            </a:r>
            <a:endParaRPr lang="da-DK" b="0" dirty="0">
              <a:effectLst/>
            </a:endParaRPr>
          </a:p>
          <a:p>
            <a:br>
              <a:rPr lang="da-DK" dirty="0"/>
            </a:br>
            <a:endParaRPr lang="da-DK" dirty="0"/>
          </a:p>
        </p:txBody>
      </p:sp>
    </p:spTree>
    <p:extLst>
      <p:ext uri="{BB962C8B-B14F-4D97-AF65-F5344CB8AC3E}">
        <p14:creationId xmlns:p14="http://schemas.microsoft.com/office/powerpoint/2010/main" val="1971228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3359</TotalTime>
  <Words>1319</Words>
  <Application>Microsoft Office PowerPoint</Application>
  <PresentationFormat>Skærmshow (4:3)</PresentationFormat>
  <Paragraphs>115</Paragraphs>
  <Slides>14</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14</vt:i4>
      </vt:variant>
    </vt:vector>
  </HeadingPairs>
  <TitlesOfParts>
    <vt:vector size="21" baseType="lpstr">
      <vt:lpstr>Arial</vt:lpstr>
      <vt:lpstr>Calibri</vt:lpstr>
      <vt:lpstr>Cambria</vt:lpstr>
      <vt:lpstr>Times New Roman</vt:lpstr>
      <vt:lpstr>Verdana</vt:lpstr>
      <vt:lpstr>Wingdings</vt:lpstr>
      <vt:lpstr>Adjacency</vt:lpstr>
      <vt:lpstr>SRP Id B</vt:lpstr>
      <vt:lpstr>Målene</vt:lpstr>
      <vt:lpstr>Idræts rolle i SRP</vt:lpstr>
      <vt:lpstr>Hvad skal med i en problemformulering og besvarelse</vt:lpstr>
      <vt:lpstr>Metodiske fagområder</vt:lpstr>
      <vt:lpstr>Oplagte emner</vt:lpstr>
      <vt:lpstr>Eksempel</vt:lpstr>
      <vt:lpstr>Hooliganisme</vt:lpstr>
      <vt:lpstr>Foreningsidrættens betydning for lokalsamfundet</vt:lpstr>
      <vt:lpstr>Bio A Id B</vt:lpstr>
      <vt:lpstr>Bio A, Id B</vt:lpstr>
      <vt:lpstr>Bio A Id B</vt:lpstr>
      <vt:lpstr>Samf A, Id B</vt:lpstr>
      <vt:lpstr>Samf A, Id 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SRP Id B</dc:title>
  <dc:creator>mggym</dc:creator>
  <cp:lastModifiedBy>Niels Erik Jensen (NJ | MG)</cp:lastModifiedBy>
  <cp:revision>22</cp:revision>
  <dcterms:created xsi:type="dcterms:W3CDTF">2015-09-22T21:29:46Z</dcterms:created>
  <dcterms:modified xsi:type="dcterms:W3CDTF">2024-12-16T07:03:21Z</dcterms:modified>
</cp:coreProperties>
</file>