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75" r:id="rId9"/>
    <p:sldId id="261" r:id="rId10"/>
    <p:sldId id="263" r:id="rId11"/>
    <p:sldId id="260" r:id="rId12"/>
    <p:sldId id="262" r:id="rId13"/>
    <p:sldId id="271" r:id="rId14"/>
    <p:sldId id="272" r:id="rId15"/>
    <p:sldId id="273" r:id="rId16"/>
    <p:sldId id="274" r:id="rId17"/>
    <p:sldId id="265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1"/>
    <p:restoredTop sz="87380" autoAdjust="0"/>
  </p:normalViewPr>
  <p:slideViewPr>
    <p:cSldViewPr snapToGrid="0">
      <p:cViewPr varScale="1">
        <p:scale>
          <a:sx n="110" d="100"/>
          <a:sy n="110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40DA2-329E-41C8-8F84-129B8AAC1777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DD399-9178-480F-A7DA-BA8F49E441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290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DD399-9178-480F-A7DA-BA8F49E4414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094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Evt. kigge på DR Nyheder og se på psykologiske emner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DD399-9178-480F-A7DA-BA8F49E44146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664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D399-9178-480F-A7DA-BA8F49E4414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17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D399-9178-480F-A7DA-BA8F49E4414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851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2og2:</a:t>
            </a:r>
            <a:r>
              <a:rPr lang="da-DK" baseline="0" dirty="0"/>
              <a:t> eksempler på situationer, hvor vi påvirkes af andre?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D399-9178-480F-A7DA-BA8F49E4414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298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2og2: Hvordan er et barn på 6</a:t>
            </a:r>
            <a:r>
              <a:rPr lang="da-DK" baseline="0" dirty="0"/>
              <a:t> år forskelligt fra en ung på 18 år?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D399-9178-480F-A7DA-BA8F49E4414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336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2og2: Kan I komme i tanke om flere emner eller konkrete problemstillinger, personlighedspsykologi beskæftiger sig med?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D399-9178-480F-A7DA-BA8F49E44146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461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2og2: INDEN ØVELSEN:</a:t>
            </a:r>
          </a:p>
          <a:p>
            <a:r>
              <a:rPr lang="da-DK" dirty="0"/>
              <a:t>Hvilke begrænsninger har vores kognition? Ko</a:t>
            </a:r>
            <a:r>
              <a:rPr lang="da-DK" baseline="0" dirty="0"/>
              <a:t>m med eksempler på tidspunkter, hvor du glemmer at tænke dig om? – godt eksempel på hverdagspsykologi, vi har alle gode erfaringer vi kan bruge!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D399-9178-480F-A7DA-BA8F49E44146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084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At to eller flere processer, der finder sted på samme tid, ofte truer med at forstyrre hinanden, hvis blot en af dem kræver særlig opmærksomhed.</a:t>
            </a:r>
          </a:p>
          <a:p>
            <a:pPr marL="0" indent="0">
              <a:buNone/>
            </a:pPr>
            <a:r>
              <a:rPr lang="da-DK" dirty="0"/>
              <a:t>          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D399-9178-480F-A7DA-BA8F49E44146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597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DD399-9178-480F-A7DA-BA8F49E44146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10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5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56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97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3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41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12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09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151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9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72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57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606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0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7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787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4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0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416337-2E49-4D0F-B742-3C2225CCB49C}" type="datetimeFigureOut">
              <a:rPr lang="da-DK" smtClean="0"/>
              <a:t>12.08.2025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8959CE-E10F-4535-B6F4-D23F3599C7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5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_oy9614H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QmdoK_ZfY&amp;t=0s&amp;list=PL0bNyJ7nNb6EKVJ77HEywOs7kv-QHOL14&amp;index=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sykveje.systime.dk/?id=454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OOsfkM-nG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050" name="Picture 2" descr="Billedresultat for welcome">
            <a:extLst>
              <a:ext uri="{FF2B5EF4-FFF2-40B4-BE49-F238E27FC236}">
                <a16:creationId xmlns:a16="http://schemas.microsoft.com/office/drawing/2014/main" id="{BCC2565B-84C1-4803-ADBD-3766D3CB0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" r="1" b="9570"/>
          <a:stretch/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74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80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82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D0DCC55-774A-435B-8532-F2FEBAA62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080" y="1113697"/>
            <a:ext cx="8442323" cy="2673627"/>
          </a:xfrm>
        </p:spPr>
        <p:txBody>
          <a:bodyPr>
            <a:normAutofit/>
          </a:bodyPr>
          <a:lstStyle/>
          <a:p>
            <a:r>
              <a:rPr lang="da-DK" sz="7200" dirty="0">
                <a:solidFill>
                  <a:schemeClr val="bg1"/>
                </a:solidFill>
              </a:rPr>
              <a:t>Velkommen til Psykologi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552B3B8-90C9-4771-8C05-036A21E94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212" y="4278249"/>
            <a:ext cx="7772400" cy="1436466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2025/2026 </a:t>
            </a:r>
          </a:p>
          <a:p>
            <a:r>
              <a:rPr lang="da-DK" sz="2400" dirty="0">
                <a:solidFill>
                  <a:schemeClr val="bg1"/>
                </a:solidFill>
              </a:rPr>
              <a:t>Simone </a:t>
            </a:r>
            <a:r>
              <a:rPr lang="da-DK" sz="2400" dirty="0" err="1">
                <a:solidFill>
                  <a:schemeClr val="bg1"/>
                </a:solidFill>
              </a:rPr>
              <a:t>Leidinger</a:t>
            </a:r>
            <a:endParaRPr lang="da-DK" sz="2400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3psy h1-1, 3psy h2-2</a:t>
            </a:r>
          </a:p>
        </p:txBody>
      </p:sp>
    </p:spTree>
    <p:extLst>
      <p:ext uri="{BB962C8B-B14F-4D97-AF65-F5344CB8AC3E}">
        <p14:creationId xmlns:p14="http://schemas.microsoft.com/office/powerpoint/2010/main" val="395017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C638D-C717-47D1-AC03-CD61CFAA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Udviklingspsykologi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4C033B-1DE4-480B-8797-0898CED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" y="2556931"/>
            <a:ext cx="10755630" cy="3589869"/>
          </a:xfrm>
        </p:spPr>
        <p:txBody>
          <a:bodyPr>
            <a:normAutofit fontScale="55000" lnSpcReduction="20000"/>
          </a:bodyPr>
          <a:lstStyle/>
          <a:p>
            <a:r>
              <a:rPr lang="da-DK" sz="4000" dirty="0"/>
              <a:t>Undersøger menneskets udvikling fra vugge til alderdom </a:t>
            </a:r>
          </a:p>
          <a:p>
            <a:r>
              <a:rPr lang="da-DK" sz="4000" dirty="0"/>
              <a:t>Hvordan er menneskernes følelsesmæssige, kognitive og biologiske udvikling i løbet af livet? </a:t>
            </a:r>
          </a:p>
          <a:p>
            <a:r>
              <a:rPr lang="da-DK" sz="4000" dirty="0"/>
              <a:t>Focus på barndom</a:t>
            </a:r>
          </a:p>
          <a:p>
            <a:r>
              <a:rPr lang="da-DK" sz="4000" dirty="0"/>
              <a:t>Tilknytning, sårbarhed, </a:t>
            </a:r>
            <a:r>
              <a:rPr lang="da-DK" sz="4000" dirty="0" err="1"/>
              <a:t>resiliens</a:t>
            </a:r>
            <a:r>
              <a:rPr lang="da-DK" sz="4000" dirty="0"/>
              <a:t> (modstandskraft), arv, miljø</a:t>
            </a:r>
          </a:p>
          <a:p>
            <a:r>
              <a:rPr lang="da-DK" sz="4000" dirty="0"/>
              <a:t>Kan ses som kognitionspsykologi, men med et tidsperspektiv!</a:t>
            </a:r>
          </a:p>
          <a:p>
            <a:endParaRPr lang="da-DK" sz="4000" dirty="0"/>
          </a:p>
          <a:p>
            <a:pPr marL="0" indent="0">
              <a:buNone/>
            </a:pPr>
            <a:r>
              <a:rPr lang="da-DK" sz="2900" b="1" dirty="0"/>
              <a:t>SKUMFIDUSEKSPERIMENT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Skumfiduseksperiment</a:t>
            </a:r>
            <a:endParaRPr lang="da-DK" dirty="0"/>
          </a:p>
        </p:txBody>
      </p:sp>
      <p:pic>
        <p:nvPicPr>
          <p:cNvPr id="6146" name="Picture 2" descr="Billedresultat for developmental psych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4011930"/>
            <a:ext cx="30861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3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3C6F5-1126-4B1B-AF83-8AFF0AFD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Personlighedspsykologi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A1F64A-7F29-4487-93DF-B7562CE0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4381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Hvilken betydning har vores personlighed for oplevelse og forståelse af verden samt handling i verden? </a:t>
            </a:r>
          </a:p>
          <a:p>
            <a:r>
              <a:rPr lang="da-DK" dirty="0"/>
              <a:t>Individuelle forskelle mellem mennesker</a:t>
            </a:r>
          </a:p>
          <a:p>
            <a:r>
              <a:rPr lang="da-DK" dirty="0"/>
              <a:t>Personlighed – et spørgsmål om arv eller miljø?</a:t>
            </a:r>
          </a:p>
          <a:p>
            <a:r>
              <a:rPr lang="da-DK" dirty="0"/>
              <a:t>Identitet – hvem er jeg og hvem er du?</a:t>
            </a:r>
          </a:p>
          <a:p>
            <a:r>
              <a:rPr lang="da-DK" dirty="0"/>
              <a:t>Personlighed og motivation, stress</a:t>
            </a:r>
          </a:p>
          <a:p>
            <a:r>
              <a:rPr lang="da-DK" dirty="0"/>
              <a:t>Personlighedstyper (indadvendt – udadvendt) - personlighedstræk</a:t>
            </a:r>
          </a:p>
          <a:p>
            <a:endParaRPr lang="da-DK" dirty="0"/>
          </a:p>
        </p:txBody>
      </p:sp>
      <p:pic>
        <p:nvPicPr>
          <p:cNvPr id="3076" name="Picture 4" descr="Billedresultat for feelings movi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3074669"/>
            <a:ext cx="4011930" cy="20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0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34803-7CBA-4F63-A14C-1C0C0972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Kognitionspsykologi / Kognitiv psykologi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6AA477-E509-4672-9918-E32FC11E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" y="2571750"/>
            <a:ext cx="8241030" cy="3554730"/>
          </a:xfrm>
        </p:spPr>
        <p:txBody>
          <a:bodyPr>
            <a:normAutofit fontScale="25000" lnSpcReduction="20000"/>
          </a:bodyPr>
          <a:lstStyle/>
          <a:p>
            <a:r>
              <a:rPr lang="da-DK" sz="8800" dirty="0"/>
              <a:t>Beskæftiger sig med kognitive processer som indlæring, sprog, tænkning, hukommelse, motivation og perception. </a:t>
            </a:r>
          </a:p>
          <a:p>
            <a:r>
              <a:rPr lang="da-DK" sz="8800" dirty="0"/>
              <a:t>Undersøger den måde, vi erkender den omgivende verden på (omgivelser, mennesker, os selv) og hvordan vi indlærer, behandler og lagrer informationer. </a:t>
            </a:r>
          </a:p>
          <a:p>
            <a:r>
              <a:rPr lang="da-DK" sz="8800" dirty="0"/>
              <a:t>Det handler om den grundlæggende fysiologi som vi har med os fra fødslen</a:t>
            </a:r>
          </a:p>
          <a:p>
            <a:pPr marL="0" indent="0">
              <a:buNone/>
            </a:pPr>
            <a:r>
              <a:rPr lang="da-DK" sz="5500" b="1" dirty="0"/>
              <a:t>Øvelse: </a:t>
            </a:r>
            <a:r>
              <a:rPr lang="da-DK" sz="5500" b="1" dirty="0" err="1"/>
              <a:t>Stroop</a:t>
            </a:r>
            <a:endParaRPr lang="da-DK" sz="5500" b="1" dirty="0"/>
          </a:p>
          <a:p>
            <a:pPr marL="0" indent="0">
              <a:buNone/>
            </a:pPr>
            <a:r>
              <a:rPr lang="da-DK" sz="5500" b="1" dirty="0"/>
              <a:t>Eksperiment om selektiv opmærksomhed</a:t>
            </a:r>
            <a:endParaRPr lang="da-DK" b="1" dirty="0"/>
          </a:p>
          <a:p>
            <a:pPr marL="0" indent="0">
              <a:buNone/>
            </a:pPr>
            <a:r>
              <a:rPr lang="da-DK" dirty="0">
                <a:hlinkClick r:id="rId3"/>
              </a:rPr>
              <a:t>Selektiv opmærksomhedseksperiment</a:t>
            </a:r>
            <a:endParaRPr lang="da-DK" dirty="0"/>
          </a:p>
        </p:txBody>
      </p:sp>
      <p:pic>
        <p:nvPicPr>
          <p:cNvPr id="5122" name="Picture 2" descr="Relateret bille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966210"/>
            <a:ext cx="2343150" cy="15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Stroop</a:t>
            </a:r>
            <a:r>
              <a:rPr lang="da-DK" dirty="0"/>
              <a:t>-effekt (test 1)</a:t>
            </a:r>
          </a:p>
        </p:txBody>
      </p:sp>
      <p:pic>
        <p:nvPicPr>
          <p:cNvPr id="4" name="Picture 4" descr="c0d928f96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3186" y="3471864"/>
            <a:ext cx="6797390" cy="25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2865120" y="27278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Her skal du blot læse hvad der står. </a:t>
            </a:r>
          </a:p>
        </p:txBody>
      </p:sp>
    </p:spTree>
    <p:extLst>
      <p:ext uri="{BB962C8B-B14F-4D97-AF65-F5344CB8AC3E}">
        <p14:creationId xmlns:p14="http://schemas.microsoft.com/office/powerpoint/2010/main" val="392933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Stroop</a:t>
            </a:r>
            <a:r>
              <a:rPr lang="da-DK" dirty="0"/>
              <a:t>-effekt (test 2)</a:t>
            </a:r>
          </a:p>
        </p:txBody>
      </p:sp>
      <p:pic>
        <p:nvPicPr>
          <p:cNvPr id="6" name="Picture 4" descr="c0d928f96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6824" y="3298174"/>
            <a:ext cx="6733208" cy="253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3048000" y="25571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Her skal du sige den farve, ordet er skrevet med.</a:t>
            </a:r>
          </a:p>
        </p:txBody>
      </p:sp>
    </p:spTree>
    <p:extLst>
      <p:ext uri="{BB962C8B-B14F-4D97-AF65-F5344CB8AC3E}">
        <p14:creationId xmlns:p14="http://schemas.microsoft.com/office/powerpoint/2010/main" val="223008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Psykologi C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 lnSpcReduction="10000"/>
          </a:bodyPr>
          <a:lstStyle/>
          <a:p>
            <a:r>
              <a:rPr lang="da-DK" b="1" dirty="0"/>
              <a:t>42 lektioner</a:t>
            </a:r>
          </a:p>
          <a:p>
            <a:r>
              <a:rPr lang="da-DK" dirty="0"/>
              <a:t>1 introforløb (6 lektioner)</a:t>
            </a:r>
          </a:p>
          <a:p>
            <a:r>
              <a:rPr lang="da-DK" dirty="0"/>
              <a:t>3 forløb (10-12  lektioner)</a:t>
            </a:r>
          </a:p>
          <a:p>
            <a:r>
              <a:rPr lang="da-DK" dirty="0"/>
              <a:t>4 lektioner i baghånden (f.eks. repetition, skrive note-ark osv. )</a:t>
            </a:r>
          </a:p>
          <a:p>
            <a:endParaRPr lang="da-DK" dirty="0"/>
          </a:p>
          <a:p>
            <a:r>
              <a:rPr lang="da-DK" b="1" dirty="0"/>
              <a:t>Eksamen:  </a:t>
            </a:r>
            <a:r>
              <a:rPr lang="da-DK" dirty="0"/>
              <a:t>48 min forberedelse til at analysere en tekst </a:t>
            </a:r>
            <a:r>
              <a:rPr lang="da-DK" dirty="0" err="1"/>
              <a:t>pba</a:t>
            </a:r>
            <a:r>
              <a:rPr lang="da-DK" dirty="0"/>
              <a:t>. psykologiske 			           problemstillinger som du selv identificerer.                                                       			     + ca. 20 min samtale med lærer og censor.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/>
              <a:t>Vores bog: Psykologiens veje/sysstime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50721" y="2556932"/>
            <a:ext cx="894587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800" b="1" dirty="0"/>
          </a:p>
          <a:p>
            <a:r>
              <a:rPr lang="da-DK" sz="2800" b="1" dirty="0"/>
              <a:t>Lektier til næste gang: </a:t>
            </a:r>
            <a:r>
              <a:rPr lang="da-DK" sz="2800" dirty="0"/>
              <a:t>fredag, d. 15.8.  </a:t>
            </a:r>
          </a:p>
          <a:p>
            <a:pPr marL="0" indent="0">
              <a:buNone/>
            </a:pPr>
            <a:r>
              <a:rPr lang="da-DK" b="1" dirty="0"/>
              <a:t>Tekst: Hverdagstænkning og videnskabelig tænkning/systime 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https://psykveje.systime.dk/?id=4548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544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C018A-2C1F-4A91-97C5-A17EA944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Læringsmål for faget</a:t>
            </a:r>
          </a:p>
        </p:txBody>
      </p:sp>
      <p:pic>
        <p:nvPicPr>
          <p:cNvPr id="2050" name="Picture 2" descr="Billedresultat for lÃ¦ringsmÃ¥l">
            <a:extLst>
              <a:ext uri="{FF2B5EF4-FFF2-40B4-BE49-F238E27FC236}">
                <a16:creationId xmlns:a16="http://schemas.microsoft.com/office/drawing/2014/main" id="{DD9ABEE1-F529-4361-BE04-E1044D74F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22" y="2567851"/>
            <a:ext cx="5763064" cy="24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838200" y="4127640"/>
            <a:ext cx="81644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Faglig dybde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Koble teoretisk viden til praktisk virkelighed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Kunne belyse et fænomen fra flere vinkler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Forståelse for menneskers forskellighed ud fra personlige, sociale og kulturelle forhold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Indsigt i egen måde at lære på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PS: Fagligt stof på mellem 180 og 250 sider </a:t>
            </a:r>
          </a:p>
        </p:txBody>
      </p:sp>
    </p:spTree>
    <p:extLst>
      <p:ext uri="{BB962C8B-B14F-4D97-AF65-F5344CB8AC3E}">
        <p14:creationId xmlns:p14="http://schemas.microsoft.com/office/powerpoint/2010/main" val="230620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D85E0-4AD3-4B79-A386-61D30F3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9 ting der kræver NUL talent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9431AC-99F1-41F2-92C9-CDEA73E3A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da-DK" dirty="0"/>
              <a:t>Komme til tiden</a:t>
            </a:r>
          </a:p>
          <a:p>
            <a:pPr fontAlgn="ctr"/>
            <a:r>
              <a:rPr lang="da-DK" dirty="0"/>
              <a:t>Gøre en indsats</a:t>
            </a:r>
          </a:p>
          <a:p>
            <a:pPr fontAlgn="ctr"/>
            <a:r>
              <a:rPr lang="da-DK" dirty="0"/>
              <a:t>Kropssprog</a:t>
            </a:r>
          </a:p>
          <a:p>
            <a:pPr fontAlgn="ctr"/>
            <a:r>
              <a:rPr lang="da-DK" dirty="0"/>
              <a:t>Være lydhør og indstillet på at lære noget</a:t>
            </a:r>
          </a:p>
          <a:p>
            <a:pPr fontAlgn="ctr"/>
            <a:r>
              <a:rPr lang="da-DK" dirty="0"/>
              <a:t>Være forberedt</a:t>
            </a:r>
          </a:p>
          <a:p>
            <a:pPr fontAlgn="ctr"/>
            <a:r>
              <a:rPr lang="da-DK" dirty="0"/>
              <a:t>Være en god kammerat - opmuntr hinanden</a:t>
            </a:r>
          </a:p>
          <a:p>
            <a:pPr fontAlgn="ctr"/>
            <a:r>
              <a:rPr lang="da-DK" dirty="0"/>
              <a:t>Vær ambitiøs</a:t>
            </a:r>
          </a:p>
          <a:p>
            <a:pPr fontAlgn="ctr"/>
            <a:r>
              <a:rPr lang="da-DK" dirty="0"/>
              <a:t>At turde tvivle</a:t>
            </a:r>
          </a:p>
          <a:p>
            <a:pPr fontAlgn="ctr"/>
            <a:r>
              <a:rPr lang="da-DK" dirty="0"/>
              <a:t>At turde begå fejl</a:t>
            </a:r>
          </a:p>
        </p:txBody>
      </p:sp>
      <p:pic>
        <p:nvPicPr>
          <p:cNvPr id="1026" name="Picture 2" descr="Billedresultat for piet hein psykologi">
            <a:extLst>
              <a:ext uri="{FF2B5EF4-FFF2-40B4-BE49-F238E27FC236}">
                <a16:creationId xmlns:a16="http://schemas.microsoft.com/office/drawing/2014/main" id="{C20C248E-299D-4B82-94E3-56CE4363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16" y="2161128"/>
            <a:ext cx="4481245" cy="448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Oplevelser i ferien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Overvej hvilke oplevelser du har haft i ferien, som psykologien ville kunne bruges til at sige noget fornuftigt om.</a:t>
            </a:r>
          </a:p>
          <a:p>
            <a:r>
              <a:rPr lang="da-DK" dirty="0"/>
              <a:t>Læs artiklen om fordomme (Lectio) </a:t>
            </a:r>
            <a:r>
              <a:rPr lang="da-DK" dirty="0">
                <a:sym typeface="Wingdings" panose="05000000000000000000" pitchFamily="2" charset="2"/>
              </a:rPr>
              <a:t> hvilke psykologiske emner er der?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Hvad er forskellen på hverdagspsykologi og videnskabelig psykologi? </a:t>
            </a:r>
          </a:p>
        </p:txBody>
      </p:sp>
    </p:spTree>
    <p:extLst>
      <p:ext uri="{BB962C8B-B14F-4D97-AF65-F5344CB8AC3E}">
        <p14:creationId xmlns:p14="http://schemas.microsoft.com/office/powerpoint/2010/main" val="297472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21543-F0EB-4422-8A7E-C6EA501B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43847"/>
          </a:xfrm>
        </p:spPr>
        <p:txBody>
          <a:bodyPr/>
          <a:lstStyle/>
          <a:p>
            <a:r>
              <a:rPr lang="da-DK" dirty="0"/>
              <a:t>Plan for lektionen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8ED4E5-425E-47DA-8E9E-931D507E1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125979"/>
            <a:ext cx="9601196" cy="3749889"/>
          </a:xfrm>
        </p:spPr>
        <p:txBody>
          <a:bodyPr>
            <a:noAutofit/>
          </a:bodyPr>
          <a:lstStyle/>
          <a:p>
            <a:r>
              <a:rPr lang="da-DK" sz="2200" dirty="0"/>
              <a:t>Navneskilte</a:t>
            </a:r>
          </a:p>
          <a:p>
            <a:r>
              <a:rPr lang="da-DK" sz="2200" dirty="0"/>
              <a:t>Vi skal lære hinanden at kende  </a:t>
            </a:r>
          </a:p>
          <a:p>
            <a:r>
              <a:rPr lang="da-DK" sz="2200" dirty="0"/>
              <a:t>Ønsker og forventninger til psykologi-undervisningen</a:t>
            </a:r>
          </a:p>
          <a:p>
            <a:r>
              <a:rPr lang="da-DK" sz="2200" dirty="0"/>
              <a:t>Hvad er Psykologi?</a:t>
            </a:r>
          </a:p>
          <a:p>
            <a:r>
              <a:rPr lang="da-DK" sz="2200" dirty="0"/>
              <a:t>Paropgave ”Hverdagspsykologi versus videnskabelig psykologi”</a:t>
            </a:r>
          </a:p>
          <a:p>
            <a:r>
              <a:rPr lang="da-DK" sz="2200" dirty="0"/>
              <a:t>Introduktion til faget: 4 Kernstofområdet/forskellige psykologiske retninger¨</a:t>
            </a:r>
          </a:p>
          <a:p>
            <a:r>
              <a:rPr lang="da-DK" sz="2200" dirty="0"/>
              <a:t>Psykologi C – lektioner og eksamen</a:t>
            </a:r>
          </a:p>
          <a:p>
            <a:r>
              <a:rPr lang="da-DK" sz="2200" dirty="0"/>
              <a:t>Opsamling</a:t>
            </a:r>
          </a:p>
        </p:txBody>
      </p:sp>
    </p:spTree>
    <p:extLst>
      <p:ext uri="{BB962C8B-B14F-4D97-AF65-F5344CB8AC3E}">
        <p14:creationId xmlns:p14="http://schemas.microsoft.com/office/powerpoint/2010/main" val="83953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C5A27-B439-4840-9857-CE765C57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lærer hinanden et kende</a:t>
            </a:r>
          </a:p>
        </p:txBody>
      </p:sp>
      <p:pic>
        <p:nvPicPr>
          <p:cNvPr id="1026" name="Picture 2" descr="Billedresultat for nav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96" y="2557463"/>
            <a:ext cx="653520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0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769B9-7778-43B7-9988-C9749E0C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57250"/>
            <a:ext cx="9601196" cy="1623060"/>
          </a:xfrm>
        </p:spPr>
        <p:txBody>
          <a:bodyPr>
            <a:noAutofit/>
          </a:bodyPr>
          <a:lstStyle/>
          <a:p>
            <a:pPr algn="l"/>
            <a:r>
              <a:rPr lang="da-DK" sz="4000" b="1" dirty="0"/>
              <a:t>Hvad er Psykologi?</a:t>
            </a:r>
            <a:br>
              <a:rPr lang="da-DK" sz="4000" b="1" dirty="0"/>
            </a:br>
            <a:r>
              <a:rPr lang="da-DK" sz="2400" b="1" dirty="0"/>
              <a:t>”</a:t>
            </a:r>
            <a:r>
              <a:rPr lang="da-DK" sz="2400" b="1" dirty="0" err="1"/>
              <a:t>psyche</a:t>
            </a:r>
            <a:r>
              <a:rPr lang="da-DK" sz="2400" b="1" dirty="0"/>
              <a:t>” </a:t>
            </a:r>
            <a:r>
              <a:rPr lang="da-DK" sz="2400" b="1" i="1" dirty="0"/>
              <a:t>(græsk: sjæl) </a:t>
            </a:r>
            <a:r>
              <a:rPr lang="da-DK" sz="2400" b="1" dirty="0"/>
              <a:t>og ”logos” </a:t>
            </a:r>
            <a:r>
              <a:rPr lang="da-DK" sz="2400" b="1" i="1" dirty="0"/>
              <a:t>(græsk: læren om)</a:t>
            </a:r>
            <a:br>
              <a:rPr lang="da-DK" sz="2400" b="1" i="1" dirty="0"/>
            </a:br>
            <a:endParaRPr lang="da-DK" sz="2400" b="1" i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37163B-2E14-49AA-B3AF-888A2A6E2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80309"/>
            <a:ext cx="10789920" cy="4135643"/>
          </a:xfrm>
        </p:spPr>
        <p:txBody>
          <a:bodyPr>
            <a:noAutofit/>
          </a:bodyPr>
          <a:lstStyle/>
          <a:p>
            <a:r>
              <a:rPr lang="da-DK" b="1" dirty="0"/>
              <a:t>Hvordan tænker og handler vi som vi gør? </a:t>
            </a:r>
            <a:r>
              <a:rPr lang="da-DK" dirty="0"/>
              <a:t>Hverdagen er fyldt med psykologi: Vi observerer andres og egen adfærd  - og prøver og sætte os ind i deres tanker og følelser.</a:t>
            </a:r>
          </a:p>
          <a:p>
            <a:r>
              <a:rPr lang="da-DK" b="1" dirty="0"/>
              <a:t>Psykologisk </a:t>
            </a:r>
            <a:r>
              <a:rPr lang="da-DK" b="1" dirty="0" err="1"/>
              <a:t>common</a:t>
            </a:r>
            <a:r>
              <a:rPr lang="da-DK" b="1" dirty="0"/>
              <a:t> </a:t>
            </a:r>
            <a:r>
              <a:rPr lang="da-DK" b="1" dirty="0" err="1"/>
              <a:t>sense</a:t>
            </a:r>
            <a:r>
              <a:rPr lang="da-DK" b="1" dirty="0"/>
              <a:t> - viden: </a:t>
            </a:r>
            <a:r>
              <a:rPr lang="da-DK" dirty="0"/>
              <a:t>bygger primært på egne </a:t>
            </a:r>
            <a:r>
              <a:rPr lang="da-DK" b="1" dirty="0"/>
              <a:t>subjektive erfaringer. </a:t>
            </a:r>
            <a:r>
              <a:rPr lang="da-DK" dirty="0"/>
              <a:t>Vi skaber en subjektiv ”model af verden”</a:t>
            </a:r>
          </a:p>
          <a:p>
            <a:r>
              <a:rPr lang="da-DK" b="1" dirty="0"/>
              <a:t>Psykologi i medierne: </a:t>
            </a:r>
            <a:r>
              <a:rPr lang="da-DK" dirty="0"/>
              <a:t>mere eller mindre videnskabeligt funderet. </a:t>
            </a:r>
          </a:p>
          <a:p>
            <a:r>
              <a:rPr lang="da-DK" b="1" dirty="0"/>
              <a:t>Selvhjælpelitteratur:</a:t>
            </a:r>
            <a:r>
              <a:rPr lang="da-DK" dirty="0"/>
              <a:t> ”Forstå dit barn”, ”Få et bedre liv” osv.</a:t>
            </a:r>
          </a:p>
          <a:p>
            <a:r>
              <a:rPr lang="da-DK" b="1" i="1" dirty="0"/>
              <a:t>Videnskabelig psykologi   </a:t>
            </a:r>
            <a:r>
              <a:rPr lang="da-DK" dirty="0"/>
              <a:t>i psykologiundervisning: Den viden vi anvender er underbygget af veletablerede teorier, metoder og omfattende empirisk forskning.</a:t>
            </a:r>
          </a:p>
          <a:p>
            <a:pPr marL="0" indent="0">
              <a:buNone/>
            </a:pPr>
            <a:br>
              <a:rPr lang="da-DK" sz="2000" dirty="0"/>
            </a:br>
            <a:endParaRPr lang="da-DK" sz="2000" dirty="0"/>
          </a:p>
        </p:txBody>
      </p:sp>
      <p:pic>
        <p:nvPicPr>
          <p:cNvPr id="1026" name="Picture 2" descr="Billedresultat for psi">
            <a:extLst>
              <a:ext uri="{FF2B5EF4-FFF2-40B4-BE49-F238E27FC236}">
                <a16:creationId xmlns:a16="http://schemas.microsoft.com/office/drawing/2014/main" id="{694DFA08-5FA4-4784-B4CA-75A6D0A3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59" y="771842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A8069-8DB7-C14F-8644-A171E3C6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/>
              <a:t>Paropgave: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642C85-B2A3-494C-BFD6-ED38D78B5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b="1" dirty="0"/>
              <a:t>Diskutér og svar på spørgsmålene - se fil på Lectio (12 min)</a:t>
            </a:r>
          </a:p>
          <a:p>
            <a:pPr marL="0" indent="0">
              <a:buNone/>
            </a:pPr>
            <a:r>
              <a:rPr lang="da-DK" sz="2800" b="1" dirty="0"/>
              <a:t>                       </a:t>
            </a:r>
          </a:p>
          <a:p>
            <a:pPr marL="0" indent="0">
              <a:buNone/>
            </a:pPr>
            <a:r>
              <a:rPr lang="da-DK" sz="2800" dirty="0"/>
              <a:t>”Hvad er psykologi?”</a:t>
            </a:r>
          </a:p>
        </p:txBody>
      </p:sp>
    </p:spTree>
    <p:extLst>
      <p:ext uri="{BB962C8B-B14F-4D97-AF65-F5344CB8AC3E}">
        <p14:creationId xmlns:p14="http://schemas.microsoft.com/office/powerpoint/2010/main" val="254382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F49EC-8C68-ED4C-8186-99EF784E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Paropgave I.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687DEB-2612-B54C-BC6C-494EBADE1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da-DK" sz="8800" b="1" dirty="0"/>
              <a:t>1. Sandsynligheden for, at du får en videregående uddannelse, afhænger af dine forældres uddannelse?            </a:t>
            </a:r>
          </a:p>
          <a:p>
            <a:r>
              <a:rPr lang="da-DK" sz="8800" b="1" dirty="0"/>
              <a:t> 2. Et menneske, der lider af skizofreni, har to eller flere forskellige og vekslende personligheder.           </a:t>
            </a:r>
          </a:p>
          <a:p>
            <a:r>
              <a:rPr lang="da-DK" sz="8800" b="1" dirty="0"/>
              <a:t> 3. Den menneskelige hukommelse fungerer som et videokamera, der præcist optager og husker, hvad der skete i bestemte situationer.      </a:t>
            </a:r>
          </a:p>
          <a:p>
            <a:r>
              <a:rPr lang="da-DK" sz="8800" b="1" dirty="0"/>
              <a:t> 4. De første dage efter fødslen er afgørende for barnets tilknytning til forældrene.                   </a:t>
            </a:r>
          </a:p>
          <a:p>
            <a:r>
              <a:rPr lang="da-DK" sz="8800" b="1" dirty="0"/>
              <a:t> 5. Spædbørn kan høre og se ting allerede fra fødslen af.       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41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2EB8F-5755-AA4C-BD10-DE82599D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Paropgave II.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1E3631-124D-764E-8214-2B8771C3C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89538"/>
          </a:xfrm>
        </p:spPr>
        <p:txBody>
          <a:bodyPr>
            <a:normAutofit fontScale="25000" lnSpcReduction="20000"/>
          </a:bodyPr>
          <a:lstStyle/>
          <a:p>
            <a:r>
              <a:rPr lang="da-DK" sz="8800" b="1" dirty="0"/>
              <a:t>6. Mennesker fortrænger for det meste erindringer om stærkt traumatiske oplevelser.            </a:t>
            </a:r>
          </a:p>
          <a:p>
            <a:r>
              <a:rPr lang="da-DK" sz="8800" b="1" dirty="0"/>
              <a:t> 7. Mennesker, der har været udsat for omsorgssvigt som små, udvikler svære psykiske problemer som voksne.             </a:t>
            </a:r>
          </a:p>
          <a:p>
            <a:r>
              <a:rPr lang="da-DK" sz="8800" b="1" dirty="0"/>
              <a:t> 8. Jo større gennemsnit, det kræver at komme ind på en uddannelse, jo højere faglig selvopfattelse har de studerende, der går på uddannelsen.  </a:t>
            </a:r>
          </a:p>
          <a:p>
            <a:pPr lvl="0"/>
            <a:r>
              <a:rPr lang="da-DK" sz="8800" b="1" dirty="0"/>
              <a:t>9. Et 3 uger gammelt barn kan visuelt skelne en sut, som det ikke tidligere har set, men blot haft i munden, fra andre sutter.   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511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DEFAD-A9DF-3F46-ABB8-E9B7A2E9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Introduktion til faget: </a:t>
            </a:r>
            <a:br>
              <a:rPr lang="da-DK" b="1" dirty="0"/>
            </a:br>
            <a:r>
              <a:rPr lang="da-DK" b="1" dirty="0"/>
              <a:t>Fire kernestofområder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F40FCF-9E81-2F41-B674-D22B690E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69" y="3131820"/>
            <a:ext cx="8736327" cy="2744048"/>
          </a:xfrm>
        </p:spPr>
        <p:txBody>
          <a:bodyPr>
            <a:normAutofit/>
          </a:bodyPr>
          <a:lstStyle/>
          <a:p>
            <a:r>
              <a:rPr lang="da-DK" sz="2800" dirty="0"/>
              <a:t>Socialpsykologi</a:t>
            </a:r>
          </a:p>
          <a:p>
            <a:r>
              <a:rPr lang="da-DK" sz="2800" dirty="0"/>
              <a:t>Udviklingspsykologi</a:t>
            </a:r>
          </a:p>
          <a:p>
            <a:r>
              <a:rPr lang="da-DK" sz="2800" dirty="0"/>
              <a:t>Personlighed og identitet</a:t>
            </a:r>
          </a:p>
          <a:p>
            <a:r>
              <a:rPr lang="da-DK" sz="2800" dirty="0"/>
              <a:t>Kognition og læring</a:t>
            </a:r>
          </a:p>
        </p:txBody>
      </p:sp>
    </p:spTree>
    <p:extLst>
      <p:ext uri="{BB962C8B-B14F-4D97-AF65-F5344CB8AC3E}">
        <p14:creationId xmlns:p14="http://schemas.microsoft.com/office/powerpoint/2010/main" val="216145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70864-D1B1-4CF0-ABD2-3300382E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Socialpsykologi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D63291-7F65-4B78-A995-5B536A51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03170"/>
            <a:ext cx="10492739" cy="3577590"/>
          </a:xfrm>
        </p:spPr>
        <p:txBody>
          <a:bodyPr>
            <a:normAutofit fontScale="62500" lnSpcReduction="20000"/>
          </a:bodyPr>
          <a:lstStyle/>
          <a:p>
            <a:r>
              <a:rPr lang="da-DK" sz="3100" dirty="0"/>
              <a:t>Hvordan mennesker påvirkes af det sociale samspil</a:t>
            </a:r>
          </a:p>
          <a:p>
            <a:r>
              <a:rPr lang="da-DK" sz="3100" dirty="0"/>
              <a:t>Hvordan er man påvirket af grupper? Hvordan fungerer grupper?</a:t>
            </a:r>
          </a:p>
          <a:p>
            <a:r>
              <a:rPr lang="da-DK" sz="3100" dirty="0"/>
              <a:t>Social adfærd, kommunikation, stereotyper, fordomme, diskrimination</a:t>
            </a:r>
          </a:p>
          <a:p>
            <a:r>
              <a:rPr lang="da-DK" sz="3100" dirty="0"/>
              <a:t>Relateret til sociologien (studiet af samfundet)</a:t>
            </a:r>
          </a:p>
          <a:p>
            <a:endParaRPr lang="da-DK" sz="3100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Elevator eksperiment om konformitet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https://www.youtube.com/watch?v=aOOsfkM-nGQ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4098" name="Picture 2" descr="Relateret bille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75" y="4366470"/>
            <a:ext cx="2298192" cy="134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ledresultat for who will take the penal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67" y="4001811"/>
            <a:ext cx="2742172" cy="20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21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Rød-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3685</TotalTime>
  <Words>1054</Words>
  <Application>Microsoft Macintosh PowerPoint</Application>
  <PresentationFormat>Widescreen</PresentationFormat>
  <Paragraphs>131</Paragraphs>
  <Slides>19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Wingdings</vt:lpstr>
      <vt:lpstr>Organisk</vt:lpstr>
      <vt:lpstr>Velkommen til Psykologi</vt:lpstr>
      <vt:lpstr>Plan for lektionen</vt:lpstr>
      <vt:lpstr>Vi lærer hinanden et kende</vt:lpstr>
      <vt:lpstr>Hvad er Psykologi? ”psyche” (græsk: sjæl) og ”logos” (græsk: læren om) </vt:lpstr>
      <vt:lpstr>Paropgave: </vt:lpstr>
      <vt:lpstr>Paropgave I.</vt:lpstr>
      <vt:lpstr>Paropgave II.</vt:lpstr>
      <vt:lpstr>Introduktion til faget:  Fire kernestofområder</vt:lpstr>
      <vt:lpstr>Socialpsykologi</vt:lpstr>
      <vt:lpstr>Udviklingspsykologi</vt:lpstr>
      <vt:lpstr>Personlighedspsykologi</vt:lpstr>
      <vt:lpstr>Kognitionspsykologi / Kognitiv psykologi</vt:lpstr>
      <vt:lpstr>Stroop-effekt (test 1)</vt:lpstr>
      <vt:lpstr>Stroop-effekt (test 2)</vt:lpstr>
      <vt:lpstr>Psykologi C</vt:lpstr>
      <vt:lpstr>Vores bog: Psykologiens veje/sysstime</vt:lpstr>
      <vt:lpstr>Læringsmål for faget</vt:lpstr>
      <vt:lpstr>9 ting der kræver NUL talent</vt:lpstr>
      <vt:lpstr>Oplevelser i ferien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Psykologi</dc:title>
  <dc:creator>Stefan Runge Rau</dc:creator>
  <cp:lastModifiedBy>Simone Leidinger (SL | MG)</cp:lastModifiedBy>
  <cp:revision>150</cp:revision>
  <dcterms:created xsi:type="dcterms:W3CDTF">2018-08-05T10:12:46Z</dcterms:created>
  <dcterms:modified xsi:type="dcterms:W3CDTF">2025-08-12T17:43:54Z</dcterms:modified>
</cp:coreProperties>
</file>