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20"/>
  </p:notesMasterIdLst>
  <p:sldIdLst>
    <p:sldId id="259" r:id="rId2"/>
    <p:sldId id="260" r:id="rId3"/>
    <p:sldId id="270" r:id="rId4"/>
    <p:sldId id="268" r:id="rId5"/>
    <p:sldId id="261" r:id="rId6"/>
    <p:sldId id="271" r:id="rId7"/>
    <p:sldId id="272" r:id="rId8"/>
    <p:sldId id="262" r:id="rId9"/>
    <p:sldId id="273" r:id="rId10"/>
    <p:sldId id="269" r:id="rId11"/>
    <p:sldId id="263" r:id="rId12"/>
    <p:sldId id="276" r:id="rId13"/>
    <p:sldId id="274" r:id="rId14"/>
    <p:sldId id="277" r:id="rId15"/>
    <p:sldId id="275" r:id="rId16"/>
    <p:sldId id="279" r:id="rId17"/>
    <p:sldId id="278" r:id="rId18"/>
    <p:sldId id="267" r:id="rId1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92" autoAdjust="0"/>
    <p:restoredTop sz="95748"/>
  </p:normalViewPr>
  <p:slideViewPr>
    <p:cSldViewPr snapToGrid="0">
      <p:cViewPr varScale="1">
        <p:scale>
          <a:sx n="88" d="100"/>
          <a:sy n="88" d="100"/>
        </p:scale>
        <p:origin x="208" y="9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6E1A00A-5EDB-475B-9DBA-87217BDBD424}" type="datetimeFigureOut">
              <a:rPr lang="da-DK" smtClean="0"/>
              <a:t>22.08.2024</a:t>
            </a:fld>
            <a:endParaRPr lang="da-DK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93D2DE1-76C5-49C8-B003-5F569E565E2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1891096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da.wikipedia.org/wiki/Latin" TargetMode="External"/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da.wikipedia.org/w/index.php?title=Studentersang&amp;action=edit&amp;redlink=1" TargetMode="Externa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da-DK" dirty="0"/>
              <a:t>Først partneropgave (5min), bagefter diskussion i plenum</a:t>
            </a:r>
          </a:p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da-DK" dirty="0"/>
              <a:t>AP skal generelt styrke jeres sproglige bevidsthed og analysefærdighed.</a:t>
            </a:r>
          </a:p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da-DK" dirty="0"/>
              <a:t>I AP Latin lærer I latinsk ordforråd og grammatik, men kun i overordnede træk (morfologi, latin som kasussprog, analytisk/syntetisk sprog, orddannelse på latin og dansk, græsk i latin, latin i moderne fremmedsprog, latins bidrag til de moderne videnskabssprog og generelt til låne- og fremmedord)</a:t>
            </a:r>
          </a:p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da-DK" dirty="0"/>
              <a:t>Kulturdel: fx antik arkitektur – byvandring! …eller om en romersk digter og et romersk digt; </a:t>
            </a:r>
          </a:p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da-DK" dirty="0"/>
              <a:t>Lidt om eksamen; </a:t>
            </a:r>
          </a:p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3D2DE1-76C5-49C8-B003-5F569E565E25}" type="slidenum">
              <a:rPr lang="da-DK" smtClean="0"/>
              <a:t>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1843100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Partneropgave: kort diskussion (3 minutter), bagefter i plenum?</a:t>
            </a: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3D2DE1-76C5-49C8-B003-5F569E565E25}" type="slidenum">
              <a:rPr lang="da-DK" smtClean="0"/>
              <a:t>2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22564384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 dirty="0"/>
              <a:t>- Rom blev grundlagt i 753 f.Kr. 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da-DK" b="0" i="0" dirty="0">
                <a:solidFill>
                  <a:srgbClr val="333333"/>
                </a:solidFill>
                <a:effectLst/>
                <a:latin typeface="Noto Sans" panose="020B0502040504020204" pitchFamily="34" charset="0"/>
              </a:rPr>
              <a:t>Ifølge et sagn blev Rom grundlagt af tvillingerne </a:t>
            </a:r>
            <a:r>
              <a:rPr lang="da-DK" b="0" i="0" dirty="0" err="1">
                <a:solidFill>
                  <a:srgbClr val="333333"/>
                </a:solidFill>
                <a:effectLst/>
                <a:latin typeface="Noto Sans" panose="020B0502040504020204" pitchFamily="34" charset="0"/>
              </a:rPr>
              <a:t>Romulus</a:t>
            </a:r>
            <a:r>
              <a:rPr lang="da-DK" b="0" i="0" dirty="0">
                <a:solidFill>
                  <a:srgbClr val="333333"/>
                </a:solidFill>
                <a:effectLst/>
                <a:latin typeface="Noto Sans" panose="020B0502040504020204" pitchFamily="34" charset="0"/>
              </a:rPr>
              <a:t> og Remus. De blev som små sat ud for at dø, fordi deres onde farbror havde taget magten,. En </a:t>
            </a:r>
            <a:r>
              <a:rPr lang="da-DK" b="0" i="0" dirty="0" err="1">
                <a:solidFill>
                  <a:srgbClr val="333333"/>
                </a:solidFill>
                <a:effectLst/>
                <a:latin typeface="Noto Sans" panose="020B0502040504020204" pitchFamily="34" charset="0"/>
              </a:rPr>
              <a:t>hunulv</a:t>
            </a:r>
            <a:r>
              <a:rPr lang="da-DK" b="0" i="0" dirty="0">
                <a:solidFill>
                  <a:srgbClr val="333333"/>
                </a:solidFill>
                <a:effectLst/>
                <a:latin typeface="Noto Sans" panose="020B0502040504020204" pitchFamily="34" charset="0"/>
              </a:rPr>
              <a:t> fandt brødrene og gav dem mælk, så at de overlevede. 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da-DK" b="0" i="0" dirty="0">
                <a:solidFill>
                  <a:srgbClr val="333333"/>
                </a:solidFill>
                <a:effectLst/>
                <a:latin typeface="Noto Sans" panose="020B0502040504020204" pitchFamily="34" charset="0"/>
              </a:rPr>
              <a:t>En </a:t>
            </a:r>
            <a:r>
              <a:rPr lang="da-DK" b="0" i="0" dirty="0" err="1">
                <a:solidFill>
                  <a:srgbClr val="333333"/>
                </a:solidFill>
                <a:effectLst/>
                <a:latin typeface="Noto Sans" panose="020B0502040504020204" pitchFamily="34" charset="0"/>
              </a:rPr>
              <a:t>hunulv</a:t>
            </a:r>
            <a:r>
              <a:rPr lang="da-DK" b="0" i="0" dirty="0">
                <a:solidFill>
                  <a:srgbClr val="333333"/>
                </a:solidFill>
                <a:effectLst/>
                <a:latin typeface="Noto Sans" panose="020B0502040504020204" pitchFamily="34" charset="0"/>
              </a:rPr>
              <a:t> er derfor et af Roms vigtigste vartegn. </a:t>
            </a:r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3D2DE1-76C5-49C8-B003-5F569E565E25}" type="slidenum">
              <a:rPr lang="da-DK" smtClean="0"/>
              <a:t>3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76368144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da-DK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Romerriget nåede sin største territoriale udstrækning under kejser </a:t>
            </a:r>
            <a:r>
              <a:rPr lang="da-DK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Trajan</a:t>
            </a:r>
            <a:r>
              <a:rPr lang="da-DK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(</a:t>
            </a:r>
            <a:r>
              <a:rPr lang="da-DK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98-117 e.Kr</a:t>
            </a:r>
            <a:r>
              <a:rPr lang="da-DK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.): fra Atlanterhavet i vest til Eufrat i øst og fra Rhinen og Donau i nord til Sahara i syd. </a:t>
            </a:r>
          </a:p>
          <a:p>
            <a:pPr marL="171450" indent="-171450">
              <a:buFontTx/>
              <a:buChar char="-"/>
            </a:pPr>
            <a:r>
              <a:rPr lang="da-DK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 395 e.Kr. blev Romerriget delt i to: Det Østromerske og Vestromerske rige. </a:t>
            </a:r>
          </a:p>
          <a:p>
            <a:pPr marL="171450" indent="-171450">
              <a:buFontTx/>
              <a:buChar char="-"/>
            </a:pPr>
            <a:r>
              <a:rPr lang="da-DK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Man talte latin kun i det Vestromerske rige. I det Østromerske rige var det græsk som var fællessprog.</a:t>
            </a:r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3D2DE1-76C5-49C8-B003-5F569E565E25}" type="slidenum">
              <a:rPr lang="da-DK" smtClean="0"/>
              <a:t>4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84890593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Fra ca. 500-1500 </a:t>
            </a:r>
            <a:r>
              <a:rPr lang="da-DK" dirty="0" err="1"/>
              <a:t>e.v.t</a:t>
            </a:r>
            <a:r>
              <a:rPr lang="da-DK" dirty="0"/>
              <a:t>.: Kirken formidlede sit budskab gennem latin - kristendommen bredte sig. Latin blev udbredt til hele Europa. Omkring 1000 </a:t>
            </a:r>
            <a:r>
              <a:rPr lang="da-DK" dirty="0" err="1"/>
              <a:t>e.v.t</a:t>
            </a:r>
            <a:r>
              <a:rPr lang="da-DK" dirty="0"/>
              <a:t>. kom kristendommen også til DK. Man holdt op med at skrive med runer og det latinske alfabet udbredte sig. </a:t>
            </a: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3D2DE1-76C5-49C8-B003-5F569E565E25}" type="slidenum">
              <a:rPr lang="da-DK" smtClean="0"/>
              <a:t>10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73869260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 b="0" i="0" dirty="0">
                <a:solidFill>
                  <a:srgbClr val="333333"/>
                </a:solidFill>
                <a:effectLst/>
                <a:latin typeface="Noto Sans" panose="020B0502040504020204" pitchFamily="34" charset="0"/>
              </a:rPr>
              <a:t>Renæssance = fransk, genfødsel = genfødsel af antikken.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 b="0" i="0" dirty="0">
                <a:solidFill>
                  <a:srgbClr val="333333"/>
                </a:solidFill>
                <a:effectLst/>
                <a:latin typeface="Noto Sans" panose="020B0502040504020204" pitchFamily="34" charset="0"/>
              </a:rPr>
              <a:t>I renæssancen skete der en naturvidenskabelig, arkitektonisk, kunstnerisk, litterær, filosofisk og politisk revolution, der i mange sammenhænge havde antikken som forbillede.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 b="0" i="0" dirty="0">
                <a:solidFill>
                  <a:srgbClr val="333333"/>
                </a:solidFill>
                <a:effectLst/>
                <a:latin typeface="Noto Sans" panose="020B0502040504020204" pitchFamily="34" charset="0"/>
              </a:rPr>
              <a:t>Den danske </a:t>
            </a:r>
            <a:r>
              <a:rPr lang="da-DK" b="0" i="0" dirty="0" err="1">
                <a:solidFill>
                  <a:srgbClr val="333333"/>
                </a:solidFill>
                <a:effectLst/>
                <a:latin typeface="Noto Sans" panose="020B0502040504020204" pitchFamily="34" charset="0"/>
              </a:rPr>
              <a:t>atronom</a:t>
            </a:r>
            <a:r>
              <a:rPr lang="da-DK" b="0" i="0" dirty="0">
                <a:solidFill>
                  <a:srgbClr val="333333"/>
                </a:solidFill>
                <a:effectLst/>
                <a:latin typeface="Noto Sans" panose="020B0502040504020204" pitchFamily="34" charset="0"/>
              </a:rPr>
              <a:t> TYCHO BRAHE skrev alle sine værker på latin.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 b="0" i="0" dirty="0" err="1">
                <a:solidFill>
                  <a:srgbClr val="333333"/>
                </a:solidFill>
                <a:effectLst/>
                <a:latin typeface="Noto Sans" panose="020B0502040504020204" pitchFamily="34" charset="0"/>
              </a:rPr>
              <a:t>Universitas</a:t>
            </a:r>
            <a:r>
              <a:rPr lang="da-DK" b="0" i="0" dirty="0">
                <a:solidFill>
                  <a:srgbClr val="333333"/>
                </a:solidFill>
                <a:effectLst/>
                <a:latin typeface="Noto Sans" panose="020B0502040504020204" pitchFamily="34" charset="0"/>
              </a:rPr>
              <a:t> </a:t>
            </a:r>
            <a:r>
              <a:rPr lang="da-DK" b="0" i="0" dirty="0" err="1">
                <a:solidFill>
                  <a:srgbClr val="333333"/>
                </a:solidFill>
                <a:effectLst/>
                <a:latin typeface="Noto Sans" panose="020B0502040504020204" pitchFamily="34" charset="0"/>
              </a:rPr>
              <a:t>Salzburgiensis</a:t>
            </a:r>
            <a:r>
              <a:rPr lang="da-DK" b="0" i="0" dirty="0">
                <a:solidFill>
                  <a:srgbClr val="333333"/>
                </a:solidFill>
                <a:effectLst/>
                <a:latin typeface="Noto Sans" panose="020B0502040504020204" pitchFamily="34" charset="0"/>
              </a:rPr>
              <a:t> 1623: indskrifter på universiteter</a:t>
            </a:r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3D2DE1-76C5-49C8-B003-5F569E565E25}" type="slidenum">
              <a:rPr lang="da-DK" smtClean="0"/>
              <a:t>11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61824383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3D2DE1-76C5-49C8-B003-5F569E565E25}" type="slidenum">
              <a:rPr lang="da-DK" smtClean="0"/>
              <a:t>12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41893668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 err="1"/>
              <a:t>Adiposus</a:t>
            </a:r>
            <a:r>
              <a:rPr lang="da-DK" dirty="0"/>
              <a:t> = tyk, fed; </a:t>
            </a:r>
            <a:r>
              <a:rPr lang="da-DK" dirty="0" err="1"/>
              <a:t>adaptare</a:t>
            </a:r>
            <a:r>
              <a:rPr lang="da-DK" dirty="0"/>
              <a:t> = at tilpasse sig; </a:t>
            </a:r>
            <a:r>
              <a:rPr lang="da-DK" dirty="0" err="1"/>
              <a:t>computare</a:t>
            </a:r>
            <a:r>
              <a:rPr lang="da-DK" dirty="0"/>
              <a:t> = at beregne; </a:t>
            </a:r>
            <a:r>
              <a:rPr lang="da-DK" dirty="0" err="1"/>
              <a:t>fabrica</a:t>
            </a:r>
            <a:r>
              <a:rPr lang="da-DK" dirty="0"/>
              <a:t> = håndværk, værksted; </a:t>
            </a: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3D2DE1-76C5-49C8-B003-5F569E565E25}" type="slidenum">
              <a:rPr lang="da-DK" smtClean="0"/>
              <a:t>13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61956911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 err="1"/>
              <a:t>Nix-nivis</a:t>
            </a:r>
            <a:r>
              <a:rPr lang="da-DK" dirty="0"/>
              <a:t>: </a:t>
            </a:r>
            <a:r>
              <a:rPr lang="da-DK" dirty="0" err="1"/>
              <a:t>Schnee</a:t>
            </a:r>
            <a:r>
              <a:rPr lang="da-DK" dirty="0"/>
              <a:t>; </a:t>
            </a:r>
            <a:r>
              <a:rPr lang="da-DK" dirty="0" err="1"/>
              <a:t>anima</a:t>
            </a:r>
            <a:r>
              <a:rPr lang="da-DK" dirty="0"/>
              <a:t>/mens </a:t>
            </a:r>
            <a:r>
              <a:rPr lang="da-DK" dirty="0" err="1"/>
              <a:t>sana</a:t>
            </a:r>
            <a:r>
              <a:rPr lang="da-DK" dirty="0"/>
              <a:t> in </a:t>
            </a:r>
            <a:r>
              <a:rPr lang="da-DK" dirty="0" err="1"/>
              <a:t>corpore</a:t>
            </a:r>
            <a:r>
              <a:rPr lang="da-DK" dirty="0"/>
              <a:t> </a:t>
            </a:r>
            <a:r>
              <a:rPr lang="da-DK" dirty="0" err="1"/>
              <a:t>sana</a:t>
            </a:r>
            <a:r>
              <a:rPr lang="da-DK" dirty="0"/>
              <a:t> = en sund sjæl i en sund legeme/krop; </a:t>
            </a:r>
            <a:r>
              <a:rPr lang="da-DK" dirty="0" err="1"/>
              <a:t>labium</a:t>
            </a:r>
            <a:r>
              <a:rPr lang="da-DK" dirty="0"/>
              <a:t> = læbe + </a:t>
            </a:r>
            <a:r>
              <a:rPr lang="da-DK" dirty="0" err="1"/>
              <a:t>bellum</a:t>
            </a:r>
            <a:r>
              <a:rPr lang="da-DK" dirty="0"/>
              <a:t> = skøn; </a:t>
            </a:r>
            <a:r>
              <a:rPr lang="da-DK" dirty="0" err="1"/>
              <a:t>duplex</a:t>
            </a:r>
            <a:r>
              <a:rPr lang="da-DK" dirty="0"/>
              <a:t> = dobbelt; </a:t>
            </a:r>
            <a:r>
              <a:rPr lang="da-DK" dirty="0" err="1"/>
              <a:t>volvere</a:t>
            </a:r>
            <a:r>
              <a:rPr lang="da-DK" dirty="0"/>
              <a:t> = at rulle</a:t>
            </a: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3D2DE1-76C5-49C8-B003-5F569E565E25}" type="slidenum">
              <a:rPr lang="da-DK" smtClean="0"/>
              <a:t>14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46153295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sz="1200" b="1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Gaudeamus</a:t>
            </a:r>
            <a:r>
              <a:rPr lang="da-DK" sz="1200" b="1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da-DK" sz="1200" b="1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igitur</a:t>
            </a:r>
            <a:r>
              <a:rPr lang="da-DK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(latin: Lad os så glæde os) er en </a:t>
            </a:r>
            <a:r>
              <a:rPr lang="da-DK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 tooltip="Latin"/>
              </a:rPr>
              <a:t>latinsk</a:t>
            </a:r>
            <a:r>
              <a:rPr lang="da-DK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r>
              <a:rPr lang="da-DK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4" tooltip="Studentersang (ikke skrevet endnu)"/>
              </a:rPr>
              <a:t>studentersang</a:t>
            </a:r>
            <a:r>
              <a:rPr lang="da-DK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3D2DE1-76C5-49C8-B003-5F569E565E25}" type="slidenum">
              <a:rPr lang="da-DK" smtClean="0"/>
              <a:t>17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43947757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Udtrykket "</a:t>
            </a:r>
            <a:r>
              <a:rPr lang="da-DK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Carpe</a:t>
            </a:r>
            <a:r>
              <a:rPr lang="da-DK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da-DK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diem</a:t>
            </a:r>
            <a:r>
              <a:rPr lang="da-DK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" stammer fra den romerske digter HORATS. </a:t>
            </a:r>
            <a:r>
              <a:rPr lang="da-DK" sz="1200" b="1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"Grib dagen" eller: Lev livet i dag uden at tænke over morgendagens bekymringer</a:t>
            </a:r>
            <a:r>
              <a:rPr lang="da-DK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</a:p>
          <a:p>
            <a:r>
              <a:rPr lang="da-DK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Udtrykket hedder i hele sin længde: </a:t>
            </a:r>
            <a:r>
              <a:rPr lang="da-DK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Carpe</a:t>
            </a:r>
            <a:r>
              <a:rPr lang="da-DK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da-DK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diem</a:t>
            </a:r>
            <a:r>
              <a:rPr lang="da-DK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da-DK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quam</a:t>
            </a:r>
            <a:r>
              <a:rPr lang="da-DK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minimum </a:t>
            </a:r>
            <a:r>
              <a:rPr lang="da-DK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credula</a:t>
            </a:r>
            <a:r>
              <a:rPr lang="da-DK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da-DK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postero</a:t>
            </a:r>
            <a:r>
              <a:rPr lang="da-DK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Grib nuet – og hav minimal tillid til fremtiden.</a:t>
            </a:r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3D2DE1-76C5-49C8-B003-5F569E565E25}" type="slidenum">
              <a:rPr lang="da-DK" smtClean="0"/>
              <a:t>18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4650610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a-DK"/>
              <a:t>Klik for at redigere undertiteltypografien i masteren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dirty="0"/>
              <a:t>8/22/24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8/22/24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8/22/24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8/22/24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8/22/24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8/22/24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8/22/24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8/22/24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a-DK"/>
              <a:t>Klik på ikonet for at tilføje et billede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8/22/24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sk 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a-DK"/>
              <a:t>Klik på ikonet for at tilføje et billede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8/22/24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og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8/22/24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da-DK"/>
              <a:t>Rediger typografien i masterens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8/22/24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‹nr.›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vneko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8/22/24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olon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8/22/24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olonner med bille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a-DK"/>
              <a:t>Klik på ikonet for at tilføje et billede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a-DK"/>
              <a:t>Klik på ikonet for at tilføje et billede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a-DK"/>
              <a:t>Klik på ikonet for at tilføje et billede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8/22/24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8/22/24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8/22/24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AAD347D-5ACD-4C99-B74B-A9C85AD731AF}" type="datetimeFigureOut">
              <a:rPr lang="en-US" dirty="0"/>
              <a:t>8/22/24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02111984F565}" type="slidenum">
              <a:rPr lang="en-US" dirty="0"/>
              <a:t>‹nr.›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64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tif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tif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tif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tif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tif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tiff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eLFfszWdhKY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tiff"/><Relationship Id="rId5" Type="http://schemas.openxmlformats.org/officeDocument/2006/relationships/image" Target="../media/image14.tiff"/><Relationship Id="rId4" Type="http://schemas.openxmlformats.org/officeDocument/2006/relationships/image" Target="../media/image13.tif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tif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tiff"/><Relationship Id="rId4" Type="http://schemas.openxmlformats.org/officeDocument/2006/relationships/image" Target="../media/image17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tif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tiff"/><Relationship Id="rId3" Type="http://schemas.openxmlformats.org/officeDocument/2006/relationships/image" Target="../media/image19.tiff"/><Relationship Id="rId7" Type="http://schemas.openxmlformats.org/officeDocument/2006/relationships/image" Target="../media/image23.tif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tiff"/><Relationship Id="rId5" Type="http://schemas.openxmlformats.org/officeDocument/2006/relationships/image" Target="../media/image21.tiff"/><Relationship Id="rId10" Type="http://schemas.openxmlformats.org/officeDocument/2006/relationships/image" Target="../media/image26.tiff"/><Relationship Id="rId4" Type="http://schemas.openxmlformats.org/officeDocument/2006/relationships/image" Target="../media/image20.tiff"/><Relationship Id="rId9" Type="http://schemas.openxmlformats.org/officeDocument/2006/relationships/image" Target="../media/image25.tif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tiff"/><Relationship Id="rId2" Type="http://schemas.openxmlformats.org/officeDocument/2006/relationships/image" Target="../media/image27.tiff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dlq3867YR20" TargetMode="Externa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tif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felt 1"/>
          <p:cNvSpPr txBox="1"/>
          <p:nvPr/>
        </p:nvSpPr>
        <p:spPr>
          <a:xfrm>
            <a:off x="321548" y="2310581"/>
            <a:ext cx="1089658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4800" b="1" dirty="0">
                <a:latin typeface="+mj-lt"/>
              </a:rPr>
              <a:t>Introduktion </a:t>
            </a:r>
          </a:p>
          <a:p>
            <a:r>
              <a:rPr lang="da-DK" sz="4800" b="1" dirty="0">
                <a:latin typeface="+mj-lt"/>
              </a:rPr>
              <a:t>til latin i grundforløbet</a:t>
            </a:r>
          </a:p>
          <a:p>
            <a:endParaRPr lang="da-DK" dirty="0"/>
          </a:p>
          <a:p>
            <a:endParaRPr lang="da-DK" dirty="0"/>
          </a:p>
          <a:p>
            <a:endParaRPr lang="da-DK" dirty="0"/>
          </a:p>
          <a:p>
            <a:r>
              <a:rPr lang="da-DK" sz="2800" dirty="0"/>
              <a:t>- </a:t>
            </a:r>
            <a:r>
              <a:rPr lang="da-DK" sz="2800" dirty="0">
                <a:latin typeface="+mj-lt"/>
              </a:rPr>
              <a:t>Hvad er latin?</a:t>
            </a:r>
          </a:p>
          <a:p>
            <a:r>
              <a:rPr lang="da-DK" sz="2800" dirty="0">
                <a:latin typeface="+mj-lt"/>
              </a:rPr>
              <a:t>- Hvorfor er latin en del af almindelig sprogforståelse?</a:t>
            </a:r>
          </a:p>
          <a:p>
            <a:r>
              <a:rPr lang="da-DK" sz="2800" dirty="0">
                <a:latin typeface="+mj-lt"/>
              </a:rPr>
              <a:t>- Hvad skal I lære i AP latin?</a:t>
            </a:r>
          </a:p>
        </p:txBody>
      </p:sp>
      <p:pic>
        <p:nvPicPr>
          <p:cNvPr id="7" name="Billede 6">
            <a:extLst>
              <a:ext uri="{FF2B5EF4-FFF2-40B4-BE49-F238E27FC236}">
                <a16:creationId xmlns:a16="http://schemas.microsoft.com/office/drawing/2014/main" id="{90045DAC-3969-D945-B624-0247D3C014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65925" y="854111"/>
            <a:ext cx="4441371" cy="33360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93171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/>
          <p:cNvSpPr/>
          <p:nvPr/>
        </p:nvSpPr>
        <p:spPr>
          <a:xfrm>
            <a:off x="331596" y="1111045"/>
            <a:ext cx="11344589" cy="52937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da-DK" sz="3600" dirty="0">
              <a:latin typeface="Roboto Slab"/>
            </a:endParaRPr>
          </a:p>
          <a:p>
            <a:pPr marL="571500" indent="-571500">
              <a:buFontTx/>
              <a:buChar char="-"/>
            </a:pPr>
            <a:r>
              <a:rPr lang="da-DK" sz="3000" dirty="0"/>
              <a:t>Latin var engang et sprog, der blev talt i store dele af Europa.</a:t>
            </a:r>
          </a:p>
          <a:p>
            <a:pPr marL="571500" indent="-571500">
              <a:buFontTx/>
              <a:buChar char="-"/>
            </a:pPr>
            <a:r>
              <a:rPr lang="da-DK" sz="3000" dirty="0"/>
              <a:t>I dag er latin et dødt sprog – vi taler det ikke længere.</a:t>
            </a:r>
          </a:p>
          <a:p>
            <a:pPr marL="571500" indent="-571500">
              <a:buFontTx/>
              <a:buChar char="-"/>
            </a:pPr>
            <a:r>
              <a:rPr lang="da-DK" sz="3000" dirty="0"/>
              <a:t>Men der er mange latinske spor i det danske sprog (det latinske alfabet, mange låne - og fremmedord som kommer fra latin!</a:t>
            </a:r>
          </a:p>
          <a:p>
            <a:pPr algn="ctr"/>
            <a:endParaRPr lang="da-DK" sz="3000" dirty="0"/>
          </a:p>
          <a:p>
            <a:pPr algn="ctr"/>
            <a:r>
              <a:rPr lang="da-DK" sz="3000" dirty="0"/>
              <a:t>Hvorfor og hvordan forsvandt latin som et sprog man talte?</a:t>
            </a:r>
          </a:p>
          <a:p>
            <a:pPr algn="ctr"/>
            <a:r>
              <a:rPr lang="da-DK" sz="3000" dirty="0"/>
              <a:t>Hvad overlevede fra latin? Og hvorfor?</a:t>
            </a:r>
          </a:p>
          <a:p>
            <a:pPr algn="ctr"/>
            <a:endParaRPr lang="da-DK" sz="3200" b="0" i="0" dirty="0">
              <a:effectLst/>
              <a:latin typeface="Roboto Slab"/>
            </a:endParaRPr>
          </a:p>
        </p:txBody>
      </p:sp>
    </p:spTree>
    <p:extLst>
      <p:ext uri="{BB962C8B-B14F-4D97-AF65-F5344CB8AC3E}">
        <p14:creationId xmlns:p14="http://schemas.microsoft.com/office/powerpoint/2010/main" val="20906902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992AAE76-C081-8545-B52A-65D71B884D7D}"/>
              </a:ext>
            </a:extLst>
          </p:cNvPr>
          <p:cNvSpPr/>
          <p:nvPr/>
        </p:nvSpPr>
        <p:spPr>
          <a:xfrm>
            <a:off x="442127" y="3244334"/>
            <a:ext cx="6119447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da-DK" sz="3000" dirty="0" err="1">
                <a:latin typeface="+mj-lt"/>
              </a:rPr>
              <a:t>Romulus</a:t>
            </a:r>
            <a:r>
              <a:rPr lang="da-DK" sz="3000" dirty="0">
                <a:latin typeface="+mj-lt"/>
              </a:rPr>
              <a:t> og Remus - </a:t>
            </a:r>
          </a:p>
          <a:p>
            <a:pPr>
              <a:lnSpc>
                <a:spcPct val="150000"/>
              </a:lnSpc>
            </a:pPr>
            <a:r>
              <a:rPr lang="da-DK" sz="3000" dirty="0">
                <a:latin typeface="+mj-lt"/>
              </a:rPr>
              <a:t>Roms grundlæggelse 753 f.Kr.</a:t>
            </a:r>
          </a:p>
          <a:p>
            <a:endParaRPr lang="da-DK" b="1" dirty="0"/>
          </a:p>
        </p:txBody>
      </p:sp>
      <p:pic>
        <p:nvPicPr>
          <p:cNvPr id="3" name="Billede 2">
            <a:extLst>
              <a:ext uri="{FF2B5EF4-FFF2-40B4-BE49-F238E27FC236}">
                <a16:creationId xmlns:a16="http://schemas.microsoft.com/office/drawing/2014/main" id="{634A8819-2959-DD43-8B26-DC29690536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30461" y="2311121"/>
            <a:ext cx="5406013" cy="36977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67113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lede 1">
            <a:extLst>
              <a:ext uri="{FF2B5EF4-FFF2-40B4-BE49-F238E27FC236}">
                <a16:creationId xmlns:a16="http://schemas.microsoft.com/office/drawing/2014/main" id="{16E7F785-5010-CF4E-90A6-C04FDAD7E7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81296" y="1639614"/>
            <a:ext cx="6369270" cy="4814316"/>
          </a:xfrm>
          <a:prstGeom prst="rect">
            <a:avLst/>
          </a:prstGeom>
        </p:spPr>
      </p:pic>
      <p:sp>
        <p:nvSpPr>
          <p:cNvPr id="6" name="Rektangel 5">
            <a:extLst>
              <a:ext uri="{FF2B5EF4-FFF2-40B4-BE49-F238E27FC236}">
                <a16:creationId xmlns:a16="http://schemas.microsoft.com/office/drawing/2014/main" id="{A35483E5-BD1D-FA45-83B6-157656D83254}"/>
              </a:ext>
            </a:extLst>
          </p:cNvPr>
          <p:cNvSpPr/>
          <p:nvPr/>
        </p:nvSpPr>
        <p:spPr>
          <a:xfrm>
            <a:off x="546538" y="2690336"/>
            <a:ext cx="4687613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a-DK" sz="2800" dirty="0"/>
              <a:t>Hvornår var Romerriget størst?</a:t>
            </a:r>
          </a:p>
        </p:txBody>
      </p:sp>
    </p:spTree>
    <p:extLst>
      <p:ext uri="{BB962C8B-B14F-4D97-AF65-F5344CB8AC3E}">
        <p14:creationId xmlns:p14="http://schemas.microsoft.com/office/powerpoint/2010/main" val="13721255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/>
          <p:cNvSpPr/>
          <p:nvPr/>
        </p:nvSpPr>
        <p:spPr>
          <a:xfrm>
            <a:off x="552659" y="1140542"/>
            <a:ext cx="10781882" cy="52014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da-DK" sz="2400" dirty="0">
              <a:latin typeface="Roboto Slab"/>
            </a:endParaRPr>
          </a:p>
          <a:p>
            <a:r>
              <a:rPr lang="da-DK" sz="2800" dirty="0"/>
              <a:t>Det var </a:t>
            </a:r>
            <a:r>
              <a:rPr lang="da-DK" sz="2800" b="1" dirty="0"/>
              <a:t>romerne og beboerne i de romerske provinser</a:t>
            </a:r>
            <a:r>
              <a:rPr lang="da-DK" sz="2800" dirty="0"/>
              <a:t>, som talte latin (i det Vestromerske Rige). </a:t>
            </a:r>
          </a:p>
          <a:p>
            <a:endParaRPr lang="da-DK" sz="2800" dirty="0"/>
          </a:p>
          <a:p>
            <a:r>
              <a:rPr lang="da-DK" sz="2800" dirty="0"/>
              <a:t>Men da </a:t>
            </a:r>
            <a:r>
              <a:rPr lang="da-DK" sz="2800" b="1" dirty="0"/>
              <a:t>Romerriget i 476 </a:t>
            </a:r>
            <a:r>
              <a:rPr lang="da-DK" sz="2800" b="1" dirty="0" err="1"/>
              <a:t>e.v.t</a:t>
            </a:r>
            <a:r>
              <a:rPr lang="da-DK" sz="2800" b="1" dirty="0"/>
              <a:t>. faldt fra hinanden</a:t>
            </a:r>
            <a:r>
              <a:rPr lang="da-DK" sz="2800" dirty="0"/>
              <a:t>, skred sammenholdet i det latinske sprog.</a:t>
            </a:r>
          </a:p>
          <a:p>
            <a:endParaRPr lang="da-DK" sz="2800" dirty="0"/>
          </a:p>
          <a:p>
            <a:r>
              <a:rPr lang="da-DK" sz="2800" dirty="0"/>
              <a:t>Latin udviklede sig langsomt til henholdsvis </a:t>
            </a:r>
            <a:r>
              <a:rPr lang="da-DK" sz="2800" b="1" dirty="0"/>
              <a:t>de romanske sprog fransk, italiensk, spansk, portugisisk, rumænsk, </a:t>
            </a:r>
            <a:r>
              <a:rPr lang="da-DK" sz="2800" dirty="0"/>
              <a:t>osv.</a:t>
            </a:r>
          </a:p>
          <a:p>
            <a:endParaRPr lang="da-DK" sz="2800" b="1" dirty="0"/>
          </a:p>
          <a:p>
            <a:endParaRPr lang="da-DK" sz="2800" b="1" dirty="0"/>
          </a:p>
          <a:p>
            <a:r>
              <a:rPr lang="da-DK" sz="2800" b="1" i="1" dirty="0"/>
              <a:t>             </a:t>
            </a:r>
            <a:endParaRPr lang="da-DK" sz="2400" b="1" dirty="0"/>
          </a:p>
        </p:txBody>
      </p:sp>
    </p:spTree>
    <p:extLst>
      <p:ext uri="{BB962C8B-B14F-4D97-AF65-F5344CB8AC3E}">
        <p14:creationId xmlns:p14="http://schemas.microsoft.com/office/powerpoint/2010/main" val="16406600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lede 1">
            <a:extLst>
              <a:ext uri="{FF2B5EF4-FFF2-40B4-BE49-F238E27FC236}">
                <a16:creationId xmlns:a16="http://schemas.microsoft.com/office/drawing/2014/main" id="{18A16E13-97D8-204B-8BC0-BD02CEF6BC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49865" y="612949"/>
            <a:ext cx="7516166" cy="4762919"/>
          </a:xfrm>
          <a:prstGeom prst="rect">
            <a:avLst/>
          </a:prstGeom>
        </p:spPr>
      </p:pic>
      <p:sp>
        <p:nvSpPr>
          <p:cNvPr id="3" name="Tekstfelt 2">
            <a:extLst>
              <a:ext uri="{FF2B5EF4-FFF2-40B4-BE49-F238E27FC236}">
                <a16:creationId xmlns:a16="http://schemas.microsoft.com/office/drawing/2014/main" id="{8D729291-139B-D34D-A379-B206D001F108}"/>
              </a:ext>
            </a:extLst>
          </p:cNvPr>
          <p:cNvSpPr txBox="1"/>
          <p:nvPr/>
        </p:nvSpPr>
        <p:spPr>
          <a:xfrm>
            <a:off x="2411603" y="5556738"/>
            <a:ext cx="715442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2800" dirty="0"/>
              <a:t>Det Vestromerske Rigets fald 476 </a:t>
            </a:r>
            <a:r>
              <a:rPr lang="da-DK" sz="2800" dirty="0" err="1"/>
              <a:t>e.v.t</a:t>
            </a:r>
            <a:r>
              <a:rPr lang="da-DK" sz="28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0347228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8D17E82D-1C69-534E-A999-E70D47AE825F}"/>
              </a:ext>
            </a:extLst>
          </p:cNvPr>
          <p:cNvSpPr/>
          <p:nvPr/>
        </p:nvSpPr>
        <p:spPr>
          <a:xfrm>
            <a:off x="261257" y="5093231"/>
            <a:ext cx="374803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a-DK" sz="2800" dirty="0"/>
              <a:t>De romanske sprog</a:t>
            </a:r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4F077DD3-2D2C-5E43-B04B-F00863DCDA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00212" y="1235946"/>
            <a:ext cx="7486022" cy="47026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58789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led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47627" y="1748413"/>
            <a:ext cx="5696745" cy="4528959"/>
          </a:xfrm>
          <a:prstGeom prst="rect">
            <a:avLst/>
          </a:prstGeom>
        </p:spPr>
      </p:pic>
      <p:sp>
        <p:nvSpPr>
          <p:cNvPr id="4" name="Tekstfelt 3">
            <a:extLst>
              <a:ext uri="{FF2B5EF4-FFF2-40B4-BE49-F238E27FC236}">
                <a16:creationId xmlns:a16="http://schemas.microsoft.com/office/drawing/2014/main" id="{51EDD4A4-41E3-D440-B638-5EEEA8288444}"/>
              </a:ext>
            </a:extLst>
          </p:cNvPr>
          <p:cNvSpPr txBox="1"/>
          <p:nvPr/>
        </p:nvSpPr>
        <p:spPr>
          <a:xfrm>
            <a:off x="542610" y="733530"/>
            <a:ext cx="88525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2800" i="1" dirty="0"/>
              <a:t>Men latin holdt sin form som </a:t>
            </a:r>
            <a:r>
              <a:rPr lang="da-DK" sz="2800" b="1" i="1" dirty="0"/>
              <a:t>skriftsprog,</a:t>
            </a:r>
            <a:r>
              <a:rPr lang="da-DK" sz="2800" i="1" dirty="0"/>
              <a:t> fordi…</a:t>
            </a:r>
          </a:p>
        </p:txBody>
      </p:sp>
    </p:spTree>
    <p:extLst>
      <p:ext uri="{BB962C8B-B14F-4D97-AF65-F5344CB8AC3E}">
        <p14:creationId xmlns:p14="http://schemas.microsoft.com/office/powerpoint/2010/main" val="27966000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E3743E2E-AAD8-D246-8479-EE40092E01FE}"/>
              </a:ext>
            </a:extLst>
          </p:cNvPr>
          <p:cNvSpPr/>
          <p:nvPr/>
        </p:nvSpPr>
        <p:spPr>
          <a:xfrm>
            <a:off x="780288" y="1443841"/>
            <a:ext cx="10838688" cy="53860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a-DK" sz="2400" b="1" dirty="0"/>
              <a:t>Øvelse 1: </a:t>
            </a:r>
            <a:r>
              <a:rPr lang="da-DK" sz="2400" dirty="0"/>
              <a:t>I kender allerede mange </a:t>
            </a:r>
            <a:r>
              <a:rPr lang="da-DK" sz="2400" b="1" dirty="0"/>
              <a:t>latinske ord </a:t>
            </a:r>
            <a:r>
              <a:rPr lang="da-DK" sz="2400" dirty="0"/>
              <a:t>fordi mange danske (engelske) ord stammer fra latin. </a:t>
            </a:r>
            <a:r>
              <a:rPr lang="da-DK" sz="2400" b="1" dirty="0"/>
              <a:t>Hvad hedder disse på dansk </a:t>
            </a:r>
            <a:r>
              <a:rPr lang="da-DK" sz="2400" dirty="0"/>
              <a:t>(engelsk)?</a:t>
            </a:r>
            <a:endParaRPr lang="da-DK" dirty="0"/>
          </a:p>
          <a:p>
            <a:pPr lvl="1"/>
            <a:r>
              <a:rPr lang="da-DK" dirty="0"/>
              <a:t>	                 	diskutere				virus</a:t>
            </a:r>
          </a:p>
          <a:p>
            <a:pPr lvl="1"/>
            <a:r>
              <a:rPr lang="da-DK" dirty="0"/>
              <a:t>	               	placenta				</a:t>
            </a:r>
            <a:r>
              <a:rPr lang="da-DK" dirty="0" err="1"/>
              <a:t>tabula</a:t>
            </a:r>
            <a:r>
              <a:rPr lang="da-DK" dirty="0"/>
              <a:t>	</a:t>
            </a:r>
          </a:p>
          <a:p>
            <a:pPr lvl="1"/>
            <a:r>
              <a:rPr lang="da-DK" dirty="0"/>
              <a:t>				</a:t>
            </a:r>
            <a:r>
              <a:rPr lang="da-DK" dirty="0" err="1"/>
              <a:t>administratio</a:t>
            </a:r>
            <a:r>
              <a:rPr lang="da-DK" dirty="0"/>
              <a:t>			centrum</a:t>
            </a:r>
          </a:p>
          <a:p>
            <a:pPr lvl="1"/>
            <a:r>
              <a:rPr lang="da-DK" dirty="0"/>
              <a:t>				</a:t>
            </a:r>
            <a:r>
              <a:rPr lang="da-DK" dirty="0" err="1"/>
              <a:t>medicina</a:t>
            </a:r>
            <a:r>
              <a:rPr lang="da-DK" dirty="0"/>
              <a:t>				</a:t>
            </a:r>
            <a:r>
              <a:rPr lang="da-DK" dirty="0" err="1"/>
              <a:t>templum</a:t>
            </a:r>
            <a:endParaRPr lang="da-DK" dirty="0"/>
          </a:p>
          <a:p>
            <a:pPr lvl="1"/>
            <a:r>
              <a:rPr lang="da-DK" dirty="0"/>
              <a:t>				</a:t>
            </a:r>
            <a:r>
              <a:rPr lang="da-DK" dirty="0" err="1"/>
              <a:t>Germania</a:t>
            </a:r>
            <a:r>
              <a:rPr lang="da-DK" dirty="0"/>
              <a:t>				</a:t>
            </a:r>
            <a:r>
              <a:rPr lang="da-DK" dirty="0" err="1"/>
              <a:t>lingua</a:t>
            </a:r>
            <a:endParaRPr lang="da-DK" dirty="0"/>
          </a:p>
          <a:p>
            <a:pPr lvl="1"/>
            <a:r>
              <a:rPr lang="da-DK" dirty="0"/>
              <a:t>				monstrum				terror</a:t>
            </a:r>
          </a:p>
          <a:p>
            <a:pPr lvl="1"/>
            <a:r>
              <a:rPr lang="da-DK" dirty="0"/>
              <a:t>				</a:t>
            </a:r>
            <a:r>
              <a:rPr lang="da-DK" dirty="0" err="1"/>
              <a:t>oleum</a:t>
            </a:r>
            <a:r>
              <a:rPr lang="da-DK" dirty="0"/>
              <a:t>					</a:t>
            </a:r>
            <a:r>
              <a:rPr lang="da-DK" dirty="0" err="1"/>
              <a:t>schola</a:t>
            </a:r>
            <a:endParaRPr lang="da-DK" dirty="0"/>
          </a:p>
          <a:p>
            <a:pPr lvl="1"/>
            <a:r>
              <a:rPr lang="da-DK" dirty="0"/>
              <a:t>				</a:t>
            </a:r>
            <a:r>
              <a:rPr lang="da-DK" dirty="0" err="1"/>
              <a:t>statua</a:t>
            </a:r>
            <a:r>
              <a:rPr lang="da-DK" dirty="0"/>
              <a:t>					</a:t>
            </a:r>
            <a:r>
              <a:rPr lang="da-DK" dirty="0" err="1"/>
              <a:t>imago</a:t>
            </a:r>
            <a:endParaRPr lang="da-DK" dirty="0"/>
          </a:p>
          <a:p>
            <a:pPr lvl="1"/>
            <a:r>
              <a:rPr lang="da-DK" dirty="0"/>
              <a:t>				</a:t>
            </a:r>
            <a:r>
              <a:rPr lang="da-DK" dirty="0" err="1"/>
              <a:t>schola</a:t>
            </a:r>
            <a:r>
              <a:rPr lang="da-DK" dirty="0"/>
              <a:t>					</a:t>
            </a:r>
            <a:r>
              <a:rPr lang="da-DK" dirty="0" err="1"/>
              <a:t>familia</a:t>
            </a:r>
            <a:endParaRPr lang="da-DK" dirty="0"/>
          </a:p>
          <a:p>
            <a:pPr lvl="1"/>
            <a:r>
              <a:rPr lang="da-DK" dirty="0"/>
              <a:t>				terror					</a:t>
            </a:r>
            <a:r>
              <a:rPr lang="da-DK" dirty="0" err="1"/>
              <a:t>lectio</a:t>
            </a:r>
            <a:endParaRPr lang="da-DK" dirty="0"/>
          </a:p>
          <a:p>
            <a:pPr lvl="1"/>
            <a:r>
              <a:rPr lang="da-DK" dirty="0"/>
              <a:t>				</a:t>
            </a:r>
            <a:r>
              <a:rPr lang="da-DK" dirty="0" err="1"/>
              <a:t>templum</a:t>
            </a:r>
            <a:r>
              <a:rPr lang="da-DK" dirty="0"/>
              <a:t> 				</a:t>
            </a:r>
            <a:r>
              <a:rPr lang="da-DK" dirty="0" err="1"/>
              <a:t>celebrare</a:t>
            </a:r>
            <a:r>
              <a:rPr lang="da-DK" dirty="0"/>
              <a:t>                                                       </a:t>
            </a:r>
          </a:p>
          <a:p>
            <a:pPr lvl="1"/>
            <a:endParaRPr lang="da-DK" dirty="0"/>
          </a:p>
          <a:p>
            <a:pPr marL="285750" indent="-285750">
              <a:buFont typeface="Wingdings" pitchFamily="2" charset="2"/>
              <a:buChar char="à"/>
            </a:pPr>
            <a:r>
              <a:rPr lang="da-DK" sz="2800" b="1" dirty="0">
                <a:sym typeface="Wingdings" pitchFamily="2" charset="2"/>
              </a:rPr>
              <a:t>Transparente ord: </a:t>
            </a:r>
            <a:r>
              <a:rPr lang="da-DK" sz="2800" dirty="0"/>
              <a:t>De ord vi kan genkende fra andre sprog, kalder vi ”</a:t>
            </a:r>
            <a:r>
              <a:rPr lang="da-DK" sz="2800" b="1" dirty="0"/>
              <a:t>transparente” (gennemsigtige) ord</a:t>
            </a:r>
            <a:r>
              <a:rPr lang="da-DK" sz="2800" dirty="0"/>
              <a:t>.</a:t>
            </a:r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6942AB38-ABA9-1C4A-971D-E57A889981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9888" y="2462783"/>
            <a:ext cx="2182368" cy="21057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858501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felt 1">
            <a:extLst>
              <a:ext uri="{FF2B5EF4-FFF2-40B4-BE49-F238E27FC236}">
                <a16:creationId xmlns:a16="http://schemas.microsoft.com/office/drawing/2014/main" id="{BF97BA7B-419D-6A4D-BC79-B06C893C6022}"/>
              </a:ext>
            </a:extLst>
          </p:cNvPr>
          <p:cNvSpPr txBox="1"/>
          <p:nvPr/>
        </p:nvSpPr>
        <p:spPr>
          <a:xfrm>
            <a:off x="646177" y="1655882"/>
            <a:ext cx="38282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a-DK" sz="2800" b="1" dirty="0"/>
              <a:t>Latin som kirkesprog</a:t>
            </a:r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586EB9A4-B856-0F4A-80DB-BBA8E138521F}"/>
              </a:ext>
            </a:extLst>
          </p:cNvPr>
          <p:cNvSpPr/>
          <p:nvPr/>
        </p:nvSpPr>
        <p:spPr>
          <a:xfrm>
            <a:off x="329184" y="4084612"/>
            <a:ext cx="9326880" cy="24929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2400" dirty="0"/>
              <a:t>Frem til reformationen var biblen på latin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2400" dirty="0"/>
              <a:t>Gudstjenesterne foregik på latin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2400" dirty="0"/>
              <a:t>Klostrene var lokale ”</a:t>
            </a:r>
            <a:r>
              <a:rPr lang="da-DK" sz="2400" dirty="0" err="1"/>
              <a:t>videnscentre</a:t>
            </a:r>
            <a:r>
              <a:rPr lang="da-DK" sz="2400" dirty="0"/>
              <a:t>” med store </a:t>
            </a:r>
          </a:p>
          <a:p>
            <a:r>
              <a:rPr lang="da-DK" sz="2400" dirty="0"/>
              <a:t>                                        bogsamlinger – på latin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2400" dirty="0"/>
              <a:t>Frem til i dag taler paven latinsk ved særlige lejligheder:</a:t>
            </a:r>
          </a:p>
          <a:p>
            <a:r>
              <a:rPr lang="da-DK" dirty="0">
                <a:hlinkClick r:id="rId3"/>
              </a:rPr>
              <a:t>https://www.youtube.com/watch?v=eLFfszWdhKY</a:t>
            </a:r>
            <a:endParaRPr lang="da-DK" dirty="0"/>
          </a:p>
          <a:p>
            <a:endParaRPr lang="da-DK" dirty="0"/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3627F984-1686-3A4E-9754-385CA2D436B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75776" y="536740"/>
            <a:ext cx="2596896" cy="3547872"/>
          </a:xfrm>
          <a:prstGeom prst="rect">
            <a:avLst/>
          </a:prstGeom>
        </p:spPr>
      </p:pic>
      <p:pic>
        <p:nvPicPr>
          <p:cNvPr id="6" name="Billede 5">
            <a:extLst>
              <a:ext uri="{FF2B5EF4-FFF2-40B4-BE49-F238E27FC236}">
                <a16:creationId xmlns:a16="http://schemas.microsoft.com/office/drawing/2014/main" id="{F35BC2DA-CBF6-FF48-A9B3-3F482FA16FA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10784" y="1613420"/>
            <a:ext cx="3099054" cy="2054173"/>
          </a:xfrm>
          <a:prstGeom prst="rect">
            <a:avLst/>
          </a:prstGeom>
        </p:spPr>
      </p:pic>
      <p:pic>
        <p:nvPicPr>
          <p:cNvPr id="8" name="Billede 7">
            <a:extLst>
              <a:ext uri="{FF2B5EF4-FFF2-40B4-BE49-F238E27FC236}">
                <a16:creationId xmlns:a16="http://schemas.microsoft.com/office/drawing/2014/main" id="{858E7165-A2E7-8D4B-9A78-9E467796369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426512" y="4421103"/>
            <a:ext cx="2647570" cy="1820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070956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felt 1"/>
          <p:cNvSpPr txBox="1"/>
          <p:nvPr/>
        </p:nvSpPr>
        <p:spPr>
          <a:xfrm>
            <a:off x="755904" y="2719604"/>
            <a:ext cx="49499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2800" b="1" dirty="0"/>
              <a:t>Latin som videnskabssprog</a:t>
            </a:r>
          </a:p>
        </p:txBody>
      </p:sp>
      <p:sp>
        <p:nvSpPr>
          <p:cNvPr id="5" name="Rektangel 4">
            <a:extLst>
              <a:ext uri="{FF2B5EF4-FFF2-40B4-BE49-F238E27FC236}">
                <a16:creationId xmlns:a16="http://schemas.microsoft.com/office/drawing/2014/main" id="{378EF4C4-8421-2F45-AB92-A5B4E498E9B5}"/>
              </a:ext>
            </a:extLst>
          </p:cNvPr>
          <p:cNvSpPr/>
          <p:nvPr/>
        </p:nvSpPr>
        <p:spPr>
          <a:xfrm>
            <a:off x="268224" y="4006583"/>
            <a:ext cx="774192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Tx/>
              <a:buChar char="-"/>
            </a:pPr>
            <a:r>
              <a:rPr lang="da-DK" sz="2400" dirty="0">
                <a:latin typeface="Noto Sans" panose="020B0502040504020204" pitchFamily="34" charset="0"/>
              </a:rPr>
              <a:t>I Renæssancen og første del af oplysningstiden  (ca. 1500-1750) blev latin videnskabssprog.</a:t>
            </a:r>
          </a:p>
          <a:p>
            <a:pPr marL="285750" indent="-285750">
              <a:buFontTx/>
              <a:buChar char="-"/>
            </a:pPr>
            <a:r>
              <a:rPr lang="da-DK" sz="2400" dirty="0">
                <a:latin typeface="Noto Sans" panose="020B0502040504020204" pitchFamily="34" charset="0"/>
              </a:rPr>
              <a:t>Latin var det eneste internationale sprog og derfor kommunikationssprog i Europa.</a:t>
            </a:r>
          </a:p>
          <a:p>
            <a:pPr marL="285750" indent="-285750">
              <a:buFontTx/>
              <a:buChar char="-"/>
            </a:pPr>
            <a:r>
              <a:rPr lang="da-DK" sz="2400" dirty="0">
                <a:latin typeface="Noto Sans" panose="020B0502040504020204" pitchFamily="34" charset="0"/>
              </a:rPr>
              <a:t>Næsten alle videnskabelige tekster blev skrevet på latin. </a:t>
            </a:r>
          </a:p>
          <a:p>
            <a:pPr marL="285750" indent="-285750">
              <a:buFontTx/>
              <a:buChar char="-"/>
            </a:pPr>
            <a:r>
              <a:rPr lang="da-DK" sz="2400" dirty="0">
                <a:latin typeface="Noto Sans" panose="020B0502040504020204" pitchFamily="34" charset="0"/>
              </a:rPr>
              <a:t>Mange fagudtryk indenfor videnskab (fx medicin, grammatik) frem til i dag er på latin. </a:t>
            </a:r>
            <a:endParaRPr lang="da-DK" sz="2400" dirty="0"/>
          </a:p>
        </p:txBody>
      </p:sp>
      <p:pic>
        <p:nvPicPr>
          <p:cNvPr id="6" name="Billede 5">
            <a:extLst>
              <a:ext uri="{FF2B5EF4-FFF2-40B4-BE49-F238E27FC236}">
                <a16:creationId xmlns:a16="http://schemas.microsoft.com/office/drawing/2014/main" id="{21A5A412-DE79-AB43-BE11-DC1338F45D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76544" y="365760"/>
            <a:ext cx="2676360" cy="3344287"/>
          </a:xfrm>
          <a:prstGeom prst="rect">
            <a:avLst/>
          </a:prstGeom>
        </p:spPr>
      </p:pic>
      <p:pic>
        <p:nvPicPr>
          <p:cNvPr id="8" name="Pladsholder til indhold 3">
            <a:extLst>
              <a:ext uri="{FF2B5EF4-FFF2-40B4-BE49-F238E27FC236}">
                <a16:creationId xmlns:a16="http://schemas.microsoft.com/office/drawing/2014/main" id="{7413642F-55A6-964E-9D53-12796482FEC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67930">
            <a:off x="8798116" y="3688005"/>
            <a:ext cx="2258964" cy="283210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Billede 8">
            <a:extLst>
              <a:ext uri="{FF2B5EF4-FFF2-40B4-BE49-F238E27FC236}">
                <a16:creationId xmlns:a16="http://schemas.microsoft.com/office/drawing/2014/main" id="{C233CEB6-66ED-6A4E-BA7B-B77119BE5FB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24544" y="819081"/>
            <a:ext cx="2078224" cy="26190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202814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E19706C6-1804-5549-B36F-DA3EFCE5FBA9}"/>
              </a:ext>
            </a:extLst>
          </p:cNvPr>
          <p:cNvSpPr/>
          <p:nvPr/>
        </p:nvSpPr>
        <p:spPr>
          <a:xfrm>
            <a:off x="1280160" y="1389888"/>
            <a:ext cx="664464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a-DK" sz="2800" b="1" dirty="0"/>
              <a:t>Øvelse 2: </a:t>
            </a:r>
          </a:p>
          <a:p>
            <a:r>
              <a:rPr lang="da-DK" sz="2800" b="1" dirty="0"/>
              <a:t>Latin eller alligevel et andet sprog?</a:t>
            </a:r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F23604CF-D37E-CF4E-A1E1-049441653CBC}"/>
              </a:ext>
            </a:extLst>
          </p:cNvPr>
          <p:cNvSpPr/>
          <p:nvPr/>
        </p:nvSpPr>
        <p:spPr>
          <a:xfrm>
            <a:off x="212035" y="2816352"/>
            <a:ext cx="11675165" cy="38988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da-DK" sz="2800" dirty="0">
                <a:latin typeface="Comic Sans MS" panose="030F0902030302020204" pitchFamily="66" charset="0"/>
              </a:rPr>
              <a:t>alkohol           </a:t>
            </a:r>
            <a:r>
              <a:rPr lang="da-DK" sz="2800" dirty="0" err="1">
                <a:latin typeface="Comic Sans MS" panose="030F0902030302020204" pitchFamily="66" charset="0"/>
              </a:rPr>
              <a:t>discus</a:t>
            </a:r>
            <a:r>
              <a:rPr lang="da-DK" sz="2800" dirty="0">
                <a:latin typeface="Comic Sans MS" panose="030F0902030302020204" pitchFamily="66" charset="0"/>
              </a:rPr>
              <a:t> prolaps              ciffer              akut                   sperma                         kasus                  algebra             algoritme                   </a:t>
            </a:r>
            <a:r>
              <a:rPr lang="da-DK" sz="2800" dirty="0" err="1">
                <a:latin typeface="Comic Sans MS" panose="030F0902030302020204" pitchFamily="66" charset="0"/>
              </a:rPr>
              <a:t>elixir</a:t>
            </a:r>
            <a:r>
              <a:rPr lang="da-DK" sz="2800" dirty="0">
                <a:latin typeface="Comic Sans MS" panose="030F0902030302020204" pitchFamily="66" charset="0"/>
              </a:rPr>
              <a:t>                  </a:t>
            </a:r>
            <a:r>
              <a:rPr lang="da-DK" sz="2800" dirty="0" err="1">
                <a:latin typeface="Comic Sans MS" panose="030F0902030302020204" pitchFamily="66" charset="0"/>
              </a:rPr>
              <a:t>exitus</a:t>
            </a:r>
            <a:r>
              <a:rPr lang="da-DK" sz="2800" dirty="0">
                <a:latin typeface="Comic Sans MS" panose="030F0902030302020204" pitchFamily="66" charset="0"/>
              </a:rPr>
              <a:t>                     gravid             zenit            procent           oral/</a:t>
            </a:r>
            <a:r>
              <a:rPr lang="da-DK" sz="2800" dirty="0" err="1">
                <a:latin typeface="Comic Sans MS" panose="030F0902030302020204" pitchFamily="66" charset="0"/>
              </a:rPr>
              <a:t>rektal</a:t>
            </a:r>
            <a:r>
              <a:rPr lang="da-DK" sz="2800" dirty="0">
                <a:latin typeface="Comic Sans MS" panose="030F0902030302020204" pitchFamily="66" charset="0"/>
              </a:rPr>
              <a:t>                implicit                  radius             science               </a:t>
            </a:r>
            <a:r>
              <a:rPr lang="da-DK" sz="2800" dirty="0" err="1">
                <a:latin typeface="Comic Sans MS" panose="030F0902030302020204" pitchFamily="66" charset="0"/>
              </a:rPr>
              <a:t>matematika</a:t>
            </a:r>
            <a:r>
              <a:rPr lang="da-DK" sz="2800" dirty="0">
                <a:latin typeface="Comic Sans MS" panose="030F0902030302020204" pitchFamily="66" charset="0"/>
              </a:rPr>
              <a:t>                 </a:t>
            </a:r>
            <a:r>
              <a:rPr lang="da-DK" sz="2800" dirty="0" err="1">
                <a:latin typeface="Comic Sans MS" panose="030F0902030302020204" pitchFamily="66" charset="0"/>
              </a:rPr>
              <a:t>historia</a:t>
            </a:r>
            <a:r>
              <a:rPr lang="da-DK" sz="2800" dirty="0">
                <a:latin typeface="Comic Sans MS" panose="030F0902030302020204" pitchFamily="66" charset="0"/>
              </a:rPr>
              <a:t>                                                        multiplicere            </a:t>
            </a:r>
            <a:r>
              <a:rPr lang="da-DK" sz="2800" dirty="0" err="1">
                <a:latin typeface="Comic Sans MS" panose="030F0902030302020204" pitchFamily="66" charset="0"/>
              </a:rPr>
              <a:t>demokratia</a:t>
            </a:r>
            <a:endParaRPr lang="da-DK" sz="2800" dirty="0">
              <a:latin typeface="Comic Sans MS" panose="030F0902030302020204" pitchFamily="66" charset="0"/>
            </a:endParaRPr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02F89A4B-020E-364B-A662-262188BBF4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75992" y="580686"/>
            <a:ext cx="2111502" cy="1999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906922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9E556F26-94F4-2A4A-BBCC-0F732DC48BC7}"/>
              </a:ext>
            </a:extLst>
          </p:cNvPr>
          <p:cNvSpPr/>
          <p:nvPr/>
        </p:nvSpPr>
        <p:spPr>
          <a:xfrm>
            <a:off x="512064" y="1572769"/>
            <a:ext cx="10716768" cy="54476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a-DK" sz="2800" b="1" dirty="0"/>
              <a:t>Latin i det moderne sprog</a:t>
            </a:r>
          </a:p>
          <a:p>
            <a:endParaRPr lang="da-DK" sz="2800" b="1" dirty="0"/>
          </a:p>
          <a:p>
            <a:r>
              <a:rPr lang="da-DK" sz="2400" b="1" dirty="0" err="1"/>
              <a:t>Nylatin</a:t>
            </a:r>
            <a:r>
              <a:rPr lang="da-DK" sz="2400" b="1" dirty="0"/>
              <a:t>:</a:t>
            </a:r>
          </a:p>
          <a:p>
            <a:pPr lvl="1"/>
            <a:r>
              <a:rPr lang="da-DK" sz="2400" dirty="0"/>
              <a:t>Latinske betegnelser for nye begreber, bl.a. inden for videnskab.</a:t>
            </a:r>
          </a:p>
          <a:p>
            <a:pPr lvl="1"/>
            <a:r>
              <a:rPr lang="da-DK" sz="2400" dirty="0"/>
              <a:t>Fx digital, transseksuel, adipøs, depressiv</a:t>
            </a:r>
          </a:p>
          <a:p>
            <a:pPr lvl="1"/>
            <a:endParaRPr lang="da-DK" sz="2400" dirty="0"/>
          </a:p>
          <a:p>
            <a:r>
              <a:rPr lang="da-DK" sz="2400" b="1" dirty="0"/>
              <a:t>Låneord</a:t>
            </a:r>
            <a:r>
              <a:rPr lang="da-DK" sz="2400" dirty="0"/>
              <a:t> af latinsk oprindelse gennem andre sprog, især engelsk og fransk:</a:t>
            </a:r>
          </a:p>
          <a:p>
            <a:pPr lvl="1"/>
            <a:r>
              <a:rPr lang="da-DK" sz="2400" dirty="0"/>
              <a:t>adapter &gt; </a:t>
            </a:r>
            <a:r>
              <a:rPr lang="da-DK" sz="2400" dirty="0" err="1"/>
              <a:t>adaptor</a:t>
            </a:r>
            <a:r>
              <a:rPr lang="da-DK" sz="2400" dirty="0"/>
              <a:t> (engelsk) &gt; </a:t>
            </a:r>
            <a:r>
              <a:rPr lang="da-DK" sz="2400" dirty="0" err="1"/>
              <a:t>adaptare</a:t>
            </a:r>
            <a:r>
              <a:rPr lang="da-DK" sz="2400" dirty="0"/>
              <a:t> (latin)</a:t>
            </a:r>
          </a:p>
          <a:p>
            <a:pPr lvl="1"/>
            <a:r>
              <a:rPr lang="da-DK" sz="2400" dirty="0"/>
              <a:t>computer (engelsk) &gt; </a:t>
            </a:r>
            <a:r>
              <a:rPr lang="da-DK" sz="2400" dirty="0" err="1"/>
              <a:t>computare</a:t>
            </a:r>
            <a:r>
              <a:rPr lang="da-DK" sz="2400" dirty="0"/>
              <a:t> (latin)</a:t>
            </a:r>
          </a:p>
          <a:p>
            <a:pPr lvl="1"/>
            <a:r>
              <a:rPr lang="da-DK" sz="2400" dirty="0"/>
              <a:t>amatør (fransk) &gt; </a:t>
            </a:r>
            <a:r>
              <a:rPr lang="da-DK" sz="2400" dirty="0" err="1"/>
              <a:t>amator</a:t>
            </a:r>
            <a:r>
              <a:rPr lang="da-DK" sz="2400" dirty="0"/>
              <a:t> (latin)</a:t>
            </a:r>
          </a:p>
          <a:p>
            <a:pPr lvl="1"/>
            <a:r>
              <a:rPr lang="da-DK" sz="2400" dirty="0"/>
              <a:t>fabrik &gt; </a:t>
            </a:r>
            <a:r>
              <a:rPr lang="da-DK" sz="2400" dirty="0" err="1"/>
              <a:t>fabrique</a:t>
            </a:r>
            <a:r>
              <a:rPr lang="da-DK" sz="2400" dirty="0"/>
              <a:t> (fransk) &gt; </a:t>
            </a:r>
            <a:r>
              <a:rPr lang="da-DK" sz="2400" dirty="0" err="1"/>
              <a:t>fabrica</a:t>
            </a:r>
            <a:r>
              <a:rPr lang="da-DK" sz="2400" dirty="0"/>
              <a:t> (latin)</a:t>
            </a:r>
          </a:p>
          <a:p>
            <a:pPr lvl="1"/>
            <a:endParaRPr lang="da-DK" sz="2400" dirty="0"/>
          </a:p>
          <a:p>
            <a:endParaRPr lang="da-DK" sz="2800" b="1" dirty="0"/>
          </a:p>
        </p:txBody>
      </p:sp>
    </p:spTree>
    <p:extLst>
      <p:ext uri="{BB962C8B-B14F-4D97-AF65-F5344CB8AC3E}">
        <p14:creationId xmlns:p14="http://schemas.microsoft.com/office/powerpoint/2010/main" val="264628223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lede 1">
            <a:extLst>
              <a:ext uri="{FF2B5EF4-FFF2-40B4-BE49-F238E27FC236}">
                <a16:creationId xmlns:a16="http://schemas.microsoft.com/office/drawing/2014/main" id="{E056BF8E-C935-224C-BDBA-3B1127CE9A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21278" y="2959862"/>
            <a:ext cx="2762250" cy="2130425"/>
          </a:xfrm>
          <a:prstGeom prst="rect">
            <a:avLst/>
          </a:prstGeom>
        </p:spPr>
      </p:pic>
      <p:pic>
        <p:nvPicPr>
          <p:cNvPr id="3" name="Billede 2">
            <a:extLst>
              <a:ext uri="{FF2B5EF4-FFF2-40B4-BE49-F238E27FC236}">
                <a16:creationId xmlns:a16="http://schemas.microsoft.com/office/drawing/2014/main" id="{26E32011-EE5C-C748-AE36-34BAEC69F6C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17840" y="4649979"/>
            <a:ext cx="3346704" cy="1897126"/>
          </a:xfrm>
          <a:prstGeom prst="rect">
            <a:avLst/>
          </a:prstGeom>
        </p:spPr>
      </p:pic>
      <p:pic>
        <p:nvPicPr>
          <p:cNvPr id="6" name="Billede 5">
            <a:extLst>
              <a:ext uri="{FF2B5EF4-FFF2-40B4-BE49-F238E27FC236}">
                <a16:creationId xmlns:a16="http://schemas.microsoft.com/office/drawing/2014/main" id="{EFDB09DF-E998-334A-A248-FC90365E99F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35112" y="537972"/>
            <a:ext cx="2857500" cy="2857500"/>
          </a:xfrm>
          <a:prstGeom prst="rect">
            <a:avLst/>
          </a:prstGeom>
        </p:spPr>
      </p:pic>
      <p:pic>
        <p:nvPicPr>
          <p:cNvPr id="7" name="Billede 6">
            <a:extLst>
              <a:ext uri="{FF2B5EF4-FFF2-40B4-BE49-F238E27FC236}">
                <a16:creationId xmlns:a16="http://schemas.microsoft.com/office/drawing/2014/main" id="{D4A35A7D-9DFE-E24E-9A03-1AC6EC9D667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11040" y="537972"/>
            <a:ext cx="2483358" cy="2156460"/>
          </a:xfrm>
          <a:prstGeom prst="rect">
            <a:avLst/>
          </a:prstGeom>
        </p:spPr>
      </p:pic>
      <p:pic>
        <p:nvPicPr>
          <p:cNvPr id="8" name="Billede 7">
            <a:extLst>
              <a:ext uri="{FF2B5EF4-FFF2-40B4-BE49-F238E27FC236}">
                <a16:creationId xmlns:a16="http://schemas.microsoft.com/office/drawing/2014/main" id="{A880ADD1-AD9B-4A43-BF47-F54C1F32B2C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273798" y="2694432"/>
            <a:ext cx="2762504" cy="1823720"/>
          </a:xfrm>
          <a:prstGeom prst="rect">
            <a:avLst/>
          </a:prstGeom>
        </p:spPr>
      </p:pic>
      <p:pic>
        <p:nvPicPr>
          <p:cNvPr id="9" name="Billede 8">
            <a:extLst>
              <a:ext uri="{FF2B5EF4-FFF2-40B4-BE49-F238E27FC236}">
                <a16:creationId xmlns:a16="http://schemas.microsoft.com/office/drawing/2014/main" id="{1B403C85-6916-2149-B7BA-3C05BC0D60C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77620" y="4515105"/>
            <a:ext cx="2032000" cy="2032000"/>
          </a:xfrm>
          <a:prstGeom prst="rect">
            <a:avLst/>
          </a:prstGeom>
        </p:spPr>
      </p:pic>
      <p:pic>
        <p:nvPicPr>
          <p:cNvPr id="10" name="Billede 9">
            <a:extLst>
              <a:ext uri="{FF2B5EF4-FFF2-40B4-BE49-F238E27FC236}">
                <a16:creationId xmlns:a16="http://schemas.microsoft.com/office/drawing/2014/main" id="{235FA560-8552-0D4B-900D-9F74EF4873A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465320" y="5090287"/>
            <a:ext cx="3267456" cy="1560576"/>
          </a:xfrm>
          <a:prstGeom prst="rect">
            <a:avLst/>
          </a:prstGeom>
        </p:spPr>
      </p:pic>
      <p:pic>
        <p:nvPicPr>
          <p:cNvPr id="11" name="Billede 10">
            <a:extLst>
              <a:ext uri="{FF2B5EF4-FFF2-40B4-BE49-F238E27FC236}">
                <a16:creationId xmlns:a16="http://schemas.microsoft.com/office/drawing/2014/main" id="{7D45DB81-EEE9-E348-B1EA-C3B8DAF79B8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58190" y="1729994"/>
            <a:ext cx="2612136" cy="2459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663045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felt 1">
            <a:extLst>
              <a:ext uri="{FF2B5EF4-FFF2-40B4-BE49-F238E27FC236}">
                <a16:creationId xmlns:a16="http://schemas.microsoft.com/office/drawing/2014/main" id="{D93F3E13-EBB3-FC4A-ADC9-C7AA21A12E35}"/>
              </a:ext>
            </a:extLst>
          </p:cNvPr>
          <p:cNvSpPr txBox="1"/>
          <p:nvPr/>
        </p:nvSpPr>
        <p:spPr>
          <a:xfrm>
            <a:off x="377952" y="2084832"/>
            <a:ext cx="807110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2800" b="1" dirty="0"/>
              <a:t>Øvelse 3: Danske navne med latinsk oprindelse</a:t>
            </a:r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274800F8-2C6A-3241-BD5F-872094CD165F}"/>
              </a:ext>
            </a:extLst>
          </p:cNvPr>
          <p:cNvSpPr/>
          <p:nvPr/>
        </p:nvSpPr>
        <p:spPr>
          <a:xfrm>
            <a:off x="182880" y="3105835"/>
            <a:ext cx="8619744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a-DK" sz="2400" b="1" dirty="0"/>
              <a:t>Parøvelse: </a:t>
            </a:r>
          </a:p>
          <a:p>
            <a:r>
              <a:rPr lang="da-DK" sz="2400" dirty="0"/>
              <a:t>Find mindst 5 danske navne (måske jeres egne navne) med latinsk oprindelse.</a:t>
            </a:r>
          </a:p>
          <a:p>
            <a:r>
              <a:rPr lang="da-DK" sz="2400" dirty="0"/>
              <a:t> Kan I finde ud af, fra hvilket latinsk ord navnet kommer og hvad det betyder?</a:t>
            </a:r>
          </a:p>
          <a:p>
            <a:r>
              <a:rPr lang="da-DK" sz="2400" b="1" dirty="0"/>
              <a:t>For eksempel:</a:t>
            </a:r>
          </a:p>
          <a:p>
            <a:r>
              <a:rPr lang="da-DK" sz="2400" dirty="0"/>
              <a:t>- Magnus = </a:t>
            </a:r>
            <a:r>
              <a:rPr lang="da-DK" sz="2400" i="1" dirty="0"/>
              <a:t>latinsk </a:t>
            </a:r>
            <a:r>
              <a:rPr lang="da-DK" sz="2400" i="1" dirty="0" err="1"/>
              <a:t>magnus</a:t>
            </a:r>
            <a:r>
              <a:rPr lang="da-DK" sz="2400" i="1" dirty="0"/>
              <a:t> = den store</a:t>
            </a:r>
          </a:p>
          <a:p>
            <a:r>
              <a:rPr lang="da-DK" sz="2400" dirty="0"/>
              <a:t>- Viktor/Viktoria = </a:t>
            </a:r>
            <a:r>
              <a:rPr lang="da-DK" sz="2400" i="1" dirty="0"/>
              <a:t>latinsk </a:t>
            </a:r>
            <a:r>
              <a:rPr lang="da-DK" sz="2400" i="1" dirty="0" err="1"/>
              <a:t>victor</a:t>
            </a:r>
            <a:r>
              <a:rPr lang="da-DK" sz="2400" i="1" dirty="0"/>
              <a:t>/</a:t>
            </a:r>
            <a:r>
              <a:rPr lang="da-DK" sz="2400" i="1" dirty="0" err="1"/>
              <a:t>victoria</a:t>
            </a:r>
            <a:r>
              <a:rPr lang="da-DK" sz="2400" i="1" dirty="0"/>
              <a:t> = sejr/sejrinde osv. </a:t>
            </a:r>
          </a:p>
        </p:txBody>
      </p:sp>
      <p:pic>
        <p:nvPicPr>
          <p:cNvPr id="6" name="Billede 5">
            <a:extLst>
              <a:ext uri="{FF2B5EF4-FFF2-40B4-BE49-F238E27FC236}">
                <a16:creationId xmlns:a16="http://schemas.microsoft.com/office/drawing/2014/main" id="{3FA23935-A157-9E44-A669-CD7EBBADC6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02624" y="3645408"/>
            <a:ext cx="2572512" cy="2084832"/>
          </a:xfrm>
          <a:prstGeom prst="rect">
            <a:avLst/>
          </a:prstGeom>
        </p:spPr>
      </p:pic>
      <p:pic>
        <p:nvPicPr>
          <p:cNvPr id="7" name="Billede 6">
            <a:extLst>
              <a:ext uri="{FF2B5EF4-FFF2-40B4-BE49-F238E27FC236}">
                <a16:creationId xmlns:a16="http://schemas.microsoft.com/office/drawing/2014/main" id="{FCD6E71A-3614-524B-9F98-E86942D6EB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96400" y="1048512"/>
            <a:ext cx="1798320" cy="19197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90377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63B7BB3F-1DAD-3243-83CF-849F7FC6A845}"/>
              </a:ext>
            </a:extLst>
          </p:cNvPr>
          <p:cNvSpPr/>
          <p:nvPr/>
        </p:nvSpPr>
        <p:spPr>
          <a:xfrm>
            <a:off x="2835796" y="2002421"/>
            <a:ext cx="6308203" cy="32932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da-DK" sz="3200" b="1" dirty="0" err="1">
                <a:latin typeface="Arial" panose="020B0604020202020204" pitchFamily="34" charset="0"/>
              </a:rPr>
              <a:t>Gaudeamus</a:t>
            </a:r>
            <a:r>
              <a:rPr lang="da-DK" sz="3200" b="1" dirty="0">
                <a:latin typeface="Arial" panose="020B0604020202020204" pitchFamily="34" charset="0"/>
              </a:rPr>
              <a:t> </a:t>
            </a:r>
            <a:r>
              <a:rPr lang="da-DK" sz="3200" b="1" dirty="0" err="1">
                <a:latin typeface="Arial" panose="020B0604020202020204" pitchFamily="34" charset="0"/>
              </a:rPr>
              <a:t>igitur</a:t>
            </a:r>
            <a:r>
              <a:rPr lang="da-DK" sz="3200" dirty="0">
                <a:latin typeface="Arial" panose="020B0604020202020204" pitchFamily="34" charset="0"/>
              </a:rPr>
              <a:t> </a:t>
            </a:r>
          </a:p>
          <a:p>
            <a:pPr algn="ctr"/>
            <a:endParaRPr lang="da-DK" sz="2800" dirty="0">
              <a:latin typeface="Arial" panose="020B0604020202020204" pitchFamily="34" charset="0"/>
            </a:endParaRPr>
          </a:p>
          <a:p>
            <a:pPr algn="ctr"/>
            <a:r>
              <a:rPr lang="da-DK" sz="2800" dirty="0">
                <a:latin typeface="Arial" panose="020B0604020202020204" pitchFamily="34" charset="0"/>
              </a:rPr>
              <a:t>(latin: Lad os så glæde os) –</a:t>
            </a:r>
          </a:p>
          <a:p>
            <a:pPr algn="ctr"/>
            <a:r>
              <a:rPr lang="da-DK" sz="2800" dirty="0">
                <a:latin typeface="Arial" panose="020B0604020202020204" pitchFamily="34" charset="0"/>
              </a:rPr>
              <a:t>en latinsk studentersang</a:t>
            </a:r>
          </a:p>
          <a:p>
            <a:pPr algn="ctr"/>
            <a:endParaRPr lang="da-DK" sz="2800" dirty="0">
              <a:latin typeface="Arial" panose="020B0604020202020204" pitchFamily="34" charset="0"/>
            </a:endParaRPr>
          </a:p>
          <a:p>
            <a:pPr algn="ctr"/>
            <a:endParaRPr lang="da-DK" sz="2800" dirty="0">
              <a:latin typeface="Arial" panose="020B0604020202020204" pitchFamily="34" charset="0"/>
            </a:endParaRPr>
          </a:p>
          <a:p>
            <a:pPr algn="ctr"/>
            <a:r>
              <a:rPr lang="da-DK" dirty="0">
                <a:hlinkClick r:id="rId2"/>
              </a:rPr>
              <a:t>https://www.youtube.com/watch?v=dlq3867YR20</a:t>
            </a:r>
            <a:r>
              <a:rPr lang="da-DK" dirty="0"/>
              <a:t>’</a:t>
            </a:r>
          </a:p>
          <a:p>
            <a:pPr algn="ctr"/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85345008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E382F7F7-BB2C-E248-827B-A1349516A1A4}"/>
              </a:ext>
            </a:extLst>
          </p:cNvPr>
          <p:cNvSpPr/>
          <p:nvPr/>
        </p:nvSpPr>
        <p:spPr>
          <a:xfrm>
            <a:off x="682752" y="2255521"/>
            <a:ext cx="563270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a-DK" dirty="0">
                <a:solidFill>
                  <a:srgbClr val="202122"/>
                </a:solidFill>
                <a:latin typeface="Arial" panose="020B0604020202020204" pitchFamily="34" charset="0"/>
              </a:rPr>
              <a:t>.</a:t>
            </a:r>
            <a:endParaRPr lang="da-DK" dirty="0"/>
          </a:p>
        </p:txBody>
      </p:sp>
      <p:sp>
        <p:nvSpPr>
          <p:cNvPr id="5" name="Rektangel 4">
            <a:extLst>
              <a:ext uri="{FF2B5EF4-FFF2-40B4-BE49-F238E27FC236}">
                <a16:creationId xmlns:a16="http://schemas.microsoft.com/office/drawing/2014/main" id="{6FABC0DF-FF62-0441-89F4-1936D162830C}"/>
              </a:ext>
            </a:extLst>
          </p:cNvPr>
          <p:cNvSpPr/>
          <p:nvPr/>
        </p:nvSpPr>
        <p:spPr>
          <a:xfrm>
            <a:off x="365760" y="889844"/>
            <a:ext cx="3121152" cy="57554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a-DK" sz="2800" b="1" dirty="0" err="1">
                <a:latin typeface="Lato"/>
              </a:rPr>
              <a:t>Gaudeamus</a:t>
            </a:r>
            <a:r>
              <a:rPr lang="da-DK" sz="2800" b="1" dirty="0">
                <a:latin typeface="Lato"/>
              </a:rPr>
              <a:t> </a:t>
            </a:r>
            <a:r>
              <a:rPr lang="da-DK" sz="2800" b="1" dirty="0" err="1">
                <a:latin typeface="Lato"/>
              </a:rPr>
              <a:t>igitur</a:t>
            </a:r>
            <a:r>
              <a:rPr lang="da-DK" sz="2800" b="1" dirty="0">
                <a:latin typeface="Lato"/>
              </a:rPr>
              <a:t>,</a:t>
            </a:r>
            <a:br>
              <a:rPr lang="da-DK" sz="2800" b="1" dirty="0"/>
            </a:br>
            <a:r>
              <a:rPr lang="da-DK" sz="2000" dirty="0" err="1">
                <a:latin typeface="Lato"/>
              </a:rPr>
              <a:t>Juvenes</a:t>
            </a:r>
            <a:r>
              <a:rPr lang="da-DK" sz="2000" dirty="0">
                <a:latin typeface="Lato"/>
              </a:rPr>
              <a:t> dum </a:t>
            </a:r>
            <a:r>
              <a:rPr lang="da-DK" sz="2000" dirty="0" err="1">
                <a:latin typeface="Lato"/>
              </a:rPr>
              <a:t>sumus</a:t>
            </a:r>
            <a:r>
              <a:rPr lang="da-DK" sz="2000" dirty="0">
                <a:latin typeface="Lato"/>
              </a:rPr>
              <a:t>;</a:t>
            </a:r>
            <a:br>
              <a:rPr lang="da-DK" sz="2000" dirty="0"/>
            </a:br>
            <a:r>
              <a:rPr lang="da-DK" sz="2000" dirty="0" err="1">
                <a:latin typeface="Lato"/>
              </a:rPr>
              <a:t>Gaudeamus</a:t>
            </a:r>
            <a:r>
              <a:rPr lang="da-DK" sz="2000" dirty="0">
                <a:latin typeface="Lato"/>
              </a:rPr>
              <a:t> </a:t>
            </a:r>
            <a:r>
              <a:rPr lang="da-DK" sz="2000" dirty="0" err="1">
                <a:latin typeface="Lato"/>
              </a:rPr>
              <a:t>igitur</a:t>
            </a:r>
            <a:r>
              <a:rPr lang="da-DK" sz="2000" dirty="0">
                <a:latin typeface="Lato"/>
              </a:rPr>
              <a:t>,</a:t>
            </a:r>
            <a:br>
              <a:rPr lang="da-DK" sz="2000" dirty="0"/>
            </a:br>
            <a:r>
              <a:rPr lang="da-DK" sz="2000" dirty="0" err="1">
                <a:latin typeface="Lato"/>
              </a:rPr>
              <a:t>Juvenes</a:t>
            </a:r>
            <a:r>
              <a:rPr lang="da-DK" sz="2000" dirty="0">
                <a:latin typeface="Lato"/>
              </a:rPr>
              <a:t> dum </a:t>
            </a:r>
            <a:r>
              <a:rPr lang="da-DK" sz="2000" dirty="0" err="1">
                <a:latin typeface="Lato"/>
              </a:rPr>
              <a:t>sumus</a:t>
            </a:r>
            <a:r>
              <a:rPr lang="da-DK" sz="2000" dirty="0">
                <a:latin typeface="Lato"/>
              </a:rPr>
              <a:t>;</a:t>
            </a:r>
            <a:br>
              <a:rPr lang="da-DK" sz="2000" dirty="0"/>
            </a:br>
            <a:r>
              <a:rPr lang="da-DK" sz="2000" dirty="0">
                <a:latin typeface="Lato"/>
              </a:rPr>
              <a:t>Post </a:t>
            </a:r>
            <a:r>
              <a:rPr lang="da-DK" sz="2000" dirty="0" err="1">
                <a:latin typeface="Lato"/>
              </a:rPr>
              <a:t>jucundum</a:t>
            </a:r>
            <a:r>
              <a:rPr lang="da-DK" sz="2000" dirty="0">
                <a:latin typeface="Lato"/>
              </a:rPr>
              <a:t> </a:t>
            </a:r>
            <a:r>
              <a:rPr lang="da-DK" sz="2000" dirty="0" err="1">
                <a:latin typeface="Lato"/>
              </a:rPr>
              <a:t>juventutem</a:t>
            </a:r>
            <a:r>
              <a:rPr lang="da-DK" sz="2000" dirty="0">
                <a:latin typeface="Lato"/>
              </a:rPr>
              <a:t>,</a:t>
            </a:r>
            <a:br>
              <a:rPr lang="da-DK" sz="2000" dirty="0"/>
            </a:br>
            <a:r>
              <a:rPr lang="da-DK" sz="2000" dirty="0">
                <a:latin typeface="Lato"/>
              </a:rPr>
              <a:t>Post molestam </a:t>
            </a:r>
            <a:r>
              <a:rPr lang="da-DK" sz="2000" dirty="0" err="1">
                <a:latin typeface="Lato"/>
              </a:rPr>
              <a:t>senectutem</a:t>
            </a:r>
            <a:br>
              <a:rPr lang="da-DK" sz="2000" dirty="0"/>
            </a:br>
            <a:r>
              <a:rPr lang="da-DK" sz="2000" dirty="0">
                <a:latin typeface="Lato"/>
              </a:rPr>
              <a:t>Nos </a:t>
            </a:r>
            <a:r>
              <a:rPr lang="da-DK" sz="2000" dirty="0" err="1">
                <a:latin typeface="Lato"/>
              </a:rPr>
              <a:t>habebit</a:t>
            </a:r>
            <a:r>
              <a:rPr lang="da-DK" sz="2000" dirty="0">
                <a:latin typeface="Lato"/>
              </a:rPr>
              <a:t> humus,</a:t>
            </a:r>
            <a:br>
              <a:rPr lang="da-DK" sz="2000" dirty="0"/>
            </a:br>
            <a:r>
              <a:rPr lang="da-DK" sz="2000" dirty="0">
                <a:latin typeface="Lato"/>
              </a:rPr>
              <a:t>Nos </a:t>
            </a:r>
            <a:r>
              <a:rPr lang="da-DK" sz="2000" dirty="0" err="1">
                <a:latin typeface="Lato"/>
              </a:rPr>
              <a:t>habebit</a:t>
            </a:r>
            <a:r>
              <a:rPr lang="da-DK" sz="2000" dirty="0">
                <a:latin typeface="Lato"/>
              </a:rPr>
              <a:t> humus.</a:t>
            </a:r>
            <a:br>
              <a:rPr lang="da-DK" sz="2000" dirty="0"/>
            </a:br>
            <a:br>
              <a:rPr lang="da-DK" sz="2000" dirty="0"/>
            </a:br>
            <a:r>
              <a:rPr lang="da-DK" sz="2000" dirty="0">
                <a:latin typeface="Lato"/>
              </a:rPr>
              <a:t>Vivat </a:t>
            </a:r>
            <a:r>
              <a:rPr lang="da-DK" sz="2000" dirty="0" err="1">
                <a:latin typeface="Lato"/>
              </a:rPr>
              <a:t>academia</a:t>
            </a:r>
            <a:r>
              <a:rPr lang="da-DK" sz="2000" dirty="0">
                <a:latin typeface="Lato"/>
              </a:rPr>
              <a:t>,</a:t>
            </a:r>
            <a:br>
              <a:rPr lang="da-DK" sz="2000" dirty="0"/>
            </a:br>
            <a:r>
              <a:rPr lang="da-DK" sz="2000" dirty="0" err="1">
                <a:latin typeface="Lato"/>
              </a:rPr>
              <a:t>Vivant</a:t>
            </a:r>
            <a:r>
              <a:rPr lang="da-DK" sz="2000" dirty="0">
                <a:latin typeface="Lato"/>
              </a:rPr>
              <a:t> </a:t>
            </a:r>
            <a:r>
              <a:rPr lang="da-DK" sz="2000" dirty="0" err="1">
                <a:latin typeface="Lato"/>
              </a:rPr>
              <a:t>professores</a:t>
            </a:r>
            <a:r>
              <a:rPr lang="da-DK" sz="2000" dirty="0">
                <a:latin typeface="Lato"/>
              </a:rPr>
              <a:t>,</a:t>
            </a:r>
            <a:br>
              <a:rPr lang="da-DK" sz="2000" dirty="0"/>
            </a:br>
            <a:r>
              <a:rPr lang="da-DK" sz="2000" dirty="0">
                <a:latin typeface="Lato"/>
              </a:rPr>
              <a:t>Vivat </a:t>
            </a:r>
            <a:r>
              <a:rPr lang="da-DK" sz="2000" dirty="0" err="1">
                <a:latin typeface="Lato"/>
              </a:rPr>
              <a:t>academia</a:t>
            </a:r>
            <a:r>
              <a:rPr lang="da-DK" sz="2000" dirty="0">
                <a:latin typeface="Lato"/>
              </a:rPr>
              <a:t>,</a:t>
            </a:r>
            <a:br>
              <a:rPr lang="da-DK" sz="2000" dirty="0"/>
            </a:br>
            <a:r>
              <a:rPr lang="da-DK" sz="2000" dirty="0" err="1">
                <a:latin typeface="Lato"/>
              </a:rPr>
              <a:t>Vivant</a:t>
            </a:r>
            <a:r>
              <a:rPr lang="da-DK" sz="2000" dirty="0">
                <a:latin typeface="Lato"/>
              </a:rPr>
              <a:t> professors,</a:t>
            </a:r>
            <a:br>
              <a:rPr lang="da-DK" sz="2000" dirty="0"/>
            </a:br>
            <a:r>
              <a:rPr lang="da-DK" sz="2000" dirty="0">
                <a:latin typeface="Lato"/>
              </a:rPr>
              <a:t>Vivat </a:t>
            </a:r>
            <a:r>
              <a:rPr lang="da-DK" sz="2000" dirty="0" err="1">
                <a:latin typeface="Lato"/>
              </a:rPr>
              <a:t>membrum</a:t>
            </a:r>
            <a:r>
              <a:rPr lang="da-DK" sz="2000" dirty="0">
                <a:latin typeface="Lato"/>
              </a:rPr>
              <a:t> </a:t>
            </a:r>
            <a:r>
              <a:rPr lang="da-DK" sz="2000" dirty="0" err="1">
                <a:latin typeface="Lato"/>
              </a:rPr>
              <a:t>quod</a:t>
            </a:r>
            <a:r>
              <a:rPr lang="da-DK" sz="2000" dirty="0">
                <a:latin typeface="Lato"/>
              </a:rPr>
              <a:t> </a:t>
            </a:r>
            <a:r>
              <a:rPr lang="da-DK" sz="2000" dirty="0" err="1">
                <a:latin typeface="Lato"/>
              </a:rPr>
              <a:t>libet</a:t>
            </a:r>
            <a:r>
              <a:rPr lang="da-DK" sz="2000" dirty="0">
                <a:latin typeface="Lato"/>
              </a:rPr>
              <a:t>,</a:t>
            </a:r>
            <a:br>
              <a:rPr lang="da-DK" sz="2000" dirty="0"/>
            </a:br>
            <a:r>
              <a:rPr lang="da-DK" sz="2000" dirty="0">
                <a:latin typeface="Lato"/>
              </a:rPr>
              <a:t>Vivat </a:t>
            </a:r>
            <a:r>
              <a:rPr lang="da-DK" sz="2000" dirty="0" err="1">
                <a:latin typeface="Lato"/>
              </a:rPr>
              <a:t>membra</a:t>
            </a:r>
            <a:r>
              <a:rPr lang="da-DK" sz="2000" dirty="0">
                <a:latin typeface="Lato"/>
              </a:rPr>
              <a:t> </a:t>
            </a:r>
            <a:r>
              <a:rPr lang="da-DK" sz="2000" dirty="0" err="1">
                <a:latin typeface="Lato"/>
              </a:rPr>
              <a:t>quae</a:t>
            </a:r>
            <a:r>
              <a:rPr lang="da-DK" sz="2000" dirty="0">
                <a:latin typeface="Lato"/>
              </a:rPr>
              <a:t> </a:t>
            </a:r>
            <a:r>
              <a:rPr lang="da-DK" sz="2000" dirty="0" err="1">
                <a:latin typeface="Lato"/>
              </a:rPr>
              <a:t>libet</a:t>
            </a:r>
            <a:r>
              <a:rPr lang="da-DK" sz="2000" dirty="0">
                <a:latin typeface="Lato"/>
              </a:rPr>
              <a:t>;</a:t>
            </a:r>
            <a:br>
              <a:rPr lang="da-DK" sz="2000" dirty="0"/>
            </a:br>
            <a:r>
              <a:rPr lang="da-DK" sz="2000" dirty="0" err="1">
                <a:latin typeface="Lato"/>
              </a:rPr>
              <a:t>Semper</a:t>
            </a:r>
            <a:r>
              <a:rPr lang="da-DK" sz="2000" dirty="0">
                <a:latin typeface="Lato"/>
              </a:rPr>
              <a:t> sint in </a:t>
            </a:r>
            <a:r>
              <a:rPr lang="da-DK" sz="2000" dirty="0" err="1">
                <a:latin typeface="Lato"/>
              </a:rPr>
              <a:t>flore</a:t>
            </a:r>
            <a:r>
              <a:rPr lang="da-DK" sz="2000" dirty="0">
                <a:latin typeface="Lato"/>
              </a:rPr>
              <a:t>,</a:t>
            </a:r>
            <a:br>
              <a:rPr lang="da-DK" sz="2000" dirty="0"/>
            </a:br>
            <a:r>
              <a:rPr lang="da-DK" sz="2000" dirty="0" err="1">
                <a:latin typeface="Lato"/>
              </a:rPr>
              <a:t>Semper</a:t>
            </a:r>
            <a:r>
              <a:rPr lang="da-DK" sz="2000" dirty="0">
                <a:latin typeface="Lato"/>
              </a:rPr>
              <a:t> sint in </a:t>
            </a:r>
            <a:r>
              <a:rPr lang="da-DK" sz="2000" dirty="0" err="1">
                <a:latin typeface="Lato"/>
              </a:rPr>
              <a:t>flore</a:t>
            </a:r>
            <a:r>
              <a:rPr lang="da-DK" sz="2000" dirty="0">
                <a:latin typeface="Lato"/>
              </a:rPr>
              <a:t>! </a:t>
            </a:r>
          </a:p>
          <a:p>
            <a:endParaRPr lang="da-DK" sz="2000" dirty="0">
              <a:latin typeface="Lato"/>
            </a:endParaRPr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25FEFD46-4AE4-5C48-8083-F439C3267996}"/>
              </a:ext>
            </a:extLst>
          </p:cNvPr>
          <p:cNvSpPr/>
          <p:nvPr/>
        </p:nvSpPr>
        <p:spPr>
          <a:xfrm>
            <a:off x="3803904" y="1028343"/>
            <a:ext cx="2828544" cy="53860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a-DK" sz="2000" dirty="0">
                <a:latin typeface="Lato"/>
              </a:rPr>
              <a:t>Vivat et </a:t>
            </a:r>
            <a:r>
              <a:rPr lang="da-DK" sz="2000" dirty="0" err="1">
                <a:latin typeface="Lato"/>
              </a:rPr>
              <a:t>republica</a:t>
            </a:r>
            <a:br>
              <a:rPr lang="da-DK" sz="2000" dirty="0"/>
            </a:br>
            <a:r>
              <a:rPr lang="da-DK" sz="2000" dirty="0">
                <a:latin typeface="Lato"/>
              </a:rPr>
              <a:t>Et </a:t>
            </a:r>
            <a:r>
              <a:rPr lang="da-DK" sz="2000" dirty="0" err="1">
                <a:latin typeface="Lato"/>
              </a:rPr>
              <a:t>qui</a:t>
            </a:r>
            <a:r>
              <a:rPr lang="da-DK" sz="2000" dirty="0">
                <a:latin typeface="Lato"/>
              </a:rPr>
              <a:t> </a:t>
            </a:r>
            <a:r>
              <a:rPr lang="da-DK" sz="2000" dirty="0" err="1">
                <a:latin typeface="Lato"/>
              </a:rPr>
              <a:t>illam</a:t>
            </a:r>
            <a:r>
              <a:rPr lang="da-DK" sz="2000" dirty="0">
                <a:latin typeface="Lato"/>
              </a:rPr>
              <a:t> </a:t>
            </a:r>
            <a:r>
              <a:rPr lang="da-DK" sz="2000" dirty="0" err="1">
                <a:latin typeface="Lato"/>
              </a:rPr>
              <a:t>regit</a:t>
            </a:r>
            <a:r>
              <a:rPr lang="da-DK" sz="2000" dirty="0">
                <a:latin typeface="Lato"/>
              </a:rPr>
              <a:t>,</a:t>
            </a:r>
            <a:br>
              <a:rPr lang="da-DK" sz="2000" dirty="0"/>
            </a:br>
            <a:r>
              <a:rPr lang="da-DK" sz="2000" dirty="0">
                <a:latin typeface="Lato"/>
              </a:rPr>
              <a:t>Vivat et </a:t>
            </a:r>
            <a:r>
              <a:rPr lang="da-DK" sz="2000" dirty="0" err="1">
                <a:latin typeface="Lato"/>
              </a:rPr>
              <a:t>republica</a:t>
            </a:r>
            <a:br>
              <a:rPr lang="da-DK" sz="2000" dirty="0"/>
            </a:br>
            <a:r>
              <a:rPr lang="da-DK" sz="2000" dirty="0">
                <a:latin typeface="Lato"/>
              </a:rPr>
              <a:t>Et </a:t>
            </a:r>
            <a:r>
              <a:rPr lang="da-DK" sz="2000" dirty="0" err="1">
                <a:latin typeface="Lato"/>
              </a:rPr>
              <a:t>qui</a:t>
            </a:r>
            <a:r>
              <a:rPr lang="da-DK" sz="2000" dirty="0">
                <a:latin typeface="Lato"/>
              </a:rPr>
              <a:t> </a:t>
            </a:r>
            <a:r>
              <a:rPr lang="da-DK" sz="2000" dirty="0" err="1">
                <a:latin typeface="Lato"/>
              </a:rPr>
              <a:t>illam</a:t>
            </a:r>
            <a:r>
              <a:rPr lang="da-DK" sz="2000" dirty="0">
                <a:latin typeface="Lato"/>
              </a:rPr>
              <a:t> </a:t>
            </a:r>
            <a:r>
              <a:rPr lang="da-DK" sz="2000" dirty="0" err="1">
                <a:latin typeface="Lato"/>
              </a:rPr>
              <a:t>regit</a:t>
            </a:r>
            <a:r>
              <a:rPr lang="da-DK" sz="2000" dirty="0">
                <a:latin typeface="Lato"/>
              </a:rPr>
              <a:t>,</a:t>
            </a:r>
            <a:br>
              <a:rPr lang="da-DK" sz="2000" dirty="0"/>
            </a:br>
            <a:r>
              <a:rPr lang="da-DK" sz="2000" dirty="0">
                <a:latin typeface="Lato"/>
              </a:rPr>
              <a:t>Vivat </a:t>
            </a:r>
            <a:r>
              <a:rPr lang="da-DK" sz="2000" dirty="0" err="1">
                <a:latin typeface="Lato"/>
              </a:rPr>
              <a:t>nostra</a:t>
            </a:r>
            <a:r>
              <a:rPr lang="da-DK" sz="2000" dirty="0">
                <a:latin typeface="Lato"/>
              </a:rPr>
              <a:t> </a:t>
            </a:r>
            <a:r>
              <a:rPr lang="da-DK" sz="2000" dirty="0" err="1">
                <a:latin typeface="Lato"/>
              </a:rPr>
              <a:t>civitas</a:t>
            </a:r>
            <a:r>
              <a:rPr lang="da-DK" sz="2000" dirty="0">
                <a:latin typeface="Lato"/>
              </a:rPr>
              <a:t>,</a:t>
            </a:r>
            <a:br>
              <a:rPr lang="da-DK" sz="2000" dirty="0"/>
            </a:br>
            <a:r>
              <a:rPr lang="da-DK" sz="2000" dirty="0" err="1">
                <a:latin typeface="Lato"/>
              </a:rPr>
              <a:t>Maecenatum</a:t>
            </a:r>
            <a:r>
              <a:rPr lang="da-DK" sz="2000" dirty="0">
                <a:latin typeface="Lato"/>
              </a:rPr>
              <a:t> </a:t>
            </a:r>
            <a:r>
              <a:rPr lang="da-DK" sz="2000" dirty="0" err="1">
                <a:latin typeface="Lato"/>
              </a:rPr>
              <a:t>caritas</a:t>
            </a:r>
            <a:br>
              <a:rPr lang="da-DK" sz="2000" dirty="0"/>
            </a:br>
            <a:r>
              <a:rPr lang="da-DK" sz="2000" dirty="0" err="1">
                <a:latin typeface="Lato"/>
              </a:rPr>
              <a:t>Quae</a:t>
            </a:r>
            <a:r>
              <a:rPr lang="da-DK" sz="2000" dirty="0">
                <a:latin typeface="Lato"/>
              </a:rPr>
              <a:t> nos </a:t>
            </a:r>
            <a:r>
              <a:rPr lang="da-DK" sz="2000" dirty="0" err="1">
                <a:latin typeface="Lato"/>
              </a:rPr>
              <a:t>hic</a:t>
            </a:r>
            <a:r>
              <a:rPr lang="da-DK" sz="2000" dirty="0">
                <a:latin typeface="Lato"/>
              </a:rPr>
              <a:t> </a:t>
            </a:r>
            <a:r>
              <a:rPr lang="da-DK" sz="2000" dirty="0" err="1">
                <a:latin typeface="Lato"/>
              </a:rPr>
              <a:t>protegit</a:t>
            </a:r>
            <a:r>
              <a:rPr lang="da-DK" sz="2000" dirty="0">
                <a:latin typeface="Lato"/>
              </a:rPr>
              <a:t>,</a:t>
            </a:r>
            <a:br>
              <a:rPr lang="da-DK" sz="2000" dirty="0"/>
            </a:br>
            <a:r>
              <a:rPr lang="da-DK" sz="2000" dirty="0" err="1">
                <a:latin typeface="Lato"/>
              </a:rPr>
              <a:t>Quae</a:t>
            </a:r>
            <a:r>
              <a:rPr lang="da-DK" sz="2000" dirty="0">
                <a:latin typeface="Lato"/>
              </a:rPr>
              <a:t> nos </a:t>
            </a:r>
            <a:r>
              <a:rPr lang="da-DK" sz="2000" dirty="0" err="1">
                <a:latin typeface="Lato"/>
              </a:rPr>
              <a:t>hic</a:t>
            </a:r>
            <a:r>
              <a:rPr lang="da-DK" sz="2000" dirty="0">
                <a:latin typeface="Lato"/>
              </a:rPr>
              <a:t> </a:t>
            </a:r>
            <a:r>
              <a:rPr lang="da-DK" sz="2000" dirty="0" err="1">
                <a:latin typeface="Lato"/>
              </a:rPr>
              <a:t>protegit</a:t>
            </a:r>
            <a:r>
              <a:rPr lang="da-DK" sz="2000" dirty="0">
                <a:latin typeface="Lato"/>
              </a:rPr>
              <a:t>.</a:t>
            </a:r>
            <a:br>
              <a:rPr lang="da-DK" sz="2000" dirty="0"/>
            </a:br>
            <a:br>
              <a:rPr lang="da-DK" sz="2000" dirty="0"/>
            </a:br>
            <a:r>
              <a:rPr lang="da-DK" dirty="0" err="1"/>
              <a:t>Pereat</a:t>
            </a:r>
            <a:r>
              <a:rPr lang="da-DK" dirty="0"/>
              <a:t> </a:t>
            </a:r>
            <a:r>
              <a:rPr lang="da-DK" dirty="0" err="1"/>
              <a:t>tristitia</a:t>
            </a:r>
            <a:r>
              <a:rPr lang="da-DK" dirty="0"/>
              <a:t>,</a:t>
            </a:r>
            <a:br>
              <a:rPr lang="da-DK" sz="2000" dirty="0"/>
            </a:br>
            <a:r>
              <a:rPr lang="da-DK" dirty="0" err="1"/>
              <a:t>Pereant</a:t>
            </a:r>
            <a:r>
              <a:rPr lang="da-DK" dirty="0"/>
              <a:t> </a:t>
            </a:r>
            <a:r>
              <a:rPr lang="da-DK" dirty="0" err="1"/>
              <a:t>osores</a:t>
            </a:r>
            <a:r>
              <a:rPr lang="da-DK" dirty="0"/>
              <a:t>.</a:t>
            </a:r>
            <a:br>
              <a:rPr lang="da-DK" sz="2000" dirty="0"/>
            </a:br>
            <a:r>
              <a:rPr lang="da-DK" dirty="0" err="1"/>
              <a:t>Pereat</a:t>
            </a:r>
            <a:r>
              <a:rPr lang="da-DK" dirty="0"/>
              <a:t> </a:t>
            </a:r>
            <a:r>
              <a:rPr lang="da-DK" dirty="0" err="1"/>
              <a:t>tristitia</a:t>
            </a:r>
            <a:r>
              <a:rPr lang="da-DK" dirty="0"/>
              <a:t>,</a:t>
            </a:r>
            <a:br>
              <a:rPr lang="da-DK" sz="2000" dirty="0"/>
            </a:br>
            <a:r>
              <a:rPr lang="da-DK" dirty="0" err="1"/>
              <a:t>Pereant</a:t>
            </a:r>
            <a:r>
              <a:rPr lang="da-DK" dirty="0"/>
              <a:t> </a:t>
            </a:r>
            <a:r>
              <a:rPr lang="da-DK" dirty="0" err="1"/>
              <a:t>osores</a:t>
            </a:r>
            <a:r>
              <a:rPr lang="da-DK" dirty="0"/>
              <a:t>.</a:t>
            </a:r>
            <a:br>
              <a:rPr lang="da-DK" sz="2000" dirty="0"/>
            </a:br>
            <a:r>
              <a:rPr lang="da-DK" dirty="0" err="1"/>
              <a:t>Pereat</a:t>
            </a:r>
            <a:r>
              <a:rPr lang="da-DK" dirty="0"/>
              <a:t> </a:t>
            </a:r>
            <a:r>
              <a:rPr lang="da-DK" dirty="0" err="1"/>
              <a:t>diabolus</a:t>
            </a:r>
            <a:r>
              <a:rPr lang="da-DK" dirty="0"/>
              <a:t>,</a:t>
            </a:r>
            <a:br>
              <a:rPr lang="da-DK" sz="2000" dirty="0"/>
            </a:br>
            <a:r>
              <a:rPr lang="da-DK" dirty="0" err="1"/>
              <a:t>Quivis</a:t>
            </a:r>
            <a:r>
              <a:rPr lang="da-DK" dirty="0"/>
              <a:t> </a:t>
            </a:r>
            <a:r>
              <a:rPr lang="da-DK" dirty="0" err="1"/>
              <a:t>antiburschius</a:t>
            </a:r>
            <a:br>
              <a:rPr lang="da-DK" sz="2000" dirty="0"/>
            </a:br>
            <a:r>
              <a:rPr lang="da-DK" dirty="0" err="1"/>
              <a:t>Atque</a:t>
            </a:r>
            <a:r>
              <a:rPr lang="da-DK" dirty="0"/>
              <a:t> </a:t>
            </a:r>
            <a:r>
              <a:rPr lang="da-DK" dirty="0" err="1"/>
              <a:t>irrisores</a:t>
            </a:r>
            <a:r>
              <a:rPr lang="da-DK" dirty="0"/>
              <a:t>,</a:t>
            </a:r>
            <a:br>
              <a:rPr lang="da-DK" sz="2000" dirty="0"/>
            </a:br>
            <a:r>
              <a:rPr lang="da-DK" dirty="0" err="1"/>
              <a:t>Atque</a:t>
            </a:r>
            <a:r>
              <a:rPr lang="da-DK" dirty="0"/>
              <a:t> </a:t>
            </a:r>
            <a:r>
              <a:rPr lang="da-DK" dirty="0" err="1"/>
              <a:t>irrisores</a:t>
            </a:r>
            <a:r>
              <a:rPr lang="da-DK" dirty="0"/>
              <a:t>!</a:t>
            </a:r>
          </a:p>
          <a:p>
            <a:endParaRPr lang="da-DK" sz="2000" dirty="0">
              <a:latin typeface="Lato"/>
            </a:endParaRPr>
          </a:p>
        </p:txBody>
      </p:sp>
      <p:sp>
        <p:nvSpPr>
          <p:cNvPr id="7" name="Rektangel 6">
            <a:extLst>
              <a:ext uri="{FF2B5EF4-FFF2-40B4-BE49-F238E27FC236}">
                <a16:creationId xmlns:a16="http://schemas.microsoft.com/office/drawing/2014/main" id="{A12098D0-28B6-1C42-8935-DFC3DC183DEC}"/>
              </a:ext>
            </a:extLst>
          </p:cNvPr>
          <p:cNvSpPr/>
          <p:nvPr/>
        </p:nvSpPr>
        <p:spPr>
          <a:xfrm>
            <a:off x="7412736" y="1028343"/>
            <a:ext cx="3218688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a-DK" sz="2000" dirty="0" err="1">
                <a:latin typeface="Lato"/>
              </a:rPr>
              <a:t>Gaudeamus</a:t>
            </a:r>
            <a:r>
              <a:rPr lang="da-DK" sz="2000" dirty="0">
                <a:latin typeface="Lato"/>
              </a:rPr>
              <a:t> </a:t>
            </a:r>
            <a:r>
              <a:rPr lang="da-DK" sz="2000" dirty="0" err="1">
                <a:latin typeface="Lato"/>
              </a:rPr>
              <a:t>igitur</a:t>
            </a:r>
            <a:r>
              <a:rPr lang="da-DK" sz="2000" dirty="0">
                <a:latin typeface="Lato"/>
              </a:rPr>
              <a:t>,</a:t>
            </a:r>
            <a:br>
              <a:rPr lang="da-DK" sz="2800" b="1" dirty="0"/>
            </a:br>
            <a:r>
              <a:rPr lang="da-DK" sz="2000" dirty="0" err="1">
                <a:latin typeface="Lato"/>
              </a:rPr>
              <a:t>Juvenes</a:t>
            </a:r>
            <a:r>
              <a:rPr lang="da-DK" sz="2000" dirty="0">
                <a:latin typeface="Lato"/>
              </a:rPr>
              <a:t> dum </a:t>
            </a:r>
            <a:r>
              <a:rPr lang="da-DK" sz="2000" dirty="0" err="1">
                <a:latin typeface="Lato"/>
              </a:rPr>
              <a:t>sumus</a:t>
            </a:r>
            <a:r>
              <a:rPr lang="da-DK" sz="2000" dirty="0">
                <a:latin typeface="Lato"/>
              </a:rPr>
              <a:t>;</a:t>
            </a:r>
            <a:br>
              <a:rPr lang="da-DK" sz="2000" dirty="0"/>
            </a:br>
            <a:r>
              <a:rPr lang="da-DK" sz="2000" dirty="0" err="1">
                <a:latin typeface="Lato"/>
              </a:rPr>
              <a:t>Gaudeamus</a:t>
            </a:r>
            <a:r>
              <a:rPr lang="da-DK" sz="2000" dirty="0">
                <a:latin typeface="Lato"/>
              </a:rPr>
              <a:t> </a:t>
            </a:r>
            <a:r>
              <a:rPr lang="da-DK" sz="2000" dirty="0" err="1">
                <a:latin typeface="Lato"/>
              </a:rPr>
              <a:t>igitur</a:t>
            </a:r>
            <a:r>
              <a:rPr lang="da-DK" sz="2000" dirty="0">
                <a:latin typeface="Lato"/>
              </a:rPr>
              <a:t>,</a:t>
            </a:r>
            <a:br>
              <a:rPr lang="da-DK" sz="2000" dirty="0"/>
            </a:br>
            <a:r>
              <a:rPr lang="da-DK" sz="2000" dirty="0" err="1">
                <a:latin typeface="Lato"/>
              </a:rPr>
              <a:t>Juvenes</a:t>
            </a:r>
            <a:r>
              <a:rPr lang="da-DK" sz="2000" dirty="0">
                <a:latin typeface="Lato"/>
              </a:rPr>
              <a:t> dum </a:t>
            </a:r>
            <a:r>
              <a:rPr lang="da-DK" sz="2000" dirty="0" err="1">
                <a:latin typeface="Lato"/>
              </a:rPr>
              <a:t>sumus</a:t>
            </a:r>
            <a:r>
              <a:rPr lang="da-DK" sz="2000" dirty="0">
                <a:latin typeface="Lato"/>
              </a:rPr>
              <a:t>;</a:t>
            </a:r>
            <a:br>
              <a:rPr lang="da-DK" sz="2000" dirty="0"/>
            </a:br>
            <a:r>
              <a:rPr lang="da-DK" sz="2000" dirty="0">
                <a:latin typeface="Lato"/>
              </a:rPr>
              <a:t>Post </a:t>
            </a:r>
            <a:r>
              <a:rPr lang="da-DK" sz="2000" dirty="0" err="1">
                <a:latin typeface="Lato"/>
              </a:rPr>
              <a:t>jucundum</a:t>
            </a:r>
            <a:r>
              <a:rPr lang="da-DK" sz="2000" dirty="0">
                <a:latin typeface="Lato"/>
              </a:rPr>
              <a:t> </a:t>
            </a:r>
            <a:r>
              <a:rPr lang="da-DK" sz="2000" dirty="0" err="1">
                <a:latin typeface="Lato"/>
              </a:rPr>
              <a:t>juventutem</a:t>
            </a:r>
            <a:r>
              <a:rPr lang="da-DK" sz="2000" dirty="0">
                <a:latin typeface="Lato"/>
              </a:rPr>
              <a:t>,</a:t>
            </a:r>
            <a:br>
              <a:rPr lang="da-DK" sz="2000" dirty="0"/>
            </a:br>
            <a:r>
              <a:rPr lang="da-DK" sz="2000" dirty="0">
                <a:latin typeface="Lato"/>
              </a:rPr>
              <a:t>Post molestam </a:t>
            </a:r>
            <a:r>
              <a:rPr lang="da-DK" sz="2000" dirty="0" err="1">
                <a:latin typeface="Lato"/>
              </a:rPr>
              <a:t>senectutem</a:t>
            </a:r>
            <a:br>
              <a:rPr lang="da-DK" sz="2000" dirty="0"/>
            </a:br>
            <a:r>
              <a:rPr lang="da-DK" sz="2000" dirty="0">
                <a:latin typeface="Lato"/>
              </a:rPr>
              <a:t>Nos </a:t>
            </a:r>
            <a:r>
              <a:rPr lang="da-DK" sz="2000" dirty="0" err="1">
                <a:latin typeface="Lato"/>
              </a:rPr>
              <a:t>habebit</a:t>
            </a:r>
            <a:r>
              <a:rPr lang="da-DK" sz="2000" dirty="0">
                <a:latin typeface="Lato"/>
              </a:rPr>
              <a:t> humus,</a:t>
            </a:r>
            <a:br>
              <a:rPr lang="da-DK" sz="2000" dirty="0"/>
            </a:br>
            <a:r>
              <a:rPr lang="da-DK" sz="2000" dirty="0">
                <a:latin typeface="Lato"/>
              </a:rPr>
              <a:t>Nos </a:t>
            </a:r>
            <a:r>
              <a:rPr lang="da-DK" sz="2000" dirty="0" err="1">
                <a:latin typeface="Lato"/>
              </a:rPr>
              <a:t>habebit</a:t>
            </a:r>
            <a:r>
              <a:rPr lang="da-DK" sz="2000" dirty="0">
                <a:latin typeface="Lato"/>
              </a:rPr>
              <a:t> humus.</a:t>
            </a:r>
            <a:br>
              <a:rPr lang="da-DK" sz="2000" dirty="0"/>
            </a:br>
            <a:br>
              <a:rPr lang="da-DK" sz="2000" dirty="0"/>
            </a:br>
            <a:r>
              <a:rPr lang="da-DK" sz="2000" dirty="0">
                <a:latin typeface="Lato"/>
              </a:rPr>
              <a:t>Vivat </a:t>
            </a:r>
            <a:r>
              <a:rPr lang="da-DK" sz="2000" dirty="0" err="1">
                <a:latin typeface="Lato"/>
              </a:rPr>
              <a:t>academia</a:t>
            </a:r>
            <a:r>
              <a:rPr lang="da-DK" sz="2000" dirty="0">
                <a:latin typeface="Lato"/>
              </a:rPr>
              <a:t>,</a:t>
            </a:r>
            <a:br>
              <a:rPr lang="da-DK" sz="2000" dirty="0"/>
            </a:br>
            <a:r>
              <a:rPr lang="da-DK" sz="2000" dirty="0" err="1">
                <a:latin typeface="Lato"/>
              </a:rPr>
              <a:t>Vivant</a:t>
            </a:r>
            <a:r>
              <a:rPr lang="da-DK" sz="2000" dirty="0">
                <a:latin typeface="Lato"/>
              </a:rPr>
              <a:t> </a:t>
            </a:r>
            <a:r>
              <a:rPr lang="da-DK" sz="2000" dirty="0" err="1">
                <a:latin typeface="Lato"/>
              </a:rPr>
              <a:t>professores</a:t>
            </a:r>
            <a:r>
              <a:rPr lang="da-DK" sz="2000" dirty="0">
                <a:latin typeface="Lato"/>
              </a:rPr>
              <a:t>,</a:t>
            </a:r>
            <a:br>
              <a:rPr lang="da-DK" sz="2000" dirty="0"/>
            </a:br>
            <a:r>
              <a:rPr lang="da-DK" sz="2000" dirty="0">
                <a:latin typeface="Lato"/>
              </a:rPr>
              <a:t>Vivat </a:t>
            </a:r>
            <a:r>
              <a:rPr lang="da-DK" sz="2000" dirty="0" err="1">
                <a:latin typeface="Lato"/>
              </a:rPr>
              <a:t>academia</a:t>
            </a:r>
            <a:r>
              <a:rPr lang="da-DK" sz="2000" dirty="0">
                <a:latin typeface="Lato"/>
              </a:rPr>
              <a:t>,</a:t>
            </a:r>
            <a:br>
              <a:rPr lang="da-DK" sz="2000" dirty="0"/>
            </a:br>
            <a:r>
              <a:rPr lang="da-DK" sz="2000" dirty="0" err="1">
                <a:latin typeface="Lato"/>
              </a:rPr>
              <a:t>Vivant</a:t>
            </a:r>
            <a:r>
              <a:rPr lang="da-DK" sz="2000" dirty="0">
                <a:latin typeface="Lato"/>
              </a:rPr>
              <a:t> professors,</a:t>
            </a:r>
            <a:br>
              <a:rPr lang="da-DK" sz="2000" dirty="0"/>
            </a:br>
            <a:r>
              <a:rPr lang="da-DK" sz="2000" dirty="0">
                <a:latin typeface="Lato"/>
              </a:rPr>
              <a:t>Vivat </a:t>
            </a:r>
            <a:r>
              <a:rPr lang="da-DK" sz="2000" dirty="0" err="1">
                <a:latin typeface="Lato"/>
              </a:rPr>
              <a:t>membrum</a:t>
            </a:r>
            <a:r>
              <a:rPr lang="da-DK" sz="2000" dirty="0">
                <a:latin typeface="Lato"/>
              </a:rPr>
              <a:t> </a:t>
            </a:r>
            <a:r>
              <a:rPr lang="da-DK" sz="2000" dirty="0" err="1">
                <a:latin typeface="Lato"/>
              </a:rPr>
              <a:t>quod</a:t>
            </a:r>
            <a:r>
              <a:rPr lang="da-DK" sz="2000" dirty="0">
                <a:latin typeface="Lato"/>
              </a:rPr>
              <a:t> </a:t>
            </a:r>
            <a:r>
              <a:rPr lang="da-DK" sz="2000" dirty="0" err="1">
                <a:latin typeface="Lato"/>
              </a:rPr>
              <a:t>libet</a:t>
            </a:r>
            <a:r>
              <a:rPr lang="da-DK" sz="2000" dirty="0">
                <a:latin typeface="Lato"/>
              </a:rPr>
              <a:t>,</a:t>
            </a:r>
            <a:br>
              <a:rPr lang="da-DK" sz="2000" dirty="0"/>
            </a:br>
            <a:r>
              <a:rPr lang="da-DK" sz="2000" dirty="0">
                <a:latin typeface="Lato"/>
              </a:rPr>
              <a:t>Vivat </a:t>
            </a:r>
            <a:r>
              <a:rPr lang="da-DK" sz="2000" dirty="0" err="1">
                <a:latin typeface="Lato"/>
              </a:rPr>
              <a:t>membra</a:t>
            </a:r>
            <a:r>
              <a:rPr lang="da-DK" sz="2000" dirty="0">
                <a:latin typeface="Lato"/>
              </a:rPr>
              <a:t> </a:t>
            </a:r>
            <a:r>
              <a:rPr lang="da-DK" sz="2000" dirty="0" err="1">
                <a:latin typeface="Lato"/>
              </a:rPr>
              <a:t>quae</a:t>
            </a:r>
            <a:r>
              <a:rPr lang="da-DK" sz="2000" dirty="0">
                <a:latin typeface="Lato"/>
              </a:rPr>
              <a:t> </a:t>
            </a:r>
            <a:r>
              <a:rPr lang="da-DK" sz="2000" dirty="0" err="1">
                <a:latin typeface="Lato"/>
              </a:rPr>
              <a:t>libet</a:t>
            </a:r>
            <a:r>
              <a:rPr lang="da-DK" sz="2000" dirty="0">
                <a:latin typeface="Lato"/>
              </a:rPr>
              <a:t>;</a:t>
            </a:r>
            <a:br>
              <a:rPr lang="da-DK" sz="2000" dirty="0"/>
            </a:br>
            <a:r>
              <a:rPr lang="da-DK" sz="2000" dirty="0" err="1">
                <a:latin typeface="Lato"/>
              </a:rPr>
              <a:t>Semper</a:t>
            </a:r>
            <a:r>
              <a:rPr lang="da-DK" sz="2000" dirty="0">
                <a:latin typeface="Lato"/>
              </a:rPr>
              <a:t> sint in </a:t>
            </a:r>
            <a:r>
              <a:rPr lang="da-DK" sz="2000" dirty="0" err="1">
                <a:latin typeface="Lato"/>
              </a:rPr>
              <a:t>flore</a:t>
            </a:r>
            <a:r>
              <a:rPr lang="da-DK" sz="2000" dirty="0">
                <a:latin typeface="Lato"/>
              </a:rPr>
              <a:t>,</a:t>
            </a:r>
            <a:br>
              <a:rPr lang="da-DK" sz="2000" dirty="0"/>
            </a:br>
            <a:r>
              <a:rPr lang="da-DK" sz="2000" dirty="0" err="1">
                <a:latin typeface="Lato"/>
              </a:rPr>
              <a:t>Semper</a:t>
            </a:r>
            <a:r>
              <a:rPr lang="da-DK" sz="2000" dirty="0">
                <a:latin typeface="Lato"/>
              </a:rPr>
              <a:t> sint in </a:t>
            </a:r>
            <a:r>
              <a:rPr lang="da-DK" sz="2000" dirty="0" err="1">
                <a:latin typeface="Lato"/>
              </a:rPr>
              <a:t>flore</a:t>
            </a:r>
            <a:r>
              <a:rPr lang="da-DK" sz="2000" dirty="0">
                <a:latin typeface="Lato"/>
              </a:rPr>
              <a:t>!  </a:t>
            </a:r>
          </a:p>
          <a:p>
            <a:r>
              <a:rPr lang="da-DK" sz="2000" dirty="0">
                <a:latin typeface="Lato"/>
              </a:rPr>
              <a:t>Osv..</a:t>
            </a:r>
            <a:endParaRPr lang="da-DK" sz="2000" dirty="0"/>
          </a:p>
        </p:txBody>
      </p:sp>
    </p:spTree>
    <p:extLst>
      <p:ext uri="{BB962C8B-B14F-4D97-AF65-F5344CB8AC3E}">
        <p14:creationId xmlns:p14="http://schemas.microsoft.com/office/powerpoint/2010/main" val="193589631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lede 2">
            <a:extLst>
              <a:ext uri="{FF2B5EF4-FFF2-40B4-BE49-F238E27FC236}">
                <a16:creationId xmlns:a16="http://schemas.microsoft.com/office/drawing/2014/main" id="{B4911890-2EC0-3843-8EFB-9E66851DD9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86784" y="1584961"/>
            <a:ext cx="3913632" cy="37917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953030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ppt/theme/theme2.xml><?xml version="1.0" encoding="utf-8"?>
<a:theme xmlns:a="http://schemas.openxmlformats.org/drawingml/2006/main" name="Office-tema">
  <a:themeElements>
    <a:clrScheme name="Kont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ontor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6009</TotalTime>
  <Words>1420</Words>
  <Application>Microsoft Macintosh PowerPoint</Application>
  <PresentationFormat>Widescreen</PresentationFormat>
  <Paragraphs>122</Paragraphs>
  <Slides>18</Slides>
  <Notes>11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9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18</vt:i4>
      </vt:variant>
    </vt:vector>
  </HeadingPairs>
  <TitlesOfParts>
    <vt:vector size="28" baseType="lpstr">
      <vt:lpstr>Arial</vt:lpstr>
      <vt:lpstr>Calibri</vt:lpstr>
      <vt:lpstr>Century Gothic</vt:lpstr>
      <vt:lpstr>Comic Sans MS</vt:lpstr>
      <vt:lpstr>Lato</vt:lpstr>
      <vt:lpstr>Noto Sans</vt:lpstr>
      <vt:lpstr>Roboto Slab</vt:lpstr>
      <vt:lpstr>Wingdings</vt:lpstr>
      <vt:lpstr>Wingdings 3</vt:lpstr>
      <vt:lpstr>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Hvad er latin?</dc:title>
  <dc:creator>Doris Hostrup (DH | MG)</dc:creator>
  <cp:lastModifiedBy>Simone Leidinger (SL | MG)</cp:lastModifiedBy>
  <cp:revision>48</cp:revision>
  <dcterms:created xsi:type="dcterms:W3CDTF">2021-08-15T13:46:55Z</dcterms:created>
  <dcterms:modified xsi:type="dcterms:W3CDTF">2024-08-22T12:52:20Z</dcterms:modified>
</cp:coreProperties>
</file>