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6" r:id="rId5"/>
    <p:sldId id="262" r:id="rId6"/>
    <p:sldId id="260" r:id="rId7"/>
    <p:sldId id="264" r:id="rId8"/>
    <p:sldId id="263" r:id="rId9"/>
    <p:sldId id="261" r:id="rId10"/>
    <p:sldId id="267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26"/>
    <p:restoredTop sz="94163"/>
  </p:normalViewPr>
  <p:slideViewPr>
    <p:cSldViewPr snapToGrid="0">
      <p:cViewPr varScale="1">
        <p:scale>
          <a:sx n="59" d="100"/>
          <a:sy n="59" d="100"/>
        </p:scale>
        <p:origin x="4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06212-99F0-42A7-8A22-5FA1A958A3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6B65FB-51F4-43DE-9895-3058469D3289}">
      <dgm:prSet/>
      <dgm:spPr/>
      <dgm:t>
        <a:bodyPr/>
        <a:lstStyle/>
        <a:p>
          <a:r>
            <a:rPr lang="da-DK" dirty="0"/>
            <a:t>OBS: Selvvalgt værk + Fordeling af elevoplæg</a:t>
          </a:r>
          <a:endParaRPr lang="en-US" dirty="0"/>
        </a:p>
      </dgm:t>
    </dgm:pt>
    <dgm:pt modelId="{2912FB03-C59F-4C54-869F-5DE58903B517}" type="parTrans" cxnId="{36D3CB03-683B-4C16-B1B3-5A3470525AB5}">
      <dgm:prSet/>
      <dgm:spPr/>
      <dgm:t>
        <a:bodyPr/>
        <a:lstStyle/>
        <a:p>
          <a:endParaRPr lang="en-US"/>
        </a:p>
      </dgm:t>
    </dgm:pt>
    <dgm:pt modelId="{478A014A-8B62-4448-AC1A-A27E707DF06E}" type="sibTrans" cxnId="{36D3CB03-683B-4C16-B1B3-5A3470525AB5}">
      <dgm:prSet/>
      <dgm:spPr/>
      <dgm:t>
        <a:bodyPr/>
        <a:lstStyle/>
        <a:p>
          <a:endParaRPr lang="en-US"/>
        </a:p>
      </dgm:t>
    </dgm:pt>
    <dgm:pt modelId="{087B393D-E9D6-459A-826A-8D4FE84DDE5A}">
      <dgm:prSet/>
      <dgm:spPr/>
      <dgm:t>
        <a:bodyPr/>
        <a:lstStyle/>
        <a:p>
          <a:r>
            <a:rPr lang="da-DK" dirty="0"/>
            <a:t>Introduktion til Henrik Pontoppidan (Albert, Marie, Anna) og realismen (JM)</a:t>
          </a:r>
          <a:endParaRPr lang="en-US" dirty="0"/>
        </a:p>
      </dgm:t>
    </dgm:pt>
    <dgm:pt modelId="{659CE3F3-9FAA-486F-9D9A-13305B014B56}" type="parTrans" cxnId="{36C885E6-62FC-4483-A229-82B13C742A2F}">
      <dgm:prSet/>
      <dgm:spPr/>
      <dgm:t>
        <a:bodyPr/>
        <a:lstStyle/>
        <a:p>
          <a:endParaRPr lang="en-US"/>
        </a:p>
      </dgm:t>
    </dgm:pt>
    <dgm:pt modelId="{68CFF100-5FB6-4D83-A1CA-19FDE46FEDD5}" type="sibTrans" cxnId="{36C885E6-62FC-4483-A229-82B13C742A2F}">
      <dgm:prSet/>
      <dgm:spPr/>
      <dgm:t>
        <a:bodyPr/>
        <a:lstStyle/>
        <a:p>
          <a:endParaRPr lang="en-US"/>
        </a:p>
      </dgm:t>
    </dgm:pt>
    <dgm:pt modelId="{466E8AB3-2B71-4217-AD17-4C5BA59AE15D}">
      <dgm:prSet/>
      <dgm:spPr/>
      <dgm:t>
        <a:bodyPr/>
        <a:lstStyle/>
        <a:p>
          <a:r>
            <a:rPr lang="da-DK" dirty="0"/>
            <a:t>Gruppearbejde om Naadsens brød af Pontoppidan </a:t>
          </a:r>
          <a:endParaRPr lang="en-US" dirty="0"/>
        </a:p>
      </dgm:t>
    </dgm:pt>
    <dgm:pt modelId="{4AA69AF7-8F70-4CB0-81B3-48F401898145}" type="parTrans" cxnId="{A535254C-4306-4D4D-890D-70037C9163DC}">
      <dgm:prSet/>
      <dgm:spPr/>
      <dgm:t>
        <a:bodyPr/>
        <a:lstStyle/>
        <a:p>
          <a:endParaRPr lang="en-US"/>
        </a:p>
      </dgm:t>
    </dgm:pt>
    <dgm:pt modelId="{C77C56ED-BEAB-4F39-A2C7-0006D9F05E7C}" type="sibTrans" cxnId="{A535254C-4306-4D4D-890D-70037C9163DC}">
      <dgm:prSet/>
      <dgm:spPr/>
      <dgm:t>
        <a:bodyPr/>
        <a:lstStyle/>
        <a:p>
          <a:endParaRPr lang="en-US"/>
        </a:p>
      </dgm:t>
    </dgm:pt>
    <dgm:pt modelId="{F1B219EF-2142-B641-A512-D3E4E707F235}">
      <dgm:prSet/>
      <dgm:spPr/>
      <dgm:t>
        <a:bodyPr/>
        <a:lstStyle/>
        <a:p>
          <a:r>
            <a:rPr lang="da-DK" dirty="0"/>
            <a:t>Opsummering + lidt mere viden om DMG: Søren!</a:t>
          </a:r>
        </a:p>
      </dgm:t>
    </dgm:pt>
    <dgm:pt modelId="{D14598E0-4117-2D4D-BCFC-CD8A25809234}" type="parTrans" cxnId="{D99B161D-4D36-504B-96E9-5180B7F90B3F}">
      <dgm:prSet/>
      <dgm:spPr/>
      <dgm:t>
        <a:bodyPr/>
        <a:lstStyle/>
        <a:p>
          <a:endParaRPr lang="da-DK"/>
        </a:p>
      </dgm:t>
    </dgm:pt>
    <dgm:pt modelId="{D1324DF2-AC77-2A44-B0FA-1A2EBC792284}" type="sibTrans" cxnId="{D99B161D-4D36-504B-96E9-5180B7F90B3F}">
      <dgm:prSet/>
      <dgm:spPr/>
      <dgm:t>
        <a:bodyPr/>
        <a:lstStyle/>
        <a:p>
          <a:endParaRPr lang="da-DK"/>
        </a:p>
      </dgm:t>
    </dgm:pt>
    <dgm:pt modelId="{343E21EC-3EEE-404E-BC39-200E80381C40}">
      <dgm:prSet/>
      <dgm:spPr/>
      <dgm:t>
        <a:bodyPr/>
        <a:lstStyle/>
        <a:p>
          <a:r>
            <a:rPr lang="da-DK" dirty="0"/>
            <a:t>Opsamling </a:t>
          </a:r>
        </a:p>
      </dgm:t>
    </dgm:pt>
    <dgm:pt modelId="{519DC61E-A0AA-A448-8D54-F95E850B9857}" type="parTrans" cxnId="{1781DDC8-F77C-DE44-A917-6A3D4EE5A2A2}">
      <dgm:prSet/>
      <dgm:spPr/>
      <dgm:t>
        <a:bodyPr/>
        <a:lstStyle/>
        <a:p>
          <a:endParaRPr lang="da-DK"/>
        </a:p>
      </dgm:t>
    </dgm:pt>
    <dgm:pt modelId="{0AE84CCD-0157-E840-9C74-AD83E0336AF8}" type="sibTrans" cxnId="{1781DDC8-F77C-DE44-A917-6A3D4EE5A2A2}">
      <dgm:prSet/>
      <dgm:spPr/>
      <dgm:t>
        <a:bodyPr/>
        <a:lstStyle/>
        <a:p>
          <a:endParaRPr lang="da-DK"/>
        </a:p>
      </dgm:t>
    </dgm:pt>
    <dgm:pt modelId="{EF4544FE-7933-3E42-A0BC-520BDF6ABF82}" type="pres">
      <dgm:prSet presAssocID="{1AF06212-99F0-42A7-8A22-5FA1A958A3D4}" presName="linear" presStyleCnt="0">
        <dgm:presLayoutVars>
          <dgm:animLvl val="lvl"/>
          <dgm:resizeHandles val="exact"/>
        </dgm:presLayoutVars>
      </dgm:prSet>
      <dgm:spPr/>
    </dgm:pt>
    <dgm:pt modelId="{72780855-BA0C-0845-A66D-085C245F8C7D}" type="pres">
      <dgm:prSet presAssocID="{3C6B65FB-51F4-43DE-9895-3058469D32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F2A981D-5CF6-904B-A79A-34D417F10A5B}" type="pres">
      <dgm:prSet presAssocID="{478A014A-8B62-4448-AC1A-A27E707DF06E}" presName="spacer" presStyleCnt="0"/>
      <dgm:spPr/>
    </dgm:pt>
    <dgm:pt modelId="{CC5E889E-3B9E-A249-9A8E-FAA8BA02DA09}" type="pres">
      <dgm:prSet presAssocID="{F1B219EF-2142-B641-A512-D3E4E707F2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07C50F-B04C-E24C-BFAD-38A97808BA61}" type="pres">
      <dgm:prSet presAssocID="{D1324DF2-AC77-2A44-B0FA-1A2EBC792284}" presName="spacer" presStyleCnt="0"/>
      <dgm:spPr/>
    </dgm:pt>
    <dgm:pt modelId="{1AE3E087-0660-B14B-9CC8-803F979DD045}" type="pres">
      <dgm:prSet presAssocID="{087B393D-E9D6-459A-826A-8D4FE84DDE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580D6A-0FA9-0B47-95F3-D2489B7C1F4D}" type="pres">
      <dgm:prSet presAssocID="{68CFF100-5FB6-4D83-A1CA-19FDE46FEDD5}" presName="spacer" presStyleCnt="0"/>
      <dgm:spPr/>
    </dgm:pt>
    <dgm:pt modelId="{088F20BC-993F-3548-8E55-7B7EF066348D}" type="pres">
      <dgm:prSet presAssocID="{466E8AB3-2B71-4217-AD17-4C5BA59AE1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0E1616-2C51-3E4E-8F76-7C81C99E77B3}" type="pres">
      <dgm:prSet presAssocID="{C77C56ED-BEAB-4F39-A2C7-0006D9F05E7C}" presName="spacer" presStyleCnt="0"/>
      <dgm:spPr/>
    </dgm:pt>
    <dgm:pt modelId="{8508254C-C1E5-384B-9DEE-0FC8D2F0A48F}" type="pres">
      <dgm:prSet presAssocID="{343E21EC-3EEE-404E-BC39-200E80381C4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D3CB03-683B-4C16-B1B3-5A3470525AB5}" srcId="{1AF06212-99F0-42A7-8A22-5FA1A958A3D4}" destId="{3C6B65FB-51F4-43DE-9895-3058469D3289}" srcOrd="0" destOrd="0" parTransId="{2912FB03-C59F-4C54-869F-5DE58903B517}" sibTransId="{478A014A-8B62-4448-AC1A-A27E707DF06E}"/>
    <dgm:cxn modelId="{B986DB08-2741-9042-94D5-019A95D4CD0A}" type="presOf" srcId="{343E21EC-3EEE-404E-BC39-200E80381C40}" destId="{8508254C-C1E5-384B-9DEE-0FC8D2F0A48F}" srcOrd="0" destOrd="0" presId="urn:microsoft.com/office/officeart/2005/8/layout/vList2"/>
    <dgm:cxn modelId="{D99B161D-4D36-504B-96E9-5180B7F90B3F}" srcId="{1AF06212-99F0-42A7-8A22-5FA1A958A3D4}" destId="{F1B219EF-2142-B641-A512-D3E4E707F235}" srcOrd="1" destOrd="0" parTransId="{D14598E0-4117-2D4D-BCFC-CD8A25809234}" sibTransId="{D1324DF2-AC77-2A44-B0FA-1A2EBC792284}"/>
    <dgm:cxn modelId="{A535254C-4306-4D4D-890D-70037C9163DC}" srcId="{1AF06212-99F0-42A7-8A22-5FA1A958A3D4}" destId="{466E8AB3-2B71-4217-AD17-4C5BA59AE15D}" srcOrd="3" destOrd="0" parTransId="{4AA69AF7-8F70-4CB0-81B3-48F401898145}" sibTransId="{C77C56ED-BEAB-4F39-A2C7-0006D9F05E7C}"/>
    <dgm:cxn modelId="{14F8866D-12AD-DF45-A103-4AA109BCB838}" type="presOf" srcId="{466E8AB3-2B71-4217-AD17-4C5BA59AE15D}" destId="{088F20BC-993F-3548-8E55-7B7EF066348D}" srcOrd="0" destOrd="0" presId="urn:microsoft.com/office/officeart/2005/8/layout/vList2"/>
    <dgm:cxn modelId="{994C5277-5052-D64C-885B-95D812310B42}" type="presOf" srcId="{1AF06212-99F0-42A7-8A22-5FA1A958A3D4}" destId="{EF4544FE-7933-3E42-A0BC-520BDF6ABF82}" srcOrd="0" destOrd="0" presId="urn:microsoft.com/office/officeart/2005/8/layout/vList2"/>
    <dgm:cxn modelId="{FEAF1C81-A3C3-8447-B0DA-66F862D96FDF}" type="presOf" srcId="{F1B219EF-2142-B641-A512-D3E4E707F235}" destId="{CC5E889E-3B9E-A249-9A8E-FAA8BA02DA09}" srcOrd="0" destOrd="0" presId="urn:microsoft.com/office/officeart/2005/8/layout/vList2"/>
    <dgm:cxn modelId="{95994488-4D86-114F-9EB1-3AA2456B536E}" type="presOf" srcId="{087B393D-E9D6-459A-826A-8D4FE84DDE5A}" destId="{1AE3E087-0660-B14B-9CC8-803F979DD045}" srcOrd="0" destOrd="0" presId="urn:microsoft.com/office/officeart/2005/8/layout/vList2"/>
    <dgm:cxn modelId="{91CA78B9-2DE7-7B43-87B9-15C221893C6A}" type="presOf" srcId="{3C6B65FB-51F4-43DE-9895-3058469D3289}" destId="{72780855-BA0C-0845-A66D-085C245F8C7D}" srcOrd="0" destOrd="0" presId="urn:microsoft.com/office/officeart/2005/8/layout/vList2"/>
    <dgm:cxn modelId="{1781DDC8-F77C-DE44-A917-6A3D4EE5A2A2}" srcId="{1AF06212-99F0-42A7-8A22-5FA1A958A3D4}" destId="{343E21EC-3EEE-404E-BC39-200E80381C40}" srcOrd="4" destOrd="0" parTransId="{519DC61E-A0AA-A448-8D54-F95E850B9857}" sibTransId="{0AE84CCD-0157-E840-9C74-AD83E0336AF8}"/>
    <dgm:cxn modelId="{36C885E6-62FC-4483-A229-82B13C742A2F}" srcId="{1AF06212-99F0-42A7-8A22-5FA1A958A3D4}" destId="{087B393D-E9D6-459A-826A-8D4FE84DDE5A}" srcOrd="2" destOrd="0" parTransId="{659CE3F3-9FAA-486F-9D9A-13305B014B56}" sibTransId="{68CFF100-5FB6-4D83-A1CA-19FDE46FEDD5}"/>
    <dgm:cxn modelId="{92099509-CF66-554D-AE73-1DA649324735}" type="presParOf" srcId="{EF4544FE-7933-3E42-A0BC-520BDF6ABF82}" destId="{72780855-BA0C-0845-A66D-085C245F8C7D}" srcOrd="0" destOrd="0" presId="urn:microsoft.com/office/officeart/2005/8/layout/vList2"/>
    <dgm:cxn modelId="{2B5E8750-B656-B648-A151-E0B49DADA859}" type="presParOf" srcId="{EF4544FE-7933-3E42-A0BC-520BDF6ABF82}" destId="{FF2A981D-5CF6-904B-A79A-34D417F10A5B}" srcOrd="1" destOrd="0" presId="urn:microsoft.com/office/officeart/2005/8/layout/vList2"/>
    <dgm:cxn modelId="{D136C8A0-A62A-B04A-A497-D154C24C7ED0}" type="presParOf" srcId="{EF4544FE-7933-3E42-A0BC-520BDF6ABF82}" destId="{CC5E889E-3B9E-A249-9A8E-FAA8BA02DA09}" srcOrd="2" destOrd="0" presId="urn:microsoft.com/office/officeart/2005/8/layout/vList2"/>
    <dgm:cxn modelId="{1C418D4C-1A0F-CF4A-859A-535D4ACEF879}" type="presParOf" srcId="{EF4544FE-7933-3E42-A0BC-520BDF6ABF82}" destId="{C407C50F-B04C-E24C-BFAD-38A97808BA61}" srcOrd="3" destOrd="0" presId="urn:microsoft.com/office/officeart/2005/8/layout/vList2"/>
    <dgm:cxn modelId="{5671EEBA-E30B-5E40-B353-FC427544D7C6}" type="presParOf" srcId="{EF4544FE-7933-3E42-A0BC-520BDF6ABF82}" destId="{1AE3E087-0660-B14B-9CC8-803F979DD045}" srcOrd="4" destOrd="0" presId="urn:microsoft.com/office/officeart/2005/8/layout/vList2"/>
    <dgm:cxn modelId="{04E2BF54-697F-F345-8C30-724D3B72F4B2}" type="presParOf" srcId="{EF4544FE-7933-3E42-A0BC-520BDF6ABF82}" destId="{96580D6A-0FA9-0B47-95F3-D2489B7C1F4D}" srcOrd="5" destOrd="0" presId="urn:microsoft.com/office/officeart/2005/8/layout/vList2"/>
    <dgm:cxn modelId="{AA3121FD-9854-434D-BAA9-CF891128DE82}" type="presParOf" srcId="{EF4544FE-7933-3E42-A0BC-520BDF6ABF82}" destId="{088F20BC-993F-3548-8E55-7B7EF066348D}" srcOrd="6" destOrd="0" presId="urn:microsoft.com/office/officeart/2005/8/layout/vList2"/>
    <dgm:cxn modelId="{2F6AFD27-AF64-3145-B913-A146BAC81D91}" type="presParOf" srcId="{EF4544FE-7933-3E42-A0BC-520BDF6ABF82}" destId="{8F0E1616-2C51-3E4E-8F76-7C81C99E77B3}" srcOrd="7" destOrd="0" presId="urn:microsoft.com/office/officeart/2005/8/layout/vList2"/>
    <dgm:cxn modelId="{AB834458-19FA-5D43-8141-48CAE3C2B15E}" type="presParOf" srcId="{EF4544FE-7933-3E42-A0BC-520BDF6ABF82}" destId="{8508254C-C1E5-384B-9DEE-0FC8D2F0A4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0C69B-546B-45E1-A179-26A58D5D165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FA662-1078-4852-998A-3E1CAE3AD4E6}">
      <dgm:prSet/>
      <dgm:spPr/>
      <dgm:t>
        <a:bodyPr/>
        <a:lstStyle/>
        <a:p>
          <a:r>
            <a:rPr lang="da-DK" i="1" dirty="0"/>
            <a:t>Realisme</a:t>
          </a:r>
          <a:r>
            <a:rPr lang="da-DK" dirty="0"/>
            <a:t> betyder, at litteraturen skildrer verden og livet på en troværdig og realistisk måde. I modsætning til romantikken er der altså intet overnaturligt, romantisk eller idealiseret her. </a:t>
          </a:r>
          <a:endParaRPr lang="en-US" dirty="0"/>
        </a:p>
      </dgm:t>
    </dgm:pt>
    <dgm:pt modelId="{355156A5-DFF8-4847-95F0-E3747D7CACE3}" type="parTrans" cxnId="{175CE777-1674-421C-89BF-5B87BF0CBEF8}">
      <dgm:prSet/>
      <dgm:spPr/>
      <dgm:t>
        <a:bodyPr/>
        <a:lstStyle/>
        <a:p>
          <a:endParaRPr lang="en-US"/>
        </a:p>
      </dgm:t>
    </dgm:pt>
    <dgm:pt modelId="{BB2DD0B8-7046-48F1-B2DF-4042D12F105D}" type="sibTrans" cxnId="{175CE777-1674-421C-89BF-5B87BF0CBEF8}">
      <dgm:prSet/>
      <dgm:spPr/>
      <dgm:t>
        <a:bodyPr/>
        <a:lstStyle/>
        <a:p>
          <a:endParaRPr lang="en-US"/>
        </a:p>
      </dgm:t>
    </dgm:pt>
    <dgm:pt modelId="{F8900E53-49BF-4B6B-83B9-CED8E75C0B18}">
      <dgm:prSet/>
      <dgm:spPr/>
      <dgm:t>
        <a:bodyPr/>
        <a:lstStyle/>
        <a:p>
          <a:r>
            <a:rPr lang="da-DK" b="0" i="1" dirty="0"/>
            <a:t>Indholdet</a:t>
          </a:r>
          <a:r>
            <a:rPr lang="da-DK" b="0" i="0" dirty="0"/>
            <a:t> spejler hverdagen, mennesker og steder, som man genkender – </a:t>
          </a:r>
          <a:r>
            <a:rPr lang="da-DK" dirty="0"/>
            <a:t>fx skriver Pontoppidan ofte om livet på landet, hvor han selv er opvokset. </a:t>
          </a:r>
          <a:endParaRPr lang="en-US" dirty="0"/>
        </a:p>
      </dgm:t>
    </dgm:pt>
    <dgm:pt modelId="{A650BC1F-FCB3-4502-9F58-578C149C4252}" type="parTrans" cxnId="{2F3CB69C-F083-4C1E-A31A-F3C9245A650E}">
      <dgm:prSet/>
      <dgm:spPr/>
      <dgm:t>
        <a:bodyPr/>
        <a:lstStyle/>
        <a:p>
          <a:endParaRPr lang="en-US"/>
        </a:p>
      </dgm:t>
    </dgm:pt>
    <dgm:pt modelId="{74D7EDA0-2D52-41C2-AE72-4A472516A840}" type="sibTrans" cxnId="{2F3CB69C-F083-4C1E-A31A-F3C9245A650E}">
      <dgm:prSet/>
      <dgm:spPr/>
      <dgm:t>
        <a:bodyPr/>
        <a:lstStyle/>
        <a:p>
          <a:endParaRPr lang="en-US"/>
        </a:p>
      </dgm:t>
    </dgm:pt>
    <dgm:pt modelId="{C015DCBE-7F90-474F-9944-198075386798}">
      <dgm:prSet/>
      <dgm:spPr/>
      <dgm:t>
        <a:bodyPr/>
        <a:lstStyle/>
        <a:p>
          <a:r>
            <a:rPr lang="da-DK" b="0" i="1" dirty="0"/>
            <a:t>Indholdet</a:t>
          </a:r>
          <a:r>
            <a:rPr lang="da-DK" b="0" i="0" dirty="0"/>
            <a:t> fokuserer også på problemer og diskussioner i samtiden – (de tre k’er).  </a:t>
          </a:r>
          <a:endParaRPr lang="en-US" dirty="0"/>
        </a:p>
      </dgm:t>
    </dgm:pt>
    <dgm:pt modelId="{E1DA904D-635C-4035-AC61-4ECE3A699836}" type="parTrans" cxnId="{8D76953B-C773-416B-9F73-8ED042438064}">
      <dgm:prSet/>
      <dgm:spPr/>
      <dgm:t>
        <a:bodyPr/>
        <a:lstStyle/>
        <a:p>
          <a:endParaRPr lang="en-US"/>
        </a:p>
      </dgm:t>
    </dgm:pt>
    <dgm:pt modelId="{433C7082-525E-43AA-84A4-B8121D5FC729}" type="sibTrans" cxnId="{8D76953B-C773-416B-9F73-8ED042438064}">
      <dgm:prSet/>
      <dgm:spPr/>
      <dgm:t>
        <a:bodyPr/>
        <a:lstStyle/>
        <a:p>
          <a:endParaRPr lang="en-US"/>
        </a:p>
      </dgm:t>
    </dgm:pt>
    <dgm:pt modelId="{362CF51A-FD93-4100-9EDB-603BB9EBEF0B}">
      <dgm:prSet/>
      <dgm:spPr/>
      <dgm:t>
        <a:bodyPr/>
        <a:lstStyle/>
        <a:p>
          <a:r>
            <a:rPr lang="da-DK" b="0" i="0" dirty="0"/>
            <a:t>Også </a:t>
          </a:r>
          <a:r>
            <a:rPr lang="da-DK" b="0" i="1" dirty="0"/>
            <a:t>måden</a:t>
          </a:r>
          <a:r>
            <a:rPr lang="da-DK" b="0" i="0" dirty="0"/>
            <a:t>, litteraturen formidles på, er præget af realisme: Skrivestilen er detaljeret og giver plads til ord, der fremhæver de grimme og problematiske sider af tilværelsen. </a:t>
          </a:r>
          <a:endParaRPr lang="en-US" dirty="0"/>
        </a:p>
      </dgm:t>
    </dgm:pt>
    <dgm:pt modelId="{3BC8FC95-457C-41E4-B129-752708A6DE6B}" type="parTrans" cxnId="{3F991CEC-E70D-4D7E-807D-5D6197A275AE}">
      <dgm:prSet/>
      <dgm:spPr/>
      <dgm:t>
        <a:bodyPr/>
        <a:lstStyle/>
        <a:p>
          <a:endParaRPr lang="en-US"/>
        </a:p>
      </dgm:t>
    </dgm:pt>
    <dgm:pt modelId="{1573394E-C21E-43B9-B752-FDC39249B553}" type="sibTrans" cxnId="{3F991CEC-E70D-4D7E-807D-5D6197A275AE}">
      <dgm:prSet/>
      <dgm:spPr/>
      <dgm:t>
        <a:bodyPr/>
        <a:lstStyle/>
        <a:p>
          <a:endParaRPr lang="en-US"/>
        </a:p>
      </dgm:t>
    </dgm:pt>
    <dgm:pt modelId="{2823EE8A-206A-D14C-8B8A-7516D84271A0}" type="pres">
      <dgm:prSet presAssocID="{8480C69B-546B-45E1-A179-26A58D5D1657}" presName="diagram" presStyleCnt="0">
        <dgm:presLayoutVars>
          <dgm:dir/>
          <dgm:resizeHandles val="exact"/>
        </dgm:presLayoutVars>
      </dgm:prSet>
      <dgm:spPr/>
    </dgm:pt>
    <dgm:pt modelId="{B50D6100-A61C-4A41-8BC3-9C8CDE3F66A7}" type="pres">
      <dgm:prSet presAssocID="{8B7FA662-1078-4852-998A-3E1CAE3AD4E6}" presName="node" presStyleLbl="node1" presStyleIdx="0" presStyleCnt="4">
        <dgm:presLayoutVars>
          <dgm:bulletEnabled val="1"/>
        </dgm:presLayoutVars>
      </dgm:prSet>
      <dgm:spPr/>
    </dgm:pt>
    <dgm:pt modelId="{202DEB57-FFE4-3B49-8B23-4177C70E025F}" type="pres">
      <dgm:prSet presAssocID="{BB2DD0B8-7046-48F1-B2DF-4042D12F105D}" presName="sibTrans" presStyleCnt="0"/>
      <dgm:spPr/>
    </dgm:pt>
    <dgm:pt modelId="{E63BEE85-21E3-4847-8AE6-9DF87800D688}" type="pres">
      <dgm:prSet presAssocID="{F8900E53-49BF-4B6B-83B9-CED8E75C0B18}" presName="node" presStyleLbl="node1" presStyleIdx="1" presStyleCnt="4">
        <dgm:presLayoutVars>
          <dgm:bulletEnabled val="1"/>
        </dgm:presLayoutVars>
      </dgm:prSet>
      <dgm:spPr/>
    </dgm:pt>
    <dgm:pt modelId="{EF50DE63-E8EC-6D4C-BB9C-3678840F6124}" type="pres">
      <dgm:prSet presAssocID="{74D7EDA0-2D52-41C2-AE72-4A472516A840}" presName="sibTrans" presStyleCnt="0"/>
      <dgm:spPr/>
    </dgm:pt>
    <dgm:pt modelId="{4BC10619-A8F5-E641-B117-67DCE51F6AC3}" type="pres">
      <dgm:prSet presAssocID="{C015DCBE-7F90-474F-9944-198075386798}" presName="node" presStyleLbl="node1" presStyleIdx="2" presStyleCnt="4">
        <dgm:presLayoutVars>
          <dgm:bulletEnabled val="1"/>
        </dgm:presLayoutVars>
      </dgm:prSet>
      <dgm:spPr/>
    </dgm:pt>
    <dgm:pt modelId="{DB76FC97-BD04-8F49-9CE1-3DB13C79C782}" type="pres">
      <dgm:prSet presAssocID="{433C7082-525E-43AA-84A4-B8121D5FC729}" presName="sibTrans" presStyleCnt="0"/>
      <dgm:spPr/>
    </dgm:pt>
    <dgm:pt modelId="{42EA10B5-5524-6D4F-9891-3372D8594B54}" type="pres">
      <dgm:prSet presAssocID="{362CF51A-FD93-4100-9EDB-603BB9EBEF0B}" presName="node" presStyleLbl="node1" presStyleIdx="3" presStyleCnt="4">
        <dgm:presLayoutVars>
          <dgm:bulletEnabled val="1"/>
        </dgm:presLayoutVars>
      </dgm:prSet>
      <dgm:spPr/>
    </dgm:pt>
  </dgm:ptLst>
  <dgm:cxnLst>
    <dgm:cxn modelId="{8D76953B-C773-416B-9F73-8ED042438064}" srcId="{8480C69B-546B-45E1-A179-26A58D5D1657}" destId="{C015DCBE-7F90-474F-9944-198075386798}" srcOrd="2" destOrd="0" parTransId="{E1DA904D-635C-4035-AC61-4ECE3A699836}" sibTransId="{433C7082-525E-43AA-84A4-B8121D5FC729}"/>
    <dgm:cxn modelId="{45A54D44-5129-B34C-BC54-5CCEF0D68CF4}" type="presOf" srcId="{8B7FA662-1078-4852-998A-3E1CAE3AD4E6}" destId="{B50D6100-A61C-4A41-8BC3-9C8CDE3F66A7}" srcOrd="0" destOrd="0" presId="urn:microsoft.com/office/officeart/2005/8/layout/default"/>
    <dgm:cxn modelId="{175CE777-1674-421C-89BF-5B87BF0CBEF8}" srcId="{8480C69B-546B-45E1-A179-26A58D5D1657}" destId="{8B7FA662-1078-4852-998A-3E1CAE3AD4E6}" srcOrd="0" destOrd="0" parTransId="{355156A5-DFF8-4847-95F0-E3747D7CACE3}" sibTransId="{BB2DD0B8-7046-48F1-B2DF-4042D12F105D}"/>
    <dgm:cxn modelId="{2CDEEC7C-3881-8B46-B755-59DF91710E23}" type="presOf" srcId="{C015DCBE-7F90-474F-9944-198075386798}" destId="{4BC10619-A8F5-E641-B117-67DCE51F6AC3}" srcOrd="0" destOrd="0" presId="urn:microsoft.com/office/officeart/2005/8/layout/default"/>
    <dgm:cxn modelId="{2F3CB69C-F083-4C1E-A31A-F3C9245A650E}" srcId="{8480C69B-546B-45E1-A179-26A58D5D1657}" destId="{F8900E53-49BF-4B6B-83B9-CED8E75C0B18}" srcOrd="1" destOrd="0" parTransId="{A650BC1F-FCB3-4502-9F58-578C149C4252}" sibTransId="{74D7EDA0-2D52-41C2-AE72-4A472516A840}"/>
    <dgm:cxn modelId="{A5F9D8A4-6E1F-0643-A35E-504911E7F129}" type="presOf" srcId="{8480C69B-546B-45E1-A179-26A58D5D1657}" destId="{2823EE8A-206A-D14C-8B8A-7516D84271A0}" srcOrd="0" destOrd="0" presId="urn:microsoft.com/office/officeart/2005/8/layout/default"/>
    <dgm:cxn modelId="{81075FD2-55FA-CA4E-A123-C2DBC1A53F18}" type="presOf" srcId="{362CF51A-FD93-4100-9EDB-603BB9EBEF0B}" destId="{42EA10B5-5524-6D4F-9891-3372D8594B54}" srcOrd="0" destOrd="0" presId="urn:microsoft.com/office/officeart/2005/8/layout/default"/>
    <dgm:cxn modelId="{7BD55EDD-AEA1-6C40-9C8A-7158A36A133B}" type="presOf" srcId="{F8900E53-49BF-4B6B-83B9-CED8E75C0B18}" destId="{E63BEE85-21E3-4847-8AE6-9DF87800D688}" srcOrd="0" destOrd="0" presId="urn:microsoft.com/office/officeart/2005/8/layout/default"/>
    <dgm:cxn modelId="{3F991CEC-E70D-4D7E-807D-5D6197A275AE}" srcId="{8480C69B-546B-45E1-A179-26A58D5D1657}" destId="{362CF51A-FD93-4100-9EDB-603BB9EBEF0B}" srcOrd="3" destOrd="0" parTransId="{3BC8FC95-457C-41E4-B129-752708A6DE6B}" sibTransId="{1573394E-C21E-43B9-B752-FDC39249B553}"/>
    <dgm:cxn modelId="{4BA41ABA-9ECC-EC42-B687-68F68B3BE61D}" type="presParOf" srcId="{2823EE8A-206A-D14C-8B8A-7516D84271A0}" destId="{B50D6100-A61C-4A41-8BC3-9C8CDE3F66A7}" srcOrd="0" destOrd="0" presId="urn:microsoft.com/office/officeart/2005/8/layout/default"/>
    <dgm:cxn modelId="{16CBAAD5-75D9-9D43-AB4E-75E54F733306}" type="presParOf" srcId="{2823EE8A-206A-D14C-8B8A-7516D84271A0}" destId="{202DEB57-FFE4-3B49-8B23-4177C70E025F}" srcOrd="1" destOrd="0" presId="urn:microsoft.com/office/officeart/2005/8/layout/default"/>
    <dgm:cxn modelId="{8DA1F021-8BA8-2142-8FC9-C3290F735DC8}" type="presParOf" srcId="{2823EE8A-206A-D14C-8B8A-7516D84271A0}" destId="{E63BEE85-21E3-4847-8AE6-9DF87800D688}" srcOrd="2" destOrd="0" presId="urn:microsoft.com/office/officeart/2005/8/layout/default"/>
    <dgm:cxn modelId="{921BCB9E-5216-FA45-A9E7-A406157F3C8B}" type="presParOf" srcId="{2823EE8A-206A-D14C-8B8A-7516D84271A0}" destId="{EF50DE63-E8EC-6D4C-BB9C-3678840F6124}" srcOrd="3" destOrd="0" presId="urn:microsoft.com/office/officeart/2005/8/layout/default"/>
    <dgm:cxn modelId="{915B7662-522D-AC41-85DD-EC331137C7A8}" type="presParOf" srcId="{2823EE8A-206A-D14C-8B8A-7516D84271A0}" destId="{4BC10619-A8F5-E641-B117-67DCE51F6AC3}" srcOrd="4" destOrd="0" presId="urn:microsoft.com/office/officeart/2005/8/layout/default"/>
    <dgm:cxn modelId="{562E0C3C-EB28-EB4B-9F34-10C5AC700D2F}" type="presParOf" srcId="{2823EE8A-206A-D14C-8B8A-7516D84271A0}" destId="{DB76FC97-BD04-8F49-9CE1-3DB13C79C782}" srcOrd="5" destOrd="0" presId="urn:microsoft.com/office/officeart/2005/8/layout/default"/>
    <dgm:cxn modelId="{DD7E98BB-7951-494F-92E3-30E42B517867}" type="presParOf" srcId="{2823EE8A-206A-D14C-8B8A-7516D84271A0}" destId="{42EA10B5-5524-6D4F-9891-3372D8594B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80855-BA0C-0845-A66D-085C245F8C7D}">
      <dsp:nvSpPr>
        <dsp:cNvPr id="0" name=""/>
        <dsp:cNvSpPr/>
      </dsp:nvSpPr>
      <dsp:spPr>
        <a:xfrm>
          <a:off x="0" y="21455"/>
          <a:ext cx="6364224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OBS: Selvvalgt værk + Fordeling af elevoplæg</a:t>
          </a:r>
          <a:endParaRPr lang="en-US" sz="2600" kern="1200" dirty="0"/>
        </a:p>
      </dsp:txBody>
      <dsp:txXfrm>
        <a:off x="50489" y="71944"/>
        <a:ext cx="6263246" cy="933302"/>
      </dsp:txXfrm>
    </dsp:sp>
    <dsp:sp modelId="{CC5E889E-3B9E-A249-9A8E-FAA8BA02DA09}">
      <dsp:nvSpPr>
        <dsp:cNvPr id="0" name=""/>
        <dsp:cNvSpPr/>
      </dsp:nvSpPr>
      <dsp:spPr>
        <a:xfrm>
          <a:off x="0" y="1130615"/>
          <a:ext cx="6364224" cy="103428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Opsummering + lidt mere viden om DMG: Søren!</a:t>
          </a:r>
        </a:p>
      </dsp:txBody>
      <dsp:txXfrm>
        <a:off x="50489" y="1181104"/>
        <a:ext cx="6263246" cy="933302"/>
      </dsp:txXfrm>
    </dsp:sp>
    <dsp:sp modelId="{1AE3E087-0660-B14B-9CC8-803F979DD045}">
      <dsp:nvSpPr>
        <dsp:cNvPr id="0" name=""/>
        <dsp:cNvSpPr/>
      </dsp:nvSpPr>
      <dsp:spPr>
        <a:xfrm>
          <a:off x="0" y="2239775"/>
          <a:ext cx="6364224" cy="103428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Introduktion til Henrik Pontoppidan (Albert, Marie, Anna) og realismen (JM)</a:t>
          </a:r>
          <a:endParaRPr lang="en-US" sz="2600" kern="1200" dirty="0"/>
        </a:p>
      </dsp:txBody>
      <dsp:txXfrm>
        <a:off x="50489" y="2290264"/>
        <a:ext cx="6263246" cy="933302"/>
      </dsp:txXfrm>
    </dsp:sp>
    <dsp:sp modelId="{088F20BC-993F-3548-8E55-7B7EF066348D}">
      <dsp:nvSpPr>
        <dsp:cNvPr id="0" name=""/>
        <dsp:cNvSpPr/>
      </dsp:nvSpPr>
      <dsp:spPr>
        <a:xfrm>
          <a:off x="0" y="3348936"/>
          <a:ext cx="6364224" cy="103428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Gruppearbejde om Naadsens brød af Pontoppidan </a:t>
          </a:r>
          <a:endParaRPr lang="en-US" sz="2600" kern="1200" dirty="0"/>
        </a:p>
      </dsp:txBody>
      <dsp:txXfrm>
        <a:off x="50489" y="3399425"/>
        <a:ext cx="6263246" cy="933302"/>
      </dsp:txXfrm>
    </dsp:sp>
    <dsp:sp modelId="{8508254C-C1E5-384B-9DEE-0FC8D2F0A48F}">
      <dsp:nvSpPr>
        <dsp:cNvPr id="0" name=""/>
        <dsp:cNvSpPr/>
      </dsp:nvSpPr>
      <dsp:spPr>
        <a:xfrm>
          <a:off x="0" y="4458096"/>
          <a:ext cx="6364224" cy="103428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Opsamling </a:t>
          </a:r>
        </a:p>
      </dsp:txBody>
      <dsp:txXfrm>
        <a:off x="50489" y="4508585"/>
        <a:ext cx="6263246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D6100-A61C-4A41-8BC3-9C8CDE3F66A7}">
      <dsp:nvSpPr>
        <dsp:cNvPr id="0" name=""/>
        <dsp:cNvSpPr/>
      </dsp:nvSpPr>
      <dsp:spPr>
        <a:xfrm>
          <a:off x="764" y="814071"/>
          <a:ext cx="2981957" cy="17891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i="1" kern="1200" dirty="0"/>
            <a:t>Realisme</a:t>
          </a:r>
          <a:r>
            <a:rPr lang="da-DK" sz="1600" kern="1200" dirty="0"/>
            <a:t> betyder, at litteraturen skildrer verden og livet på en troværdig og realistisk måde. I modsætning til romantikken er der altså intet overnaturligt, romantisk eller idealiseret her. </a:t>
          </a:r>
          <a:endParaRPr lang="en-US" sz="1600" kern="1200" dirty="0"/>
        </a:p>
      </dsp:txBody>
      <dsp:txXfrm>
        <a:off x="764" y="814071"/>
        <a:ext cx="2981957" cy="1789174"/>
      </dsp:txXfrm>
    </dsp:sp>
    <dsp:sp modelId="{E63BEE85-21E3-4847-8AE6-9DF87800D688}">
      <dsp:nvSpPr>
        <dsp:cNvPr id="0" name=""/>
        <dsp:cNvSpPr/>
      </dsp:nvSpPr>
      <dsp:spPr>
        <a:xfrm>
          <a:off x="3280917" y="814071"/>
          <a:ext cx="2981957" cy="1789174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1" kern="1200" dirty="0"/>
            <a:t>Indholdet</a:t>
          </a:r>
          <a:r>
            <a:rPr lang="da-DK" sz="1600" b="0" i="0" kern="1200" dirty="0"/>
            <a:t> spejler hverdagen, mennesker og steder, som man genkender – </a:t>
          </a:r>
          <a:r>
            <a:rPr lang="da-DK" sz="1600" kern="1200" dirty="0"/>
            <a:t>fx skriver Pontoppidan ofte om livet på landet, hvor han selv er opvokset. </a:t>
          </a:r>
          <a:endParaRPr lang="en-US" sz="1600" kern="1200" dirty="0"/>
        </a:p>
      </dsp:txBody>
      <dsp:txXfrm>
        <a:off x="3280917" y="814071"/>
        <a:ext cx="2981957" cy="1789174"/>
      </dsp:txXfrm>
    </dsp:sp>
    <dsp:sp modelId="{4BC10619-A8F5-E641-B117-67DCE51F6AC3}">
      <dsp:nvSpPr>
        <dsp:cNvPr id="0" name=""/>
        <dsp:cNvSpPr/>
      </dsp:nvSpPr>
      <dsp:spPr>
        <a:xfrm>
          <a:off x="764" y="2901441"/>
          <a:ext cx="2981957" cy="1789174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1" kern="1200" dirty="0"/>
            <a:t>Indholdet</a:t>
          </a:r>
          <a:r>
            <a:rPr lang="da-DK" sz="1600" b="0" i="0" kern="1200" dirty="0"/>
            <a:t> fokuserer også på problemer og diskussioner i samtiden – (de tre k’er).  </a:t>
          </a:r>
          <a:endParaRPr lang="en-US" sz="1600" kern="1200" dirty="0"/>
        </a:p>
      </dsp:txBody>
      <dsp:txXfrm>
        <a:off x="764" y="2901441"/>
        <a:ext cx="2981957" cy="1789174"/>
      </dsp:txXfrm>
    </dsp:sp>
    <dsp:sp modelId="{42EA10B5-5524-6D4F-9891-3372D8594B54}">
      <dsp:nvSpPr>
        <dsp:cNvPr id="0" name=""/>
        <dsp:cNvSpPr/>
      </dsp:nvSpPr>
      <dsp:spPr>
        <a:xfrm>
          <a:off x="3280917" y="2901441"/>
          <a:ext cx="2981957" cy="1789174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/>
            <a:t>Også </a:t>
          </a:r>
          <a:r>
            <a:rPr lang="da-DK" sz="1600" b="0" i="1" kern="1200" dirty="0"/>
            <a:t>måden</a:t>
          </a:r>
          <a:r>
            <a:rPr lang="da-DK" sz="1600" b="0" i="0" kern="1200" dirty="0"/>
            <a:t>, litteraturen formidles på, er præget af realisme: Skrivestilen er detaljeret og giver plads til ord, der fremhæver de grimme og problematiske sider af tilværelsen. </a:t>
          </a:r>
          <a:endParaRPr lang="en-US" sz="1600" kern="1200" dirty="0"/>
        </a:p>
      </dsp:txBody>
      <dsp:txXfrm>
        <a:off x="3280917" y="2901441"/>
        <a:ext cx="2981957" cy="178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4D3B-501E-2C4C-9E39-B235FE5259B4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9B308-6D44-FD48-9FC4-A2225B3F9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557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youtu.be</a:t>
            </a:r>
            <a:r>
              <a:rPr lang="da-DK" dirty="0"/>
              <a:t>/Uy29WdY7TYE?si=0yzM4faXTn5_c1hH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9B308-6D44-FD48-9FC4-A2225B3F917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568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9B308-6D44-FD48-9FC4-A2225B3F917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13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CE11C-77D4-7988-4575-C14724821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E4F8D5-FCEB-FAC5-FAE7-F93C261E2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DD2FD3-0358-8F7F-E4C5-5D65E46D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85E1E3-C983-BBB9-222E-190B5384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143601-C095-D4DD-5722-58E2F695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42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C3290-FC45-94BD-28F4-DB1E1B3A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A33FD99-DC47-9513-EF2B-BF9C284E4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835B1C-43FD-A91E-5301-DBB2DC23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E14961-E26E-9A60-6ACE-AEA1689D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253C9A-19CF-F1B2-AD7D-10CF8080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00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9C9B4A7-D72B-27C4-A7DC-5AB29524B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5479FC0-770E-8301-4F2E-1FF2B5454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409621-330F-1A14-DD4B-FAE53B20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C1E9C-E462-F62C-5D04-C41AE76C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912BF0-FC5F-19DD-CCE0-EE793491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9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4A617-9655-49D3-EEEC-76043E4D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B8BF99-098A-EFBD-561B-9D75894A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478A79-173D-ECF8-C5A8-6BA876D4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62B51D-38F8-8195-3D2D-4FD23BB4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708D90-CDAB-E8BA-535A-303469F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67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1B94D-AE63-5C01-EAA8-E39490E5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1809D8-8050-18F6-DDAC-CD6C26BA0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50AFCB-F5C2-6A29-D39C-21DCA929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1CA824-0FD6-3924-E422-8E59089A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5282D7-AAE2-AA86-19A9-CE3982C5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0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01E9E-1272-366E-A473-37CA8274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AC340D-AC79-FB99-E30C-8BC228166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F59C65-77DD-1FA1-E8E8-3F8C352C1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BF542F-3E5D-0929-BF30-C6240E83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743210C-C228-EAD3-20D9-604CC1A0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480A41B-799B-5FEB-34DF-D59ADCEC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54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D99E0-D6A7-F2AC-377F-FC54F073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E8A179-D23A-CD45-EC4A-C4906FC2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E5BA6B-761B-7BC7-C7FA-C65FEBB7F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FC3B67C-C2CB-AF17-C786-E456895AB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9CDC644-6A3C-FDFF-3947-BAB2D7E9B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341D186-48C7-B278-069A-8F577B71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73BAF54-C1E0-8E4E-1178-C3260189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A987B18-1375-74F1-09E4-0E19CBF8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867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35F78-AE2F-2638-5EA7-B091C019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705E79-FCDF-AE3F-847D-06B47897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2B79F6-3E4E-2E6A-5604-F6C6A51C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07C1543-F889-A29C-BE09-8BDF5FCB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814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B35038C-2E50-9212-95E5-77136D0B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08F069B-976C-E050-4D95-FE52F478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28550CF-8DA3-25D0-CABB-0609628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13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161AB-F786-7F5F-20F7-99ACCCB0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68D163-242E-813E-CD32-CF6019D4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23E5-EE55-FA08-3953-C626F1923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F62AA24-D404-3CD2-3485-56F5FBF7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0E70AC-A219-50BD-74E0-25ED28C4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E314C9-A126-E860-975F-AA5F8085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704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6D238-D226-7F87-2891-78373007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AE9222B-5462-9E0D-72F2-A6442328A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BDC0B0-287A-0710-676C-C8D464E69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05A86B-2769-8202-3214-7ACCABCB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A25C20-05D9-1724-396E-F72FA7DB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BCE6B8-9B18-AFA3-8B0F-E28B3C42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6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F77759-4274-7390-F25C-553DB013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A4D5CD9-CD6F-1966-67E6-FED6ACE29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872989-35B4-4A96-2860-AA2A2F552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89F67-636D-FA47-9FFE-A15AA8E39F33}" type="datetimeFigureOut">
              <a:rPr lang="da-DK" smtClean="0"/>
              <a:t>23-11-2025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8445B7-697B-7521-E57A-3E7BB8B30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A68642-99BE-B7C5-90DF-B5FAE5BD0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3854DD-B85B-F148-95C9-A93B384387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56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D93FE99-0526-B15A-9ADB-8BAA91B7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89" b="67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0B149C-9372-C07D-7EF1-6A5437A17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>
                <a:solidFill>
                  <a:srgbClr val="FFFFFF"/>
                </a:solidFill>
              </a:rPr>
              <a:t>Det moderne gennembrud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F39EE3-BAF0-DC30-9C5B-9A1ED9A2F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Modul 2: Klasse og </a:t>
            </a:r>
            <a:r>
              <a:rPr lang="da-DK" dirty="0" err="1">
                <a:solidFill>
                  <a:srgbClr val="FFFFFF"/>
                </a:solidFill>
              </a:rPr>
              <a:t>Naadsensbrød</a:t>
            </a:r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7B29BC-FDAA-8692-DA4A-C0A3FBBE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tx1">
                    <a:lumMod val="85000"/>
                    <a:lumOff val="15000"/>
                  </a:schemeClr>
                </a:solidFill>
              </a:rPr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A03606-1168-5DBE-5B57-108AEB24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da-DK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ans" panose="020B0502040504020204" pitchFamily="34" charset="0"/>
              </a:rPr>
              <a:t>Hvad vil du huske </a:t>
            </a:r>
            <a:r>
              <a:rPr lang="da-DK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</a:rPr>
              <a:t>Naadsensbrød</a:t>
            </a:r>
            <a:r>
              <a:rPr lang="da-DK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ans" panose="020B0502040504020204" pitchFamily="34" charset="0"/>
              </a:rPr>
              <a:t> for?</a:t>
            </a:r>
          </a:p>
          <a:p>
            <a:endParaRPr lang="da-DK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3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E8C92-9D9A-0DB4-9455-48FD72CF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da-DK" sz="4000"/>
              <a:t>Dagens program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B5C70ED4-FE5C-1AE8-8523-ABC1F79BC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06905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10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D4A74A-E130-3995-93B3-0A25C841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DMG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200C6C-D95E-6AAD-AF27-F16C33FD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startskud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mere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viden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om DMG v. Søren 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formulér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2-3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spg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.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undervejs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…</a:t>
            </a:r>
          </a:p>
          <a:p>
            <a:pPr marL="0" indent="0">
              <a:buNone/>
            </a:pPr>
            <a:endParaRPr lang="en-US" sz="4400" dirty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FFFFFF"/>
                </a:solidFill>
                <a:sym typeface="Wingdings" pitchFamily="2" charset="2"/>
              </a:rPr>
              <a:t>Derefter</a:t>
            </a:r>
            <a:r>
              <a:rPr lang="en-US" sz="4400" dirty="0">
                <a:solidFill>
                  <a:srgbClr val="FFFFFF"/>
                </a:solidFill>
                <a:sym typeface="Wingdings" pitchFamily="2" charset="2"/>
              </a:rPr>
              <a:t> quiz </a:t>
            </a:r>
            <a:r>
              <a:rPr lang="en-US" sz="4400" dirty="0" err="1">
                <a:solidFill>
                  <a:srgbClr val="FFFFFF"/>
                </a:solidFill>
                <a:sym typeface="Wingdings" pitchFamily="2" charset="2"/>
              </a:rPr>
              <a:t>og</a:t>
            </a:r>
            <a:r>
              <a:rPr lang="en-US" sz="44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4400" dirty="0" err="1">
                <a:solidFill>
                  <a:srgbClr val="FFFFFF"/>
                </a:solidFill>
                <a:sym typeface="Wingdings" pitchFamily="2" charset="2"/>
              </a:rPr>
              <a:t>byt</a:t>
            </a:r>
            <a:r>
              <a:rPr lang="en-US" sz="44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4400" dirty="0" err="1">
                <a:solidFill>
                  <a:srgbClr val="FFFFFF"/>
                </a:solidFill>
                <a:sym typeface="Wingdings" pitchFamily="2" charset="2"/>
              </a:rPr>
              <a:t>rundt</a:t>
            </a:r>
            <a:r>
              <a:rPr lang="en-US" sz="44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4400" dirty="0" err="1">
                <a:solidFill>
                  <a:srgbClr val="FFFFFF"/>
                </a:solidFill>
                <a:sym typeface="Wingdings" pitchFamily="2" charset="2"/>
              </a:rPr>
              <a:t>i</a:t>
            </a:r>
            <a:r>
              <a:rPr lang="en-US" sz="44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4400" dirty="0" err="1">
                <a:solidFill>
                  <a:srgbClr val="FFFFFF"/>
                </a:solidFill>
                <a:sym typeface="Wingdings" pitchFamily="2" charset="2"/>
              </a:rPr>
              <a:t>lokalet</a:t>
            </a:r>
            <a:r>
              <a:rPr lang="en-US" sz="4400" dirty="0">
                <a:solidFill>
                  <a:srgbClr val="FFFFFF"/>
                </a:solidFill>
                <a:sym typeface="Wingdings" pitchFamily="2" charset="2"/>
              </a:rPr>
              <a:t>…</a:t>
            </a: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1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E48242-F77C-41B2-DB2C-15D905DA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6600" dirty="0"/>
              <a:t>Elevoplæg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8F1D4D-32FB-5903-AE24-EF8C7482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Henrik Pontoppidan </a:t>
            </a:r>
            <a:endParaRPr lang="da-DK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7DD51-E6C0-68F0-02E1-DEC1889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da-DK" sz="2100">
                <a:solidFill>
                  <a:srgbClr val="FFFFFF"/>
                </a:solidFill>
              </a:rPr>
              <a:t>Henrik Pontoppidan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077422-9CC4-3D45-CB04-46019E9FA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448235"/>
            <a:ext cx="5320696" cy="597049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600" b="0" i="0" dirty="0">
                <a:effectLst/>
                <a:latin typeface="Noto Sans" panose="020B0502040504020204" pitchFamily="34" charset="0"/>
              </a:rPr>
              <a:t>Pontoppidan leverer i sine tekster </a:t>
            </a:r>
            <a:r>
              <a:rPr lang="da-DK" sz="1600" b="0" i="0" dirty="0">
                <a:solidFill>
                  <a:schemeClr val="accent2"/>
                </a:solidFill>
                <a:effectLst/>
                <a:latin typeface="Noto Sans" panose="020B0502040504020204" pitchFamily="34" charset="0"/>
              </a:rPr>
              <a:t>skarp kritik af samfundsforholdene i samtiden.</a:t>
            </a:r>
          </a:p>
          <a:p>
            <a:pPr marL="0" indent="0">
              <a:lnSpc>
                <a:spcPct val="90000"/>
              </a:lnSpc>
              <a:buNone/>
            </a:pPr>
            <a:endParaRPr lang="da-DK" sz="1600" b="0" i="0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90000"/>
              </a:lnSpc>
            </a:pPr>
            <a:r>
              <a:rPr lang="da-DK" sz="1600" b="0" i="0" dirty="0">
                <a:effectLst/>
                <a:latin typeface="Noto Sans" panose="020B0502040504020204" pitchFamily="34" charset="0"/>
              </a:rPr>
              <a:t>I sine noveller er det særligt </a:t>
            </a:r>
            <a:r>
              <a:rPr lang="da-DK" sz="1600" b="0" i="0" dirty="0">
                <a:solidFill>
                  <a:schemeClr val="accent2"/>
                </a:solidFill>
                <a:effectLst/>
                <a:latin typeface="Noto Sans" panose="020B0502040504020204" pitchFamily="34" charset="0"/>
              </a:rPr>
              <a:t>de fattiges vilkår på landet</a:t>
            </a:r>
            <a:r>
              <a:rPr lang="da-DK" sz="1600" b="0" i="0" dirty="0">
                <a:effectLst/>
                <a:latin typeface="Noto Sans" panose="020B0502040504020204" pitchFamily="34" charset="0"/>
              </a:rPr>
              <a:t>, der er i fokus. Han kan derfor ses som et </a:t>
            </a:r>
            <a:r>
              <a:rPr lang="da-DK" sz="1600" b="0" i="0" dirty="0">
                <a:solidFill>
                  <a:schemeClr val="accent2"/>
                </a:solidFill>
                <a:effectLst/>
                <a:latin typeface="Noto Sans" panose="020B0502040504020204" pitchFamily="34" charset="0"/>
              </a:rPr>
              <a:t>talerør </a:t>
            </a:r>
            <a:r>
              <a:rPr lang="da-DK" sz="1600" b="0" i="0" dirty="0">
                <a:effectLst/>
                <a:latin typeface="Noto Sans" panose="020B0502040504020204" pitchFamily="34" charset="0"/>
              </a:rPr>
              <a:t>for denne del af befolkningen. Således også i </a:t>
            </a:r>
            <a:r>
              <a:rPr lang="da-DK" sz="1600" b="0" i="0" dirty="0" err="1">
                <a:effectLst/>
                <a:latin typeface="Noto Sans" panose="020B0502040504020204" pitchFamily="34" charset="0"/>
              </a:rPr>
              <a:t>Naadsensbrød</a:t>
            </a:r>
            <a:r>
              <a:rPr lang="da-DK" sz="1600" dirty="0">
                <a:latin typeface="Noto Sans" panose="020B0502040504020204" pitchFamily="34" charset="0"/>
              </a:rPr>
              <a:t>, som vi har læst til i dag. </a:t>
            </a:r>
            <a:r>
              <a:rPr lang="da-DK" sz="1600" b="0" i="0" dirty="0">
                <a:effectLst/>
                <a:latin typeface="Noto Sans" panose="020B0502040504020204" pitchFamily="34" charset="0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da-DK" sz="1600" b="0" i="0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90000"/>
              </a:lnSpc>
            </a:pPr>
            <a:r>
              <a:rPr lang="da-DK" sz="1600" dirty="0">
                <a:latin typeface="Noto Sans" panose="020B0502040504020204" pitchFamily="34" charset="0"/>
              </a:rPr>
              <a:t>Pontoppidan viser </a:t>
            </a:r>
            <a:r>
              <a:rPr lang="da-DK" sz="1600" dirty="0">
                <a:solidFill>
                  <a:schemeClr val="accent2"/>
                </a:solidFill>
                <a:latin typeface="Noto Sans" panose="020B0502040504020204" pitchFamily="34" charset="0"/>
              </a:rPr>
              <a:t>misforhold mellem høje og lave i samfundet</a:t>
            </a:r>
            <a:r>
              <a:rPr lang="da-DK" sz="1600" dirty="0">
                <a:latin typeface="Noto Sans" panose="020B0502040504020204" pitchFamily="34" charset="0"/>
              </a:rPr>
              <a:t>, men kommer ikke med nogen løsning på problemet, som nogle af hans kollegaer. </a:t>
            </a:r>
          </a:p>
          <a:p>
            <a:pPr>
              <a:lnSpc>
                <a:spcPct val="90000"/>
              </a:lnSpc>
            </a:pPr>
            <a:endParaRPr lang="da-DK" sz="1600" dirty="0">
              <a:latin typeface="Noto Sans" panose="020B0502040504020204" pitchFamily="34" charset="0"/>
            </a:endParaRPr>
          </a:p>
          <a:p>
            <a:pPr>
              <a:lnSpc>
                <a:spcPct val="90000"/>
              </a:lnSpc>
            </a:pPr>
            <a:r>
              <a:rPr lang="da-DK" sz="1600" dirty="0">
                <a:latin typeface="Noto Sans" panose="020B0502040504020204" pitchFamily="34" charset="0"/>
              </a:rPr>
              <a:t>Ifm. de tre K’er – kirke, klasse og køn – forholder Pontoppidan sig altså i sær til </a:t>
            </a:r>
            <a:r>
              <a:rPr lang="da-DK" sz="1600" dirty="0">
                <a:solidFill>
                  <a:schemeClr val="accent2"/>
                </a:solidFill>
                <a:latin typeface="Noto Sans" panose="020B0502040504020204" pitchFamily="34" charset="0"/>
              </a:rPr>
              <a:t>klasse</a:t>
            </a:r>
            <a:r>
              <a:rPr lang="da-DK" sz="1600" dirty="0">
                <a:latin typeface="Noto Sans" panose="020B0502040504020204" pitchFamily="34" charset="0"/>
              </a:rPr>
              <a:t> - fattigdom og levevilkår - men adresserer også indirekte </a:t>
            </a:r>
            <a:r>
              <a:rPr lang="da-DK" sz="1600" dirty="0">
                <a:solidFill>
                  <a:schemeClr val="accent2"/>
                </a:solidFill>
                <a:latin typeface="Noto Sans" panose="020B0502040504020204" pitchFamily="34" charset="0"/>
              </a:rPr>
              <a:t>kritik mod kirken </a:t>
            </a:r>
            <a:r>
              <a:rPr lang="da-DK" sz="1600" dirty="0">
                <a:latin typeface="Noto Sans" panose="020B0502040504020204" pitchFamily="34" charset="0"/>
              </a:rPr>
              <a:t>for ikke at støtte og hjælpe</a:t>
            </a:r>
            <a:r>
              <a:rPr lang="da-DK" sz="1300" dirty="0">
                <a:latin typeface="Noto Sans" panose="020B050204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602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AF387-34D0-BD7C-6139-A30462DA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095726"/>
          </a:xfrm>
        </p:spPr>
        <p:txBody>
          <a:bodyPr/>
          <a:lstStyle/>
          <a:p>
            <a:r>
              <a:rPr lang="da-DK" dirty="0"/>
              <a:t>Hvornår føler du dig krænket eller uretfærdigt behandlet?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5047D6-E49A-077A-C6B9-427F5ECCA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72001"/>
            <a:ext cx="10515600" cy="1595336"/>
          </a:xfrm>
        </p:spPr>
        <p:txBody>
          <a:bodyPr>
            <a:normAutofit/>
          </a:bodyPr>
          <a:lstStyle/>
          <a:p>
            <a:endParaRPr lang="da-DK" dirty="0"/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002060"/>
                </a:solidFill>
              </a:rPr>
              <a:t>Tag en udvekslingsrunde ved bordgruppen. </a:t>
            </a:r>
          </a:p>
        </p:txBody>
      </p:sp>
    </p:spTree>
    <p:extLst>
      <p:ext uri="{BB962C8B-B14F-4D97-AF65-F5344CB8AC3E}">
        <p14:creationId xmlns:p14="http://schemas.microsoft.com/office/powerpoint/2010/main" val="263355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E60F6A-D460-342E-273D-62A25AFC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da-DK" sz="5200"/>
              <a:t>Realismen som skrivestil 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DC54C60E-6219-0784-92E8-6E08834F7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9648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85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A6943-24AC-68E9-FF75-BE371C79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Pontoppidan og Realismen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CA004A-B5D3-DC3D-6D68-C7E548E81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436413"/>
            <a:ext cx="4804931" cy="5985174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da-DK" dirty="0">
              <a:latin typeface="Avenir Book" panose="02000503020000020003" pitchFamily="2" charset="0"/>
            </a:endParaRPr>
          </a:p>
          <a:p>
            <a:pPr>
              <a:lnSpc>
                <a:spcPct val="90000"/>
              </a:lnSpc>
            </a:pPr>
            <a:r>
              <a:rPr lang="da-DK" dirty="0">
                <a:latin typeface="Avenir Book" panose="02000503020000020003" pitchFamily="2" charset="0"/>
              </a:rPr>
              <a:t>Pontoppidan benytter sig af den </a:t>
            </a:r>
            <a:r>
              <a:rPr lang="da-DK" b="0" i="0" dirty="0">
                <a:effectLst/>
                <a:latin typeface="Avenir Book" panose="02000503020000020003" pitchFamily="2" charset="0"/>
              </a:rPr>
              <a:t>realistiske skrivestil</a:t>
            </a:r>
            <a:r>
              <a:rPr lang="da-DK" dirty="0">
                <a:latin typeface="Avenir Book" panose="02000503020000020003" pitchFamily="2" charset="0"/>
              </a:rPr>
              <a:t>. Han </a:t>
            </a:r>
            <a:r>
              <a:rPr lang="da-DK" b="0" i="0" dirty="0">
                <a:effectLst/>
                <a:latin typeface="Avenir Book" panose="02000503020000020003" pitchFamily="2" charset="0"/>
              </a:rPr>
              <a:t>beskrivelser alt det, der er </a:t>
            </a:r>
            <a:r>
              <a:rPr lang="da-DK" b="0" i="0" dirty="0">
                <a:solidFill>
                  <a:schemeClr val="accent2"/>
                </a:solidFill>
                <a:effectLst/>
                <a:latin typeface="Avenir Book" panose="02000503020000020003" pitchFamily="2" charset="0"/>
              </a:rPr>
              <a:t>grimt, problematisk og uretfærdigt </a:t>
            </a:r>
            <a:r>
              <a:rPr lang="da-DK" b="0" i="0" dirty="0">
                <a:effectLst/>
                <a:latin typeface="Avenir Book" panose="02000503020000020003" pitchFamily="2" charset="0"/>
              </a:rPr>
              <a:t>– og får læserens øjne op for den sociale uretfærdighed.</a:t>
            </a:r>
          </a:p>
          <a:p>
            <a:pPr marL="0" indent="0">
              <a:lnSpc>
                <a:spcPct val="90000"/>
              </a:lnSpc>
              <a:buNone/>
            </a:pPr>
            <a:endParaRPr lang="da-DK" b="0" i="0" dirty="0">
              <a:effectLst/>
              <a:latin typeface="Avenir Book" panose="02000503020000020003" pitchFamily="2" charset="0"/>
            </a:endParaRPr>
          </a:p>
          <a:p>
            <a:pPr>
              <a:lnSpc>
                <a:spcPct val="90000"/>
              </a:lnSpc>
            </a:pPr>
            <a:r>
              <a:rPr lang="da-DK" b="0" i="0" dirty="0">
                <a:effectLst/>
                <a:latin typeface="Avenir Book" panose="02000503020000020003" pitchFamily="2" charset="0"/>
              </a:rPr>
              <a:t>Ved f.eks. at bruge adjektiver som "udslidte" og "forkomne" i sin beskrivelse af de fattige giver teksten en </a:t>
            </a:r>
            <a:r>
              <a:rPr lang="da-DK" b="0" i="0" dirty="0">
                <a:solidFill>
                  <a:schemeClr val="accent2"/>
                </a:solidFill>
                <a:effectLst/>
                <a:latin typeface="Avenir Book" panose="02000503020000020003" pitchFamily="2" charset="0"/>
              </a:rPr>
              <a:t>holdning til kende</a:t>
            </a:r>
            <a:r>
              <a:rPr lang="da-DK" b="0" i="0" dirty="0">
                <a:effectLst/>
                <a:latin typeface="Avenir Book" panose="02000503020000020003" pitchFamily="2" charset="0"/>
              </a:rPr>
              <a:t>. </a:t>
            </a:r>
            <a:br>
              <a:rPr lang="da-DK" b="0" i="0" dirty="0">
                <a:effectLst/>
                <a:latin typeface="Avenir Book" panose="02000503020000020003" pitchFamily="2" charset="0"/>
              </a:rPr>
            </a:br>
            <a:endParaRPr lang="da-DK" b="0" i="0" dirty="0">
              <a:effectLst/>
              <a:latin typeface="Avenir Book" panose="02000503020000020003" pitchFamily="2" charset="0"/>
            </a:endParaRPr>
          </a:p>
          <a:p>
            <a:pPr>
              <a:lnSpc>
                <a:spcPct val="90000"/>
              </a:lnSpc>
            </a:pPr>
            <a:r>
              <a:rPr lang="da-DK" dirty="0">
                <a:latin typeface="Avenir Book" panose="02000503020000020003" pitchFamily="2" charset="0"/>
              </a:rPr>
              <a:t>Pontoppidan skriver således det man kalder </a:t>
            </a:r>
            <a:r>
              <a:rPr lang="da-DK" dirty="0" err="1">
                <a:solidFill>
                  <a:schemeClr val="accent2"/>
                </a:solidFill>
                <a:latin typeface="Avenir Book" panose="02000503020000020003" pitchFamily="2" charset="0"/>
              </a:rPr>
              <a:t>samfundskritisk</a:t>
            </a:r>
            <a:r>
              <a:rPr lang="da-DK" dirty="0">
                <a:solidFill>
                  <a:schemeClr val="accent2"/>
                </a:solidFill>
                <a:latin typeface="Avenir Book" panose="02000503020000020003" pitchFamily="2" charset="0"/>
              </a:rPr>
              <a:t> </a:t>
            </a:r>
            <a:r>
              <a:rPr lang="da-DK" dirty="0">
                <a:latin typeface="Avenir Book" panose="02000503020000020003" pitchFamily="2" charset="0"/>
              </a:rPr>
              <a:t>realisme. </a:t>
            </a:r>
          </a:p>
          <a:p>
            <a:pPr marL="0" indent="0">
              <a:lnSpc>
                <a:spcPct val="90000"/>
              </a:lnSpc>
              <a:buNone/>
            </a:pPr>
            <a:endParaRPr lang="da-DK" dirty="0">
              <a:latin typeface="Avenir Book" panose="02000503020000020003" pitchFamily="2" charset="0"/>
            </a:endParaRPr>
          </a:p>
          <a:p>
            <a:pPr>
              <a:lnSpc>
                <a:spcPct val="90000"/>
              </a:lnSpc>
            </a:pPr>
            <a:r>
              <a:rPr lang="da-DK" dirty="0">
                <a:latin typeface="Avenir Book" panose="02000503020000020003" pitchFamily="2" charset="0"/>
              </a:rPr>
              <a:t>Pontoppidan er kendt for at lade tekstens holdning komme til udtryk gennem en </a:t>
            </a:r>
            <a:r>
              <a:rPr lang="da-DK" dirty="0">
                <a:solidFill>
                  <a:schemeClr val="accent2"/>
                </a:solidFill>
                <a:latin typeface="Avenir Book" panose="02000503020000020003" pitchFamily="2" charset="0"/>
              </a:rPr>
              <a:t>ironisk fortæller </a:t>
            </a:r>
            <a:r>
              <a:rPr lang="da-DK" dirty="0">
                <a:latin typeface="Avenir Book" panose="02000503020000020003" pitchFamily="2" charset="0"/>
              </a:rPr>
              <a:t>– der nærmest ”gør grin” med den måde, tingene fungerer på.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24B37E-314F-B00D-BC95-955F0DA56F9E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chemeClr val="bg1"/>
                </a:solidFill>
              </a:rPr>
              <a:t>Realismen Realismen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DB2366B-EAC7-5E40-C1D9-98EEC2D6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970" y="436413"/>
            <a:ext cx="6218891" cy="59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6F1B3B-DE5D-D11F-A84A-98E22AE3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Velkommen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Naadsens-café!</a:t>
            </a:r>
          </a:p>
        </p:txBody>
      </p:sp>
      <p:pic>
        <p:nvPicPr>
          <p:cNvPr id="4" name="Billede 3" descr="Et billede, der indeholder tekst, Font/skrifttype, skærmbillede, visitkort&#10;&#10;Automatisk genereret beskrivelse">
            <a:extLst>
              <a:ext uri="{FF2B5EF4-FFF2-40B4-BE49-F238E27FC236}">
                <a16:creationId xmlns:a16="http://schemas.microsoft.com/office/drawing/2014/main" id="{2DD6B4B6-7FA9-4973-438F-8EAFB79D5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47" y="1101499"/>
            <a:ext cx="6177792" cy="44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456</Words>
  <Application>Microsoft Office PowerPoint</Application>
  <PresentationFormat>Widescreen</PresentationFormat>
  <Paragraphs>45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Avenir Book</vt:lpstr>
      <vt:lpstr>Calibri</vt:lpstr>
      <vt:lpstr>Noto Sans</vt:lpstr>
      <vt:lpstr>Wingdings</vt:lpstr>
      <vt:lpstr>Office-tema</vt:lpstr>
      <vt:lpstr>Det moderne gennembrud </vt:lpstr>
      <vt:lpstr>Dagens program </vt:lpstr>
      <vt:lpstr>DMG</vt:lpstr>
      <vt:lpstr>Elevoplæg</vt:lpstr>
      <vt:lpstr>Henrik Pontoppidan</vt:lpstr>
      <vt:lpstr>Hvornår føler du dig krænket eller uretfærdigt behandlet? </vt:lpstr>
      <vt:lpstr>Realismen som skrivestil </vt:lpstr>
      <vt:lpstr>Pontoppidan og Realismen </vt:lpstr>
      <vt:lpstr>Velkommen til Naadsens-café!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Rosita Seeberg (RS | MG)</dc:creator>
  <cp:lastModifiedBy>Jeanette Mikkelsen (JM | MG)</cp:lastModifiedBy>
  <cp:revision>12</cp:revision>
  <dcterms:created xsi:type="dcterms:W3CDTF">2024-08-03T18:31:53Z</dcterms:created>
  <dcterms:modified xsi:type="dcterms:W3CDTF">2025-11-23T15:04:40Z</dcterms:modified>
</cp:coreProperties>
</file>