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319" r:id="rId4"/>
    <p:sldId id="323" r:id="rId5"/>
    <p:sldId id="307" r:id="rId6"/>
    <p:sldId id="303" r:id="rId7"/>
    <p:sldId id="314" r:id="rId8"/>
    <p:sldId id="324" r:id="rId9"/>
    <p:sldId id="279" r:id="rId10"/>
    <p:sldId id="315" r:id="rId11"/>
    <p:sldId id="325" r:id="rId12"/>
    <p:sldId id="261" r:id="rId13"/>
    <p:sldId id="262" r:id="rId14"/>
    <p:sldId id="264" r:id="rId15"/>
    <p:sldId id="259" r:id="rId16"/>
    <p:sldId id="276" r:id="rId17"/>
    <p:sldId id="266" r:id="rId18"/>
    <p:sldId id="275" r:id="rId19"/>
    <p:sldId id="277" r:id="rId20"/>
    <p:sldId id="274" r:id="rId21"/>
    <p:sldId id="273" r:id="rId22"/>
    <p:sldId id="269" r:id="rId23"/>
    <p:sldId id="267" r:id="rId24"/>
    <p:sldId id="278"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p:cViewPr>
        <p:scale>
          <a:sx n="58" d="100"/>
          <a:sy n="58" d="100"/>
        </p:scale>
        <p:origin x="96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B9232-E0A0-4495-8103-9F23E66512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804D74D-1225-41FE-8EAA-15D10984CCFE}">
      <dgm:prSet/>
      <dgm:spPr/>
      <dgm:t>
        <a:bodyPr/>
        <a:lstStyle/>
        <a:p>
          <a:r>
            <a:rPr lang="da-DK" dirty="0"/>
            <a:t>Opsamling fra sidst</a:t>
          </a:r>
          <a:endParaRPr lang="en-US" dirty="0"/>
        </a:p>
      </dgm:t>
    </dgm:pt>
    <dgm:pt modelId="{4725C766-D8AE-4469-8DBA-B6BE03949377}" type="parTrans" cxnId="{67B6B73A-5E78-4C48-90E8-153EA7918AB1}">
      <dgm:prSet/>
      <dgm:spPr/>
      <dgm:t>
        <a:bodyPr/>
        <a:lstStyle/>
        <a:p>
          <a:endParaRPr lang="en-US"/>
        </a:p>
      </dgm:t>
    </dgm:pt>
    <dgm:pt modelId="{7483D7D8-78D0-4B69-B2E5-C08693D6A67B}" type="sibTrans" cxnId="{67B6B73A-5E78-4C48-90E8-153EA7918AB1}">
      <dgm:prSet/>
      <dgm:spPr/>
      <dgm:t>
        <a:bodyPr/>
        <a:lstStyle/>
        <a:p>
          <a:endParaRPr lang="en-US"/>
        </a:p>
      </dgm:t>
    </dgm:pt>
    <dgm:pt modelId="{5571ADEB-14E6-4C6D-A629-C8F20667A6BD}">
      <dgm:prSet/>
      <dgm:spPr/>
      <dgm:t>
        <a:bodyPr/>
        <a:lstStyle/>
        <a:p>
          <a:r>
            <a:rPr lang="da-DK" dirty="0"/>
            <a:t>Charlotte kommer</a:t>
          </a:r>
          <a:endParaRPr lang="en-US" dirty="0"/>
        </a:p>
      </dgm:t>
    </dgm:pt>
    <dgm:pt modelId="{816F6C1A-D84A-4263-BE4E-D6A0E42319A3}" type="parTrans" cxnId="{24D138E6-01EB-4139-8E2C-35B38CC12159}">
      <dgm:prSet/>
      <dgm:spPr/>
      <dgm:t>
        <a:bodyPr/>
        <a:lstStyle/>
        <a:p>
          <a:endParaRPr lang="en-US"/>
        </a:p>
      </dgm:t>
    </dgm:pt>
    <dgm:pt modelId="{4AD62D26-58AB-4897-8EB1-713FFE1E3055}" type="sibTrans" cxnId="{24D138E6-01EB-4139-8E2C-35B38CC12159}">
      <dgm:prSet/>
      <dgm:spPr/>
      <dgm:t>
        <a:bodyPr/>
        <a:lstStyle/>
        <a:p>
          <a:endParaRPr lang="en-US"/>
        </a:p>
      </dgm:t>
    </dgm:pt>
    <dgm:pt modelId="{FC884974-C0C4-4A38-AA71-E6947926D0C0}">
      <dgm:prSet/>
      <dgm:spPr/>
      <dgm:t>
        <a:bodyPr/>
        <a:lstStyle/>
        <a:p>
          <a:r>
            <a:rPr lang="da-DK" dirty="0"/>
            <a:t>Theis Ørntoft</a:t>
          </a:r>
          <a:endParaRPr lang="en-US" dirty="0"/>
        </a:p>
      </dgm:t>
    </dgm:pt>
    <dgm:pt modelId="{8F85EE57-5A48-4903-A161-2CC2388086F2}" type="parTrans" cxnId="{E8D9D732-1E29-4F2F-B0FE-4D3FFBCC2020}">
      <dgm:prSet/>
      <dgm:spPr/>
      <dgm:t>
        <a:bodyPr/>
        <a:lstStyle/>
        <a:p>
          <a:endParaRPr lang="en-US"/>
        </a:p>
      </dgm:t>
    </dgm:pt>
    <dgm:pt modelId="{47D0E6C6-33CC-40C1-89FE-EF5ED462C285}" type="sibTrans" cxnId="{E8D9D732-1E29-4F2F-B0FE-4D3FFBCC2020}">
      <dgm:prSet/>
      <dgm:spPr/>
      <dgm:t>
        <a:bodyPr/>
        <a:lstStyle/>
        <a:p>
          <a:endParaRPr lang="en-US"/>
        </a:p>
      </dgm:t>
    </dgm:pt>
    <dgm:pt modelId="{4FC8729D-08E1-4DFE-B167-4176F7D5A2E1}">
      <dgm:prSet/>
      <dgm:spPr/>
      <dgm:t>
        <a:bodyPr/>
        <a:lstStyle/>
        <a:p>
          <a:r>
            <a:rPr lang="da-DK" dirty="0"/>
            <a:t>Modernisme &amp; realisme</a:t>
          </a:r>
          <a:endParaRPr lang="en-US" dirty="0"/>
        </a:p>
      </dgm:t>
    </dgm:pt>
    <dgm:pt modelId="{B03F74BC-BBCB-42B4-BD83-858A1D07292C}" type="parTrans" cxnId="{AEF8FF9F-B248-4036-80CF-4E494C1E9E69}">
      <dgm:prSet/>
      <dgm:spPr/>
      <dgm:t>
        <a:bodyPr/>
        <a:lstStyle/>
        <a:p>
          <a:endParaRPr lang="en-US"/>
        </a:p>
      </dgm:t>
    </dgm:pt>
    <dgm:pt modelId="{4BD800DE-DFFB-4D68-A673-8CF16722415C}" type="sibTrans" cxnId="{AEF8FF9F-B248-4036-80CF-4E494C1E9E69}">
      <dgm:prSet/>
      <dgm:spPr/>
      <dgm:t>
        <a:bodyPr/>
        <a:lstStyle/>
        <a:p>
          <a:endParaRPr lang="en-US"/>
        </a:p>
      </dgm:t>
    </dgm:pt>
    <dgm:pt modelId="{0AC3769C-3113-43C9-B822-0210DE04DAEE}">
      <dgm:prSet/>
      <dgm:spPr/>
      <dgm:t>
        <a:bodyPr/>
        <a:lstStyle/>
        <a:p>
          <a:r>
            <a:rPr lang="da-DK" dirty="0"/>
            <a:t>Klimalitteratur</a:t>
          </a:r>
        </a:p>
      </dgm:t>
    </dgm:pt>
    <dgm:pt modelId="{C62C306F-AA25-4EBF-9ED0-1D93156E3D7C}" type="parTrans" cxnId="{5277D27D-B052-4F23-94A6-08DC0683F881}">
      <dgm:prSet/>
      <dgm:spPr/>
      <dgm:t>
        <a:bodyPr/>
        <a:lstStyle/>
        <a:p>
          <a:endParaRPr lang="en-US"/>
        </a:p>
      </dgm:t>
    </dgm:pt>
    <dgm:pt modelId="{3BD5209F-6F82-401C-96C6-DA9FCE05A66F}" type="sibTrans" cxnId="{5277D27D-B052-4F23-94A6-08DC0683F881}">
      <dgm:prSet/>
      <dgm:spPr/>
      <dgm:t>
        <a:bodyPr/>
        <a:lstStyle/>
        <a:p>
          <a:endParaRPr lang="en-US"/>
        </a:p>
      </dgm:t>
    </dgm:pt>
    <dgm:pt modelId="{EA15BC86-AEA0-FA4E-A62C-5BBCD7CA771B}" type="pres">
      <dgm:prSet presAssocID="{C67B9232-E0A0-4495-8103-9F23E6651266}" presName="vert0" presStyleCnt="0">
        <dgm:presLayoutVars>
          <dgm:dir/>
          <dgm:animOne val="branch"/>
          <dgm:animLvl val="lvl"/>
        </dgm:presLayoutVars>
      </dgm:prSet>
      <dgm:spPr/>
    </dgm:pt>
    <dgm:pt modelId="{40C5ABF2-25D7-534F-9E80-6E5CC65B52DF}" type="pres">
      <dgm:prSet presAssocID="{D804D74D-1225-41FE-8EAA-15D10984CCFE}" presName="thickLine" presStyleLbl="alignNode1" presStyleIdx="0" presStyleCnt="5"/>
      <dgm:spPr/>
    </dgm:pt>
    <dgm:pt modelId="{333CC124-B890-6B4D-8F6D-621AC10F4599}" type="pres">
      <dgm:prSet presAssocID="{D804D74D-1225-41FE-8EAA-15D10984CCFE}" presName="horz1" presStyleCnt="0"/>
      <dgm:spPr/>
    </dgm:pt>
    <dgm:pt modelId="{1A581997-0BCC-A943-BE1C-F2F0B55FC710}" type="pres">
      <dgm:prSet presAssocID="{D804D74D-1225-41FE-8EAA-15D10984CCFE}" presName="tx1" presStyleLbl="revTx" presStyleIdx="0" presStyleCnt="5"/>
      <dgm:spPr/>
    </dgm:pt>
    <dgm:pt modelId="{799183D9-ACBB-DF40-B4B4-AC599ABCA6B4}" type="pres">
      <dgm:prSet presAssocID="{D804D74D-1225-41FE-8EAA-15D10984CCFE}" presName="vert1" presStyleCnt="0"/>
      <dgm:spPr/>
    </dgm:pt>
    <dgm:pt modelId="{3F26EC07-2A79-8546-AF38-AECA2CD56C30}" type="pres">
      <dgm:prSet presAssocID="{5571ADEB-14E6-4C6D-A629-C8F20667A6BD}" presName="thickLine" presStyleLbl="alignNode1" presStyleIdx="1" presStyleCnt="5"/>
      <dgm:spPr/>
    </dgm:pt>
    <dgm:pt modelId="{61F67825-DCCC-A349-8C4C-49362C62FADE}" type="pres">
      <dgm:prSet presAssocID="{5571ADEB-14E6-4C6D-A629-C8F20667A6BD}" presName="horz1" presStyleCnt="0"/>
      <dgm:spPr/>
    </dgm:pt>
    <dgm:pt modelId="{F776C4D4-4FA9-E44B-AE0F-7C2655AD1112}" type="pres">
      <dgm:prSet presAssocID="{5571ADEB-14E6-4C6D-A629-C8F20667A6BD}" presName="tx1" presStyleLbl="revTx" presStyleIdx="1" presStyleCnt="5"/>
      <dgm:spPr/>
    </dgm:pt>
    <dgm:pt modelId="{46E11E62-5E5E-1742-8148-679858663736}" type="pres">
      <dgm:prSet presAssocID="{5571ADEB-14E6-4C6D-A629-C8F20667A6BD}" presName="vert1" presStyleCnt="0"/>
      <dgm:spPr/>
    </dgm:pt>
    <dgm:pt modelId="{414A3F94-0D2D-FD4A-8487-F78C4FC11A8D}" type="pres">
      <dgm:prSet presAssocID="{0AC3769C-3113-43C9-B822-0210DE04DAEE}" presName="thickLine" presStyleLbl="alignNode1" presStyleIdx="2" presStyleCnt="5"/>
      <dgm:spPr/>
    </dgm:pt>
    <dgm:pt modelId="{25F9A725-C9A1-8D48-B0A0-4AA923D745CA}" type="pres">
      <dgm:prSet presAssocID="{0AC3769C-3113-43C9-B822-0210DE04DAEE}" presName="horz1" presStyleCnt="0"/>
      <dgm:spPr/>
    </dgm:pt>
    <dgm:pt modelId="{65EADE51-B91A-B24C-A1DA-7450A4866A55}" type="pres">
      <dgm:prSet presAssocID="{0AC3769C-3113-43C9-B822-0210DE04DAEE}" presName="tx1" presStyleLbl="revTx" presStyleIdx="2" presStyleCnt="5"/>
      <dgm:spPr/>
    </dgm:pt>
    <dgm:pt modelId="{D51D0C37-43B3-5745-B688-04E6174F7766}" type="pres">
      <dgm:prSet presAssocID="{0AC3769C-3113-43C9-B822-0210DE04DAEE}" presName="vert1" presStyleCnt="0"/>
      <dgm:spPr/>
    </dgm:pt>
    <dgm:pt modelId="{F1AC07D9-CD66-A445-A60B-ED2D697E8717}" type="pres">
      <dgm:prSet presAssocID="{FC884974-C0C4-4A38-AA71-E6947926D0C0}" presName="thickLine" presStyleLbl="alignNode1" presStyleIdx="3" presStyleCnt="5"/>
      <dgm:spPr/>
    </dgm:pt>
    <dgm:pt modelId="{3533613C-5E54-C64A-8937-3A0FD2B9DA78}" type="pres">
      <dgm:prSet presAssocID="{FC884974-C0C4-4A38-AA71-E6947926D0C0}" presName="horz1" presStyleCnt="0"/>
      <dgm:spPr/>
    </dgm:pt>
    <dgm:pt modelId="{04575A53-4501-B549-B64D-F665D6AC03D6}" type="pres">
      <dgm:prSet presAssocID="{FC884974-C0C4-4A38-AA71-E6947926D0C0}" presName="tx1" presStyleLbl="revTx" presStyleIdx="3" presStyleCnt="5"/>
      <dgm:spPr/>
    </dgm:pt>
    <dgm:pt modelId="{F7C0C21C-6F98-E74D-9103-D263FC0B0F28}" type="pres">
      <dgm:prSet presAssocID="{FC884974-C0C4-4A38-AA71-E6947926D0C0}" presName="vert1" presStyleCnt="0"/>
      <dgm:spPr/>
    </dgm:pt>
    <dgm:pt modelId="{63BD9AAF-B16C-BE4F-8F30-D7425B659497}" type="pres">
      <dgm:prSet presAssocID="{4FC8729D-08E1-4DFE-B167-4176F7D5A2E1}" presName="thickLine" presStyleLbl="alignNode1" presStyleIdx="4" presStyleCnt="5"/>
      <dgm:spPr/>
    </dgm:pt>
    <dgm:pt modelId="{5BC7016D-7A8C-0846-A322-3B045C0F3793}" type="pres">
      <dgm:prSet presAssocID="{4FC8729D-08E1-4DFE-B167-4176F7D5A2E1}" presName="horz1" presStyleCnt="0"/>
      <dgm:spPr/>
    </dgm:pt>
    <dgm:pt modelId="{408A3F02-1857-2340-B59E-4DD02F322720}" type="pres">
      <dgm:prSet presAssocID="{4FC8729D-08E1-4DFE-B167-4176F7D5A2E1}" presName="tx1" presStyleLbl="revTx" presStyleIdx="4" presStyleCnt="5"/>
      <dgm:spPr/>
    </dgm:pt>
    <dgm:pt modelId="{37A84843-CE4C-4340-93BA-73E947E7E8C4}" type="pres">
      <dgm:prSet presAssocID="{4FC8729D-08E1-4DFE-B167-4176F7D5A2E1}" presName="vert1" presStyleCnt="0"/>
      <dgm:spPr/>
    </dgm:pt>
  </dgm:ptLst>
  <dgm:cxnLst>
    <dgm:cxn modelId="{8F4AE500-E071-4395-A198-D19271DF1597}" type="presOf" srcId="{5571ADEB-14E6-4C6D-A629-C8F20667A6BD}" destId="{F776C4D4-4FA9-E44B-AE0F-7C2655AD1112}" srcOrd="0" destOrd="0" presId="urn:microsoft.com/office/officeart/2008/layout/LinedList"/>
    <dgm:cxn modelId="{E8D9D732-1E29-4F2F-B0FE-4D3FFBCC2020}" srcId="{C67B9232-E0A0-4495-8103-9F23E6651266}" destId="{FC884974-C0C4-4A38-AA71-E6947926D0C0}" srcOrd="3" destOrd="0" parTransId="{8F85EE57-5A48-4903-A161-2CC2388086F2}" sibTransId="{47D0E6C6-33CC-40C1-89FE-EF5ED462C285}"/>
    <dgm:cxn modelId="{67B6B73A-5E78-4C48-90E8-153EA7918AB1}" srcId="{C67B9232-E0A0-4495-8103-9F23E6651266}" destId="{D804D74D-1225-41FE-8EAA-15D10984CCFE}" srcOrd="0" destOrd="0" parTransId="{4725C766-D8AE-4469-8DBA-B6BE03949377}" sibTransId="{7483D7D8-78D0-4B69-B2E5-C08693D6A67B}"/>
    <dgm:cxn modelId="{D4ED9154-D7EF-4D49-A72C-D60CB6403FA2}" type="presOf" srcId="{4FC8729D-08E1-4DFE-B167-4176F7D5A2E1}" destId="{408A3F02-1857-2340-B59E-4DD02F322720}" srcOrd="0" destOrd="0" presId="urn:microsoft.com/office/officeart/2008/layout/LinedList"/>
    <dgm:cxn modelId="{5277D27D-B052-4F23-94A6-08DC0683F881}" srcId="{C67B9232-E0A0-4495-8103-9F23E6651266}" destId="{0AC3769C-3113-43C9-B822-0210DE04DAEE}" srcOrd="2" destOrd="0" parTransId="{C62C306F-AA25-4EBF-9ED0-1D93156E3D7C}" sibTransId="{3BD5209F-6F82-401C-96C6-DA9FCE05A66F}"/>
    <dgm:cxn modelId="{872F7286-5C21-C544-9A76-9B87A8CEA9B1}" type="presOf" srcId="{C67B9232-E0A0-4495-8103-9F23E6651266}" destId="{EA15BC86-AEA0-FA4E-A62C-5BBCD7CA771B}" srcOrd="0" destOrd="0" presId="urn:microsoft.com/office/officeart/2008/layout/LinedList"/>
    <dgm:cxn modelId="{68081A96-625E-401A-A7C0-A1CBC7806291}" type="presOf" srcId="{D804D74D-1225-41FE-8EAA-15D10984CCFE}" destId="{1A581997-0BCC-A943-BE1C-F2F0B55FC710}" srcOrd="0" destOrd="0" presId="urn:microsoft.com/office/officeart/2008/layout/LinedList"/>
    <dgm:cxn modelId="{AEF8FF9F-B248-4036-80CF-4E494C1E9E69}" srcId="{C67B9232-E0A0-4495-8103-9F23E6651266}" destId="{4FC8729D-08E1-4DFE-B167-4176F7D5A2E1}" srcOrd="4" destOrd="0" parTransId="{B03F74BC-BBCB-42B4-BD83-858A1D07292C}" sibTransId="{4BD800DE-DFFB-4D68-A673-8CF16722415C}"/>
    <dgm:cxn modelId="{9EEF77B1-839A-41AB-A797-A32A4A2221FC}" type="presOf" srcId="{0AC3769C-3113-43C9-B822-0210DE04DAEE}" destId="{65EADE51-B91A-B24C-A1DA-7450A4866A55}" srcOrd="0" destOrd="0" presId="urn:microsoft.com/office/officeart/2008/layout/LinedList"/>
    <dgm:cxn modelId="{B41923CA-DA8F-477D-92EE-9BE2EEFBCDC5}" type="presOf" srcId="{FC884974-C0C4-4A38-AA71-E6947926D0C0}" destId="{04575A53-4501-B549-B64D-F665D6AC03D6}" srcOrd="0" destOrd="0" presId="urn:microsoft.com/office/officeart/2008/layout/LinedList"/>
    <dgm:cxn modelId="{24D138E6-01EB-4139-8E2C-35B38CC12159}" srcId="{C67B9232-E0A0-4495-8103-9F23E6651266}" destId="{5571ADEB-14E6-4C6D-A629-C8F20667A6BD}" srcOrd="1" destOrd="0" parTransId="{816F6C1A-D84A-4263-BE4E-D6A0E42319A3}" sibTransId="{4AD62D26-58AB-4897-8EB1-713FFE1E3055}"/>
    <dgm:cxn modelId="{F44BB33E-C2BD-4AB2-8945-8FEC8C86F10D}" type="presParOf" srcId="{EA15BC86-AEA0-FA4E-A62C-5BBCD7CA771B}" destId="{40C5ABF2-25D7-534F-9E80-6E5CC65B52DF}" srcOrd="0" destOrd="0" presId="urn:microsoft.com/office/officeart/2008/layout/LinedList"/>
    <dgm:cxn modelId="{A7FFF2AD-AD94-4204-9DB0-46F7DF26FB43}" type="presParOf" srcId="{EA15BC86-AEA0-FA4E-A62C-5BBCD7CA771B}" destId="{333CC124-B890-6B4D-8F6D-621AC10F4599}" srcOrd="1" destOrd="0" presId="urn:microsoft.com/office/officeart/2008/layout/LinedList"/>
    <dgm:cxn modelId="{999F67C7-64B1-4D5E-8679-DA1CF3C82781}" type="presParOf" srcId="{333CC124-B890-6B4D-8F6D-621AC10F4599}" destId="{1A581997-0BCC-A943-BE1C-F2F0B55FC710}" srcOrd="0" destOrd="0" presId="urn:microsoft.com/office/officeart/2008/layout/LinedList"/>
    <dgm:cxn modelId="{FB65EDCD-2D20-458A-8334-CEFEB1A04C9A}" type="presParOf" srcId="{333CC124-B890-6B4D-8F6D-621AC10F4599}" destId="{799183D9-ACBB-DF40-B4B4-AC599ABCA6B4}" srcOrd="1" destOrd="0" presId="urn:microsoft.com/office/officeart/2008/layout/LinedList"/>
    <dgm:cxn modelId="{41648903-D8C3-41E0-985D-75AB6E502113}" type="presParOf" srcId="{EA15BC86-AEA0-FA4E-A62C-5BBCD7CA771B}" destId="{3F26EC07-2A79-8546-AF38-AECA2CD56C30}" srcOrd="2" destOrd="0" presId="urn:microsoft.com/office/officeart/2008/layout/LinedList"/>
    <dgm:cxn modelId="{E1FCEF6D-9151-442F-BB98-AD4EBE4ECE95}" type="presParOf" srcId="{EA15BC86-AEA0-FA4E-A62C-5BBCD7CA771B}" destId="{61F67825-DCCC-A349-8C4C-49362C62FADE}" srcOrd="3" destOrd="0" presId="urn:microsoft.com/office/officeart/2008/layout/LinedList"/>
    <dgm:cxn modelId="{EFFE437B-330E-4550-8935-C471CF1E1153}" type="presParOf" srcId="{61F67825-DCCC-A349-8C4C-49362C62FADE}" destId="{F776C4D4-4FA9-E44B-AE0F-7C2655AD1112}" srcOrd="0" destOrd="0" presId="urn:microsoft.com/office/officeart/2008/layout/LinedList"/>
    <dgm:cxn modelId="{FD61F764-A78E-49E7-9715-6F8BB3882590}" type="presParOf" srcId="{61F67825-DCCC-A349-8C4C-49362C62FADE}" destId="{46E11E62-5E5E-1742-8148-679858663736}" srcOrd="1" destOrd="0" presId="urn:microsoft.com/office/officeart/2008/layout/LinedList"/>
    <dgm:cxn modelId="{F7C43ACD-F278-4759-B292-E80C47E236EB}" type="presParOf" srcId="{EA15BC86-AEA0-FA4E-A62C-5BBCD7CA771B}" destId="{414A3F94-0D2D-FD4A-8487-F78C4FC11A8D}" srcOrd="4" destOrd="0" presId="urn:microsoft.com/office/officeart/2008/layout/LinedList"/>
    <dgm:cxn modelId="{876D05CF-7FCF-4004-BD5D-1418BCB2B6CD}" type="presParOf" srcId="{EA15BC86-AEA0-FA4E-A62C-5BBCD7CA771B}" destId="{25F9A725-C9A1-8D48-B0A0-4AA923D745CA}" srcOrd="5" destOrd="0" presId="urn:microsoft.com/office/officeart/2008/layout/LinedList"/>
    <dgm:cxn modelId="{403C7596-3B5A-43E6-B5E1-908B66BB5A76}" type="presParOf" srcId="{25F9A725-C9A1-8D48-B0A0-4AA923D745CA}" destId="{65EADE51-B91A-B24C-A1DA-7450A4866A55}" srcOrd="0" destOrd="0" presId="urn:microsoft.com/office/officeart/2008/layout/LinedList"/>
    <dgm:cxn modelId="{7495E265-C238-44A9-8B01-3B06BDDEA053}" type="presParOf" srcId="{25F9A725-C9A1-8D48-B0A0-4AA923D745CA}" destId="{D51D0C37-43B3-5745-B688-04E6174F7766}" srcOrd="1" destOrd="0" presId="urn:microsoft.com/office/officeart/2008/layout/LinedList"/>
    <dgm:cxn modelId="{F83F2CD2-EC9B-4E31-BA35-726D646B841A}" type="presParOf" srcId="{EA15BC86-AEA0-FA4E-A62C-5BBCD7CA771B}" destId="{F1AC07D9-CD66-A445-A60B-ED2D697E8717}" srcOrd="6" destOrd="0" presId="urn:microsoft.com/office/officeart/2008/layout/LinedList"/>
    <dgm:cxn modelId="{12E6F970-4F75-4C8E-A09D-46BD9B182E68}" type="presParOf" srcId="{EA15BC86-AEA0-FA4E-A62C-5BBCD7CA771B}" destId="{3533613C-5E54-C64A-8937-3A0FD2B9DA78}" srcOrd="7" destOrd="0" presId="urn:microsoft.com/office/officeart/2008/layout/LinedList"/>
    <dgm:cxn modelId="{A52B4474-A6BB-4DBE-8F3F-152F0AE02D54}" type="presParOf" srcId="{3533613C-5E54-C64A-8937-3A0FD2B9DA78}" destId="{04575A53-4501-B549-B64D-F665D6AC03D6}" srcOrd="0" destOrd="0" presId="urn:microsoft.com/office/officeart/2008/layout/LinedList"/>
    <dgm:cxn modelId="{0D3D89D3-EB1F-4685-96A7-B3D6FBAD5BC3}" type="presParOf" srcId="{3533613C-5E54-C64A-8937-3A0FD2B9DA78}" destId="{F7C0C21C-6F98-E74D-9103-D263FC0B0F28}" srcOrd="1" destOrd="0" presId="urn:microsoft.com/office/officeart/2008/layout/LinedList"/>
    <dgm:cxn modelId="{F4F1A47B-1491-4FC6-972C-1B43E78E80FE}" type="presParOf" srcId="{EA15BC86-AEA0-FA4E-A62C-5BBCD7CA771B}" destId="{63BD9AAF-B16C-BE4F-8F30-D7425B659497}" srcOrd="8" destOrd="0" presId="urn:microsoft.com/office/officeart/2008/layout/LinedList"/>
    <dgm:cxn modelId="{7F0A27EA-83F5-46EE-93B8-0D9B3F6740B1}" type="presParOf" srcId="{EA15BC86-AEA0-FA4E-A62C-5BBCD7CA771B}" destId="{5BC7016D-7A8C-0846-A322-3B045C0F3793}" srcOrd="9" destOrd="0" presId="urn:microsoft.com/office/officeart/2008/layout/LinedList"/>
    <dgm:cxn modelId="{AE05A797-7A59-4D4B-8964-9CBF70A2EC0A}" type="presParOf" srcId="{5BC7016D-7A8C-0846-A322-3B045C0F3793}" destId="{408A3F02-1857-2340-B59E-4DD02F322720}" srcOrd="0" destOrd="0" presId="urn:microsoft.com/office/officeart/2008/layout/LinedList"/>
    <dgm:cxn modelId="{6E5E23F1-AC53-415A-A7AD-FAA191108830}" type="presParOf" srcId="{5BC7016D-7A8C-0846-A322-3B045C0F3793}" destId="{37A84843-CE4C-4340-93BA-73E947E7E8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794ACA-64FC-4E81-99FF-3A0E05EBF9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676BC7-87BB-46F4-9D51-BFBD15F4122C}">
      <dgm:prSet/>
      <dgm:spPr/>
      <dgm:t>
        <a:bodyPr/>
        <a:lstStyle/>
        <a:p>
          <a:r>
            <a:rPr lang="da-DK"/>
            <a:t>Gentagelsesfigurer: Anaforer og epiforer </a:t>
          </a:r>
          <a:endParaRPr lang="en-US"/>
        </a:p>
      </dgm:t>
    </dgm:pt>
    <dgm:pt modelId="{B84D2785-D99D-4CDC-8C6F-B5DD9A3C0B3D}" type="parTrans" cxnId="{94D9307B-414E-4CAB-B2C4-6DCB42668B29}">
      <dgm:prSet/>
      <dgm:spPr/>
      <dgm:t>
        <a:bodyPr/>
        <a:lstStyle/>
        <a:p>
          <a:endParaRPr lang="en-US"/>
        </a:p>
      </dgm:t>
    </dgm:pt>
    <dgm:pt modelId="{86F68F4B-282D-48CF-8F67-55EE163935CD}" type="sibTrans" cxnId="{94D9307B-414E-4CAB-B2C4-6DCB42668B29}">
      <dgm:prSet/>
      <dgm:spPr/>
      <dgm:t>
        <a:bodyPr/>
        <a:lstStyle/>
        <a:p>
          <a:endParaRPr lang="en-US"/>
        </a:p>
      </dgm:t>
    </dgm:pt>
    <dgm:pt modelId="{E2407C57-C339-4C22-BDE9-47FFA91925A1}">
      <dgm:prSet/>
      <dgm:spPr/>
      <dgm:t>
        <a:bodyPr/>
        <a:lstStyle/>
        <a:p>
          <a:r>
            <a:rPr lang="da-DK"/>
            <a:t>Bogstavrim: Alliteration og assonans</a:t>
          </a:r>
          <a:endParaRPr lang="en-US"/>
        </a:p>
      </dgm:t>
    </dgm:pt>
    <dgm:pt modelId="{F6DAA78D-E223-41BB-A2CF-2C5318D95AAF}" type="parTrans" cxnId="{017F8520-61D9-44AA-A65D-887238DE2948}">
      <dgm:prSet/>
      <dgm:spPr/>
      <dgm:t>
        <a:bodyPr/>
        <a:lstStyle/>
        <a:p>
          <a:endParaRPr lang="en-US"/>
        </a:p>
      </dgm:t>
    </dgm:pt>
    <dgm:pt modelId="{AECEBB7B-EEDC-421F-8474-5EA03073C91B}" type="sibTrans" cxnId="{017F8520-61D9-44AA-A65D-887238DE2948}">
      <dgm:prSet/>
      <dgm:spPr/>
      <dgm:t>
        <a:bodyPr/>
        <a:lstStyle/>
        <a:p>
          <a:endParaRPr lang="en-US"/>
        </a:p>
      </dgm:t>
    </dgm:pt>
    <dgm:pt modelId="{4D23ED23-E77A-4995-A7E9-B35253356B0C}">
      <dgm:prSet/>
      <dgm:spPr/>
      <dgm:t>
        <a:bodyPr/>
        <a:lstStyle/>
        <a:p>
          <a:r>
            <a:rPr lang="da-DK"/>
            <a:t>Besjæling og personifikation </a:t>
          </a:r>
          <a:endParaRPr lang="en-US"/>
        </a:p>
      </dgm:t>
    </dgm:pt>
    <dgm:pt modelId="{1E7124A0-871B-4AC4-BA8C-EDA79807E194}" type="parTrans" cxnId="{9370F15C-675A-4001-AB53-5AA60D854F9B}">
      <dgm:prSet/>
      <dgm:spPr/>
      <dgm:t>
        <a:bodyPr/>
        <a:lstStyle/>
        <a:p>
          <a:endParaRPr lang="en-US"/>
        </a:p>
      </dgm:t>
    </dgm:pt>
    <dgm:pt modelId="{3829271C-7712-4023-90D0-519E01978F1D}" type="sibTrans" cxnId="{9370F15C-675A-4001-AB53-5AA60D854F9B}">
      <dgm:prSet/>
      <dgm:spPr/>
      <dgm:t>
        <a:bodyPr/>
        <a:lstStyle/>
        <a:p>
          <a:endParaRPr lang="en-US"/>
        </a:p>
      </dgm:t>
    </dgm:pt>
    <dgm:pt modelId="{6C43C135-8A70-4816-94D0-C485890D001B}">
      <dgm:prSet/>
      <dgm:spPr/>
      <dgm:t>
        <a:bodyPr/>
        <a:lstStyle/>
        <a:p>
          <a:r>
            <a:rPr lang="da-DK" dirty="0"/>
            <a:t>Metafor og sammenligning </a:t>
          </a:r>
          <a:endParaRPr lang="en-US" dirty="0"/>
        </a:p>
      </dgm:t>
    </dgm:pt>
    <dgm:pt modelId="{6221F225-C2A3-4913-BDA7-5EBAEF959D8C}" type="parTrans" cxnId="{631E6163-B425-46A4-A513-D43FEA971591}">
      <dgm:prSet/>
      <dgm:spPr/>
      <dgm:t>
        <a:bodyPr/>
        <a:lstStyle/>
        <a:p>
          <a:endParaRPr lang="en-US"/>
        </a:p>
      </dgm:t>
    </dgm:pt>
    <dgm:pt modelId="{D96F16C2-4834-4DE4-9303-42424FA0EC9A}" type="sibTrans" cxnId="{631E6163-B425-46A4-A513-D43FEA971591}">
      <dgm:prSet/>
      <dgm:spPr/>
      <dgm:t>
        <a:bodyPr/>
        <a:lstStyle/>
        <a:p>
          <a:endParaRPr lang="en-US"/>
        </a:p>
      </dgm:t>
    </dgm:pt>
    <dgm:pt modelId="{652F7E41-5EB1-4C02-91EC-F46EDC98B135}">
      <dgm:prSet/>
      <dgm:spPr/>
      <dgm:t>
        <a:bodyPr/>
        <a:lstStyle/>
        <a:p>
          <a:r>
            <a:rPr lang="da-DK" dirty="0"/>
            <a:t>Hvad er metrik?</a:t>
          </a:r>
        </a:p>
      </dgm:t>
    </dgm:pt>
    <dgm:pt modelId="{27936BD0-8FBA-4997-B625-09927826E09B}" type="parTrans" cxnId="{A1DADDDC-A2D0-413E-B57B-0A1AEB78601F}">
      <dgm:prSet/>
      <dgm:spPr/>
    </dgm:pt>
    <dgm:pt modelId="{081E1FC7-CB5D-4703-8DCA-5235F3CB9E3E}" type="sibTrans" cxnId="{A1DADDDC-A2D0-413E-B57B-0A1AEB78601F}">
      <dgm:prSet/>
      <dgm:spPr/>
    </dgm:pt>
    <dgm:pt modelId="{7374BEB7-8BD0-4E08-B8D1-7283B2FB9445}">
      <dgm:prSet/>
      <dgm:spPr/>
      <dgm:t>
        <a:bodyPr/>
        <a:lstStyle/>
        <a:p>
          <a:r>
            <a:rPr lang="da-DK" dirty="0"/>
            <a:t>Hvad er fast metrik / frie vers?</a:t>
          </a:r>
        </a:p>
      </dgm:t>
    </dgm:pt>
    <dgm:pt modelId="{2411F38D-60DC-4A8E-A366-C5919CC35BC0}" type="parTrans" cxnId="{F6A0A46B-CEB0-465C-9ACA-489C99F66A68}">
      <dgm:prSet/>
      <dgm:spPr/>
    </dgm:pt>
    <dgm:pt modelId="{B562A7B4-A835-4431-8266-22485F805847}" type="sibTrans" cxnId="{F6A0A46B-CEB0-465C-9ACA-489C99F66A68}">
      <dgm:prSet/>
      <dgm:spPr/>
    </dgm:pt>
    <dgm:pt modelId="{5AE4EB51-F0CE-174B-A2B0-A930F170E590}" type="pres">
      <dgm:prSet presAssocID="{4B794ACA-64FC-4E81-99FF-3A0E05EBF902}" presName="linear" presStyleCnt="0">
        <dgm:presLayoutVars>
          <dgm:animLvl val="lvl"/>
          <dgm:resizeHandles val="exact"/>
        </dgm:presLayoutVars>
      </dgm:prSet>
      <dgm:spPr/>
    </dgm:pt>
    <dgm:pt modelId="{E7F0173B-A18F-7145-8BAD-9FEF60E0A6B5}" type="pres">
      <dgm:prSet presAssocID="{28676BC7-87BB-46F4-9D51-BFBD15F4122C}" presName="parentText" presStyleLbl="node1" presStyleIdx="0" presStyleCnt="6">
        <dgm:presLayoutVars>
          <dgm:chMax val="0"/>
          <dgm:bulletEnabled val="1"/>
        </dgm:presLayoutVars>
      </dgm:prSet>
      <dgm:spPr/>
    </dgm:pt>
    <dgm:pt modelId="{DE2022F7-7FAE-6D4D-BD7F-4499117FD36A}" type="pres">
      <dgm:prSet presAssocID="{86F68F4B-282D-48CF-8F67-55EE163935CD}" presName="spacer" presStyleCnt="0"/>
      <dgm:spPr/>
    </dgm:pt>
    <dgm:pt modelId="{0508C513-0AD8-BB42-9543-F1D6EE1A724C}" type="pres">
      <dgm:prSet presAssocID="{E2407C57-C339-4C22-BDE9-47FFA91925A1}" presName="parentText" presStyleLbl="node1" presStyleIdx="1" presStyleCnt="6">
        <dgm:presLayoutVars>
          <dgm:chMax val="0"/>
          <dgm:bulletEnabled val="1"/>
        </dgm:presLayoutVars>
      </dgm:prSet>
      <dgm:spPr/>
    </dgm:pt>
    <dgm:pt modelId="{DD398B8F-F70F-F742-ADA1-C6EC4712EE43}" type="pres">
      <dgm:prSet presAssocID="{AECEBB7B-EEDC-421F-8474-5EA03073C91B}" presName="spacer" presStyleCnt="0"/>
      <dgm:spPr/>
    </dgm:pt>
    <dgm:pt modelId="{60717639-D562-F249-A48D-C4619F16F722}" type="pres">
      <dgm:prSet presAssocID="{4D23ED23-E77A-4995-A7E9-B35253356B0C}" presName="parentText" presStyleLbl="node1" presStyleIdx="2" presStyleCnt="6">
        <dgm:presLayoutVars>
          <dgm:chMax val="0"/>
          <dgm:bulletEnabled val="1"/>
        </dgm:presLayoutVars>
      </dgm:prSet>
      <dgm:spPr/>
    </dgm:pt>
    <dgm:pt modelId="{54F9EFFB-BAE7-8041-A388-562A51A9734D}" type="pres">
      <dgm:prSet presAssocID="{3829271C-7712-4023-90D0-519E01978F1D}" presName="spacer" presStyleCnt="0"/>
      <dgm:spPr/>
    </dgm:pt>
    <dgm:pt modelId="{26BBA5B3-CF67-3D4D-ACAB-770E16AB66F3}" type="pres">
      <dgm:prSet presAssocID="{6C43C135-8A70-4816-94D0-C485890D001B}" presName="parentText" presStyleLbl="node1" presStyleIdx="3" presStyleCnt="6">
        <dgm:presLayoutVars>
          <dgm:chMax val="0"/>
          <dgm:bulletEnabled val="1"/>
        </dgm:presLayoutVars>
      </dgm:prSet>
      <dgm:spPr/>
    </dgm:pt>
    <dgm:pt modelId="{2F4255D4-0B32-46D1-BE9A-D408A3D35BF3}" type="pres">
      <dgm:prSet presAssocID="{D96F16C2-4834-4DE4-9303-42424FA0EC9A}" presName="spacer" presStyleCnt="0"/>
      <dgm:spPr/>
    </dgm:pt>
    <dgm:pt modelId="{24E5DAAD-C177-4E1C-976A-BDD01C2E4765}" type="pres">
      <dgm:prSet presAssocID="{652F7E41-5EB1-4C02-91EC-F46EDC98B135}" presName="parentText" presStyleLbl="node1" presStyleIdx="4" presStyleCnt="6">
        <dgm:presLayoutVars>
          <dgm:chMax val="0"/>
          <dgm:bulletEnabled val="1"/>
        </dgm:presLayoutVars>
      </dgm:prSet>
      <dgm:spPr/>
    </dgm:pt>
    <dgm:pt modelId="{4066E7CD-C863-4401-B307-23D121B9B3B0}" type="pres">
      <dgm:prSet presAssocID="{081E1FC7-CB5D-4703-8DCA-5235F3CB9E3E}" presName="spacer" presStyleCnt="0"/>
      <dgm:spPr/>
    </dgm:pt>
    <dgm:pt modelId="{2FF9C2A9-0307-4E19-A2C4-6A7D30593EEE}" type="pres">
      <dgm:prSet presAssocID="{7374BEB7-8BD0-4E08-B8D1-7283B2FB9445}" presName="parentText" presStyleLbl="node1" presStyleIdx="5" presStyleCnt="6">
        <dgm:presLayoutVars>
          <dgm:chMax val="0"/>
          <dgm:bulletEnabled val="1"/>
        </dgm:presLayoutVars>
      </dgm:prSet>
      <dgm:spPr/>
    </dgm:pt>
  </dgm:ptLst>
  <dgm:cxnLst>
    <dgm:cxn modelId="{C79E9B1E-3BA0-498E-AD01-C494DAF7055A}" type="presOf" srcId="{7374BEB7-8BD0-4E08-B8D1-7283B2FB9445}" destId="{2FF9C2A9-0307-4E19-A2C4-6A7D30593EEE}" srcOrd="0" destOrd="0" presId="urn:microsoft.com/office/officeart/2005/8/layout/vList2"/>
    <dgm:cxn modelId="{017F8520-61D9-44AA-A65D-887238DE2948}" srcId="{4B794ACA-64FC-4E81-99FF-3A0E05EBF902}" destId="{E2407C57-C339-4C22-BDE9-47FFA91925A1}" srcOrd="1" destOrd="0" parTransId="{F6DAA78D-E223-41BB-A2CF-2C5318D95AAF}" sibTransId="{AECEBB7B-EEDC-421F-8474-5EA03073C91B}"/>
    <dgm:cxn modelId="{9370F15C-675A-4001-AB53-5AA60D854F9B}" srcId="{4B794ACA-64FC-4E81-99FF-3A0E05EBF902}" destId="{4D23ED23-E77A-4995-A7E9-B35253356B0C}" srcOrd="2" destOrd="0" parTransId="{1E7124A0-871B-4AC4-BA8C-EDA79807E194}" sibTransId="{3829271C-7712-4023-90D0-519E01978F1D}"/>
    <dgm:cxn modelId="{631E6163-B425-46A4-A513-D43FEA971591}" srcId="{4B794ACA-64FC-4E81-99FF-3A0E05EBF902}" destId="{6C43C135-8A70-4816-94D0-C485890D001B}" srcOrd="3" destOrd="0" parTransId="{6221F225-C2A3-4913-BDA7-5EBAEF959D8C}" sibTransId="{D96F16C2-4834-4DE4-9303-42424FA0EC9A}"/>
    <dgm:cxn modelId="{8C629E43-F4B4-4F8C-8A26-D9028CFB61D3}" type="presOf" srcId="{6C43C135-8A70-4816-94D0-C485890D001B}" destId="{26BBA5B3-CF67-3D4D-ACAB-770E16AB66F3}" srcOrd="0" destOrd="0" presId="urn:microsoft.com/office/officeart/2005/8/layout/vList2"/>
    <dgm:cxn modelId="{F6A0A46B-CEB0-465C-9ACA-489C99F66A68}" srcId="{4B794ACA-64FC-4E81-99FF-3A0E05EBF902}" destId="{7374BEB7-8BD0-4E08-B8D1-7283B2FB9445}" srcOrd="5" destOrd="0" parTransId="{2411F38D-60DC-4A8E-A366-C5919CC35BC0}" sibTransId="{B562A7B4-A835-4431-8266-22485F805847}"/>
    <dgm:cxn modelId="{DA1F424D-8ECD-49DF-9082-508BEA09927B}" type="presOf" srcId="{28676BC7-87BB-46F4-9D51-BFBD15F4122C}" destId="{E7F0173B-A18F-7145-8BAD-9FEF60E0A6B5}" srcOrd="0" destOrd="0" presId="urn:microsoft.com/office/officeart/2005/8/layout/vList2"/>
    <dgm:cxn modelId="{3101AF71-FB30-8644-B269-A2C7C0433030}" type="presOf" srcId="{4B794ACA-64FC-4E81-99FF-3A0E05EBF902}" destId="{5AE4EB51-F0CE-174B-A2B0-A930F170E590}" srcOrd="0" destOrd="0" presId="urn:microsoft.com/office/officeart/2005/8/layout/vList2"/>
    <dgm:cxn modelId="{94D9307B-414E-4CAB-B2C4-6DCB42668B29}" srcId="{4B794ACA-64FC-4E81-99FF-3A0E05EBF902}" destId="{28676BC7-87BB-46F4-9D51-BFBD15F4122C}" srcOrd="0" destOrd="0" parTransId="{B84D2785-D99D-4CDC-8C6F-B5DD9A3C0B3D}" sibTransId="{86F68F4B-282D-48CF-8F67-55EE163935CD}"/>
    <dgm:cxn modelId="{F769BD7F-2191-4641-9EF0-F618129CC30E}" type="presOf" srcId="{4D23ED23-E77A-4995-A7E9-B35253356B0C}" destId="{60717639-D562-F249-A48D-C4619F16F722}" srcOrd="0" destOrd="0" presId="urn:microsoft.com/office/officeart/2005/8/layout/vList2"/>
    <dgm:cxn modelId="{15890A87-25C2-4B94-9F92-CD6536605895}" type="presOf" srcId="{E2407C57-C339-4C22-BDE9-47FFA91925A1}" destId="{0508C513-0AD8-BB42-9543-F1D6EE1A724C}" srcOrd="0" destOrd="0" presId="urn:microsoft.com/office/officeart/2005/8/layout/vList2"/>
    <dgm:cxn modelId="{A99E7CBA-963A-4E33-92AC-1AE7920E69B9}" type="presOf" srcId="{652F7E41-5EB1-4C02-91EC-F46EDC98B135}" destId="{24E5DAAD-C177-4E1C-976A-BDD01C2E4765}" srcOrd="0" destOrd="0" presId="urn:microsoft.com/office/officeart/2005/8/layout/vList2"/>
    <dgm:cxn modelId="{A1DADDDC-A2D0-413E-B57B-0A1AEB78601F}" srcId="{4B794ACA-64FC-4E81-99FF-3A0E05EBF902}" destId="{652F7E41-5EB1-4C02-91EC-F46EDC98B135}" srcOrd="4" destOrd="0" parTransId="{27936BD0-8FBA-4997-B625-09927826E09B}" sibTransId="{081E1FC7-CB5D-4703-8DCA-5235F3CB9E3E}"/>
    <dgm:cxn modelId="{63213661-B883-40E1-B64A-ACA90853520E}" type="presParOf" srcId="{5AE4EB51-F0CE-174B-A2B0-A930F170E590}" destId="{E7F0173B-A18F-7145-8BAD-9FEF60E0A6B5}" srcOrd="0" destOrd="0" presId="urn:microsoft.com/office/officeart/2005/8/layout/vList2"/>
    <dgm:cxn modelId="{9A2D73BB-3A20-4C0D-8328-05544A06C7AE}" type="presParOf" srcId="{5AE4EB51-F0CE-174B-A2B0-A930F170E590}" destId="{DE2022F7-7FAE-6D4D-BD7F-4499117FD36A}" srcOrd="1" destOrd="0" presId="urn:microsoft.com/office/officeart/2005/8/layout/vList2"/>
    <dgm:cxn modelId="{EA17B26C-50EA-4712-AF16-3EF5CBE39CCA}" type="presParOf" srcId="{5AE4EB51-F0CE-174B-A2B0-A930F170E590}" destId="{0508C513-0AD8-BB42-9543-F1D6EE1A724C}" srcOrd="2" destOrd="0" presId="urn:microsoft.com/office/officeart/2005/8/layout/vList2"/>
    <dgm:cxn modelId="{BA17F973-DE2E-4514-90D9-7022B9956264}" type="presParOf" srcId="{5AE4EB51-F0CE-174B-A2B0-A930F170E590}" destId="{DD398B8F-F70F-F742-ADA1-C6EC4712EE43}" srcOrd="3" destOrd="0" presId="urn:microsoft.com/office/officeart/2005/8/layout/vList2"/>
    <dgm:cxn modelId="{08C66069-1F8F-4AEF-8B1C-AF1CAA2993E2}" type="presParOf" srcId="{5AE4EB51-F0CE-174B-A2B0-A930F170E590}" destId="{60717639-D562-F249-A48D-C4619F16F722}" srcOrd="4" destOrd="0" presId="urn:microsoft.com/office/officeart/2005/8/layout/vList2"/>
    <dgm:cxn modelId="{11DA6DC8-EDFF-41A7-BC81-943647598B1A}" type="presParOf" srcId="{5AE4EB51-F0CE-174B-A2B0-A930F170E590}" destId="{54F9EFFB-BAE7-8041-A388-562A51A9734D}" srcOrd="5" destOrd="0" presId="urn:microsoft.com/office/officeart/2005/8/layout/vList2"/>
    <dgm:cxn modelId="{AD798DD9-4686-4B27-9187-0427F28D5C7F}" type="presParOf" srcId="{5AE4EB51-F0CE-174B-A2B0-A930F170E590}" destId="{26BBA5B3-CF67-3D4D-ACAB-770E16AB66F3}" srcOrd="6" destOrd="0" presId="urn:microsoft.com/office/officeart/2005/8/layout/vList2"/>
    <dgm:cxn modelId="{1E4F5E29-34D6-433B-9311-490FC8B60D79}" type="presParOf" srcId="{5AE4EB51-F0CE-174B-A2B0-A930F170E590}" destId="{2F4255D4-0B32-46D1-BE9A-D408A3D35BF3}" srcOrd="7" destOrd="0" presId="urn:microsoft.com/office/officeart/2005/8/layout/vList2"/>
    <dgm:cxn modelId="{958827F2-DAF0-4E3C-8DA2-15C2C31F45F9}" type="presParOf" srcId="{5AE4EB51-F0CE-174B-A2B0-A930F170E590}" destId="{24E5DAAD-C177-4E1C-976A-BDD01C2E4765}" srcOrd="8" destOrd="0" presId="urn:microsoft.com/office/officeart/2005/8/layout/vList2"/>
    <dgm:cxn modelId="{2ECA056C-D9AF-4209-8389-182A4F976301}" type="presParOf" srcId="{5AE4EB51-F0CE-174B-A2B0-A930F170E590}" destId="{4066E7CD-C863-4401-B307-23D121B9B3B0}" srcOrd="9" destOrd="0" presId="urn:microsoft.com/office/officeart/2005/8/layout/vList2"/>
    <dgm:cxn modelId="{957A73D8-A4A8-499E-A8E1-DC9D718B9C1E}" type="presParOf" srcId="{5AE4EB51-F0CE-174B-A2B0-A930F170E590}" destId="{2FF9C2A9-0307-4E19-A2C4-6A7D30593EE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5ABF2-25D7-534F-9E80-6E5CC65B52DF}">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81997-0BCC-A943-BE1C-F2F0B55FC710}">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da-DK" sz="4000" kern="1200" dirty="0"/>
            <a:t>Opsamling fra sidst</a:t>
          </a:r>
          <a:endParaRPr lang="en-US" sz="4000" kern="1200" dirty="0"/>
        </a:p>
      </dsp:txBody>
      <dsp:txXfrm>
        <a:off x="0" y="531"/>
        <a:ext cx="10515600" cy="870055"/>
      </dsp:txXfrm>
    </dsp:sp>
    <dsp:sp modelId="{3F26EC07-2A79-8546-AF38-AECA2CD56C30}">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76C4D4-4FA9-E44B-AE0F-7C2655AD1112}">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da-DK" sz="4000" kern="1200" dirty="0"/>
            <a:t>Charlotte kommer</a:t>
          </a:r>
          <a:endParaRPr lang="en-US" sz="4000" kern="1200" dirty="0"/>
        </a:p>
      </dsp:txBody>
      <dsp:txXfrm>
        <a:off x="0" y="870586"/>
        <a:ext cx="10515600" cy="870055"/>
      </dsp:txXfrm>
    </dsp:sp>
    <dsp:sp modelId="{414A3F94-0D2D-FD4A-8487-F78C4FC11A8D}">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ADE51-B91A-B24C-A1DA-7450A4866A5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da-DK" sz="4000" kern="1200" dirty="0"/>
            <a:t>Klimalitteratur</a:t>
          </a:r>
        </a:p>
      </dsp:txBody>
      <dsp:txXfrm>
        <a:off x="0" y="1740641"/>
        <a:ext cx="10515600" cy="870055"/>
      </dsp:txXfrm>
    </dsp:sp>
    <dsp:sp modelId="{F1AC07D9-CD66-A445-A60B-ED2D697E8717}">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75A53-4501-B549-B64D-F665D6AC03D6}">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da-DK" sz="4000" kern="1200" dirty="0"/>
            <a:t>Theis Ørntoft</a:t>
          </a:r>
          <a:endParaRPr lang="en-US" sz="4000" kern="1200" dirty="0"/>
        </a:p>
      </dsp:txBody>
      <dsp:txXfrm>
        <a:off x="0" y="2610696"/>
        <a:ext cx="10515600" cy="870055"/>
      </dsp:txXfrm>
    </dsp:sp>
    <dsp:sp modelId="{63BD9AAF-B16C-BE4F-8F30-D7425B659497}">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A3F02-1857-2340-B59E-4DD02F322720}">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da-DK" sz="4000" kern="1200" dirty="0"/>
            <a:t>Modernisme &amp; realisme</a:t>
          </a:r>
          <a:endParaRPr lang="en-US" sz="4000" kern="1200" dirty="0"/>
        </a:p>
      </dsp:txBody>
      <dsp:txXfrm>
        <a:off x="0" y="3480751"/>
        <a:ext cx="10515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0173B-A18F-7145-8BAD-9FEF60E0A6B5}">
      <dsp:nvSpPr>
        <dsp:cNvPr id="0" name=""/>
        <dsp:cNvSpPr/>
      </dsp:nvSpPr>
      <dsp:spPr>
        <a:xfrm>
          <a:off x="0" y="3848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a:t>Gentagelsesfigurer: Anaforer og epiforer </a:t>
          </a:r>
          <a:endParaRPr lang="en-US" sz="2700" kern="1200"/>
        </a:p>
      </dsp:txBody>
      <dsp:txXfrm>
        <a:off x="31613" y="70097"/>
        <a:ext cx="10452374" cy="584369"/>
      </dsp:txXfrm>
    </dsp:sp>
    <dsp:sp modelId="{0508C513-0AD8-BB42-9543-F1D6EE1A724C}">
      <dsp:nvSpPr>
        <dsp:cNvPr id="0" name=""/>
        <dsp:cNvSpPr/>
      </dsp:nvSpPr>
      <dsp:spPr>
        <a:xfrm>
          <a:off x="0" y="76383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a:t>Bogstavrim: Alliteration og assonans</a:t>
          </a:r>
          <a:endParaRPr lang="en-US" sz="2700" kern="1200"/>
        </a:p>
      </dsp:txBody>
      <dsp:txXfrm>
        <a:off x="31613" y="795452"/>
        <a:ext cx="10452374" cy="584369"/>
      </dsp:txXfrm>
    </dsp:sp>
    <dsp:sp modelId="{60717639-D562-F249-A48D-C4619F16F722}">
      <dsp:nvSpPr>
        <dsp:cNvPr id="0" name=""/>
        <dsp:cNvSpPr/>
      </dsp:nvSpPr>
      <dsp:spPr>
        <a:xfrm>
          <a:off x="0" y="148919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a:t>Besjæling og personifikation </a:t>
          </a:r>
          <a:endParaRPr lang="en-US" sz="2700" kern="1200"/>
        </a:p>
      </dsp:txBody>
      <dsp:txXfrm>
        <a:off x="31613" y="1520807"/>
        <a:ext cx="10452374" cy="584369"/>
      </dsp:txXfrm>
    </dsp:sp>
    <dsp:sp modelId="{26BBA5B3-CF67-3D4D-ACAB-770E16AB66F3}">
      <dsp:nvSpPr>
        <dsp:cNvPr id="0" name=""/>
        <dsp:cNvSpPr/>
      </dsp:nvSpPr>
      <dsp:spPr>
        <a:xfrm>
          <a:off x="0" y="221454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dirty="0"/>
            <a:t>Metafor og sammenligning </a:t>
          </a:r>
          <a:endParaRPr lang="en-US" sz="2700" kern="1200" dirty="0"/>
        </a:p>
      </dsp:txBody>
      <dsp:txXfrm>
        <a:off x="31613" y="2246162"/>
        <a:ext cx="10452374" cy="584369"/>
      </dsp:txXfrm>
    </dsp:sp>
    <dsp:sp modelId="{24E5DAAD-C177-4E1C-976A-BDD01C2E4765}">
      <dsp:nvSpPr>
        <dsp:cNvPr id="0" name=""/>
        <dsp:cNvSpPr/>
      </dsp:nvSpPr>
      <dsp:spPr>
        <a:xfrm>
          <a:off x="0" y="293990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dirty="0"/>
            <a:t>Hvad er metrik?</a:t>
          </a:r>
        </a:p>
      </dsp:txBody>
      <dsp:txXfrm>
        <a:off x="31613" y="2971517"/>
        <a:ext cx="10452374" cy="584369"/>
      </dsp:txXfrm>
    </dsp:sp>
    <dsp:sp modelId="{2FF9C2A9-0307-4E19-A2C4-6A7D30593EEE}">
      <dsp:nvSpPr>
        <dsp:cNvPr id="0" name=""/>
        <dsp:cNvSpPr/>
      </dsp:nvSpPr>
      <dsp:spPr>
        <a:xfrm>
          <a:off x="0" y="366525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dirty="0"/>
            <a:t>Hvad er fast metrik / frie vers?</a:t>
          </a:r>
        </a:p>
      </dsp:txBody>
      <dsp:txXfrm>
        <a:off x="31613" y="3696872"/>
        <a:ext cx="10452374" cy="5843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C63B8-6401-9A48-ADB6-913CE320FDF1}" type="datetimeFigureOut">
              <a:rPr lang="da-DK" smtClean="0"/>
              <a:t>16-02-2026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37A03-8731-5842-B603-9F7A340D0A10}" type="slidenum">
              <a:rPr lang="da-DK" smtClean="0"/>
              <a:t>‹nr.›</a:t>
            </a:fld>
            <a:endParaRPr lang="da-DK"/>
          </a:p>
        </p:txBody>
      </p:sp>
    </p:spTree>
    <p:extLst>
      <p:ext uri="{BB962C8B-B14F-4D97-AF65-F5344CB8AC3E}">
        <p14:creationId xmlns:p14="http://schemas.microsoft.com/office/powerpoint/2010/main" val="409401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94534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74544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vhttps</a:t>
            </a:r>
            <a:r>
              <a:rPr lang="da-DK" dirty="0"/>
              <a:t>://</a:t>
            </a:r>
            <a:r>
              <a:rPr lang="da-DK" dirty="0" err="1"/>
              <a:t>klimalitteratur.systime.dk</a:t>
            </a:r>
            <a:r>
              <a:rPr lang="da-DK" dirty="0"/>
              <a:t>/?id=134#c534 </a:t>
            </a:r>
          </a:p>
          <a:p>
            <a:r>
              <a:rPr lang="da-DK" dirty="0"/>
              <a:t> </a:t>
            </a:r>
          </a:p>
        </p:txBody>
      </p:sp>
      <p:sp>
        <p:nvSpPr>
          <p:cNvPr id="4" name="Pladsholder til slidenummer 3"/>
          <p:cNvSpPr>
            <a:spLocks noGrp="1"/>
          </p:cNvSpPr>
          <p:nvPr>
            <p:ph type="sldNum" sz="quarter" idx="5"/>
          </p:nvPr>
        </p:nvSpPr>
        <p:spPr/>
        <p:txBody>
          <a:bodyPr/>
          <a:lstStyle/>
          <a:p>
            <a:fld id="{EBF37A03-8731-5842-B603-9F7A340D0A10}" type="slidenum">
              <a:rPr lang="da-DK" smtClean="0"/>
              <a:t>9</a:t>
            </a:fld>
            <a:endParaRPr lang="da-DK"/>
          </a:p>
        </p:txBody>
      </p:sp>
    </p:spTree>
    <p:extLst>
      <p:ext uri="{BB962C8B-B14F-4D97-AF65-F5344CB8AC3E}">
        <p14:creationId xmlns:p14="http://schemas.microsoft.com/office/powerpoint/2010/main" val="16609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21D25-C891-B854-8F60-9B140C48A21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3EA411F-2E24-5CBA-9BBF-565E3A34E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145449D-6307-DD7F-5727-64753AA1FA0E}"/>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5" name="Pladsholder til sidefod 4">
            <a:extLst>
              <a:ext uri="{FF2B5EF4-FFF2-40B4-BE49-F238E27FC236}">
                <a16:creationId xmlns:a16="http://schemas.microsoft.com/office/drawing/2014/main" id="{3FC59C3A-1BE3-8699-C744-DD4EC8A9CE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A9A0F4-8F25-EF5B-7682-A6FB5FB7890A}"/>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30834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32A09-981D-E9C8-7946-19EFB9CD3F7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81C9B3A-A64F-492E-49BB-D6FE5FD527E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0FE9350-E373-42DC-04FD-3C24A5DB5E04}"/>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5" name="Pladsholder til sidefod 4">
            <a:extLst>
              <a:ext uri="{FF2B5EF4-FFF2-40B4-BE49-F238E27FC236}">
                <a16:creationId xmlns:a16="http://schemas.microsoft.com/office/drawing/2014/main" id="{61E82A6F-9330-047A-D287-EC7364E38A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32A5395-2352-9ADA-F4F7-DDAF2949249C}"/>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127347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FCB2E0A-7AAE-11B4-C478-CA18AE9B551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5252A70-0325-4037-210D-B7F0DA65608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889649-4292-65F3-E00C-BF033E149AA7}"/>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5" name="Pladsholder til sidefod 4">
            <a:extLst>
              <a:ext uri="{FF2B5EF4-FFF2-40B4-BE49-F238E27FC236}">
                <a16:creationId xmlns:a16="http://schemas.microsoft.com/office/drawing/2014/main" id="{A270C338-1095-38C3-9E5E-23D8A8366B7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73D2200-528B-037F-1451-93A5C3F4F8E3}"/>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49165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3800" y="1615733"/>
            <a:ext cx="10285200" cy="4529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Font typeface="Red Hat Mono"/>
              <a:buAutoNum type="arabicPeriod"/>
              <a:defRPr/>
            </a:lvl1pPr>
            <a:lvl2pPr marL="1219170" lvl="1" indent="-423323" rtl="0">
              <a:lnSpc>
                <a:spcPct val="100000"/>
              </a:lnSpc>
              <a:spcBef>
                <a:spcPts val="0"/>
              </a:spcBef>
              <a:spcAft>
                <a:spcPts val="0"/>
              </a:spcAft>
              <a:buClr>
                <a:srgbClr val="434343"/>
              </a:buClr>
              <a:buSzPts val="1400"/>
              <a:buFont typeface="Epilogue Medium"/>
              <a:buChar char="●"/>
              <a:defRPr/>
            </a:lvl2pPr>
            <a:lvl3pPr marL="1828754" lvl="2" indent="-423323" rtl="0">
              <a:lnSpc>
                <a:spcPct val="100000"/>
              </a:lnSpc>
              <a:spcBef>
                <a:spcPts val="0"/>
              </a:spcBef>
              <a:spcAft>
                <a:spcPts val="0"/>
              </a:spcAft>
              <a:buClr>
                <a:srgbClr val="434343"/>
              </a:buClr>
              <a:buSzPts val="1400"/>
              <a:buFont typeface="Epilogue Medium"/>
              <a:buAutoNum type="romanLcPeriod"/>
              <a:defRPr/>
            </a:lvl3pPr>
            <a:lvl4pPr marL="2438339" lvl="3" indent="-423323" rtl="0">
              <a:lnSpc>
                <a:spcPct val="100000"/>
              </a:lnSpc>
              <a:spcBef>
                <a:spcPts val="0"/>
              </a:spcBef>
              <a:spcAft>
                <a:spcPts val="0"/>
              </a:spcAft>
              <a:buClr>
                <a:srgbClr val="434343"/>
              </a:buClr>
              <a:buSzPts val="1400"/>
              <a:buFont typeface="Epilogue Medium"/>
              <a:buAutoNum type="arabicPeriod"/>
              <a:defRPr/>
            </a:lvl4pPr>
            <a:lvl5pPr marL="3047924" lvl="4" indent="-423323" rtl="0">
              <a:lnSpc>
                <a:spcPct val="100000"/>
              </a:lnSpc>
              <a:spcBef>
                <a:spcPts val="0"/>
              </a:spcBef>
              <a:spcAft>
                <a:spcPts val="0"/>
              </a:spcAft>
              <a:buClr>
                <a:srgbClr val="434343"/>
              </a:buClr>
              <a:buSzPts val="1400"/>
              <a:buFont typeface="Epilogue Medium"/>
              <a:buAutoNum type="alphaLcPeriod"/>
              <a:defRPr/>
            </a:lvl5pPr>
            <a:lvl6pPr marL="3657509" lvl="5" indent="-423323" rtl="0">
              <a:lnSpc>
                <a:spcPct val="100000"/>
              </a:lnSpc>
              <a:spcBef>
                <a:spcPts val="0"/>
              </a:spcBef>
              <a:spcAft>
                <a:spcPts val="0"/>
              </a:spcAft>
              <a:buClr>
                <a:srgbClr val="434343"/>
              </a:buClr>
              <a:buSzPts val="1400"/>
              <a:buFont typeface="Epilogue Medium"/>
              <a:buAutoNum type="romanLcPeriod"/>
              <a:defRPr/>
            </a:lvl6pPr>
            <a:lvl7pPr marL="4267093" lvl="6" indent="-423323" rtl="0">
              <a:lnSpc>
                <a:spcPct val="100000"/>
              </a:lnSpc>
              <a:spcBef>
                <a:spcPts val="0"/>
              </a:spcBef>
              <a:spcAft>
                <a:spcPts val="0"/>
              </a:spcAft>
              <a:buClr>
                <a:srgbClr val="434343"/>
              </a:buClr>
              <a:buSzPts val="1400"/>
              <a:buFont typeface="Epilogue Medium"/>
              <a:buAutoNum type="arabicPeriod"/>
              <a:defRPr/>
            </a:lvl7pPr>
            <a:lvl8pPr marL="4876678" lvl="7" indent="-423323" rtl="0">
              <a:lnSpc>
                <a:spcPct val="100000"/>
              </a:lnSpc>
              <a:spcBef>
                <a:spcPts val="0"/>
              </a:spcBef>
              <a:spcAft>
                <a:spcPts val="0"/>
              </a:spcAft>
              <a:buClr>
                <a:srgbClr val="434343"/>
              </a:buClr>
              <a:buSzPts val="1400"/>
              <a:buFont typeface="Epilogue Medium"/>
              <a:buAutoNum type="alphaLcPeriod"/>
              <a:defRPr/>
            </a:lvl8pPr>
            <a:lvl9pPr marL="5486263" lvl="8" indent="-423323" rtl="0">
              <a:lnSpc>
                <a:spcPct val="100000"/>
              </a:lnSpc>
              <a:spcBef>
                <a:spcPts val="0"/>
              </a:spcBef>
              <a:spcAft>
                <a:spcPts val="0"/>
              </a:spcAft>
              <a:buClr>
                <a:srgbClr val="434343"/>
              </a:buClr>
              <a:buSzPts val="1400"/>
              <a:buFont typeface="Epilogue Medium"/>
              <a:buAutoNum type="romanLcPeriod"/>
              <a:defRPr/>
            </a:lvl9pPr>
          </a:lstStyle>
          <a:p>
            <a:endParaRPr/>
          </a:p>
        </p:txBody>
      </p:sp>
      <p:sp>
        <p:nvSpPr>
          <p:cNvPr id="28" name="Google Shape;28;p4"/>
          <p:cNvSpPr txBox="1">
            <a:spLocks noGrp="1"/>
          </p:cNvSpPr>
          <p:nvPr>
            <p:ph type="title"/>
          </p:nvPr>
        </p:nvSpPr>
        <p:spPr>
          <a:xfrm>
            <a:off x="953467" y="713333"/>
            <a:ext cx="10285200" cy="9024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ed Hat Mono"/>
              <a:buNone/>
              <a:defRPr sz="4267" b="1">
                <a:solidFill>
                  <a:schemeClr val="dk1"/>
                </a:solidFill>
                <a:latin typeface="Red Hat Mono"/>
                <a:ea typeface="Red Hat Mono"/>
                <a:cs typeface="Red Hat Mono"/>
                <a:sym typeface="Red Hat Mono"/>
              </a:defRPr>
            </a:lvl1pPr>
            <a:lvl2pPr lvl="1"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2pPr>
            <a:lvl3pPr lvl="2"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3pPr>
            <a:lvl4pPr lvl="3"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4pPr>
            <a:lvl5pPr lvl="4"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5pPr>
            <a:lvl6pPr lvl="5"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6pPr>
            <a:lvl7pPr lvl="6"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7pPr>
            <a:lvl8pPr lvl="7"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8pPr>
            <a:lvl9pPr lvl="8" rtl="0">
              <a:spcBef>
                <a:spcPts val="0"/>
              </a:spcBef>
              <a:spcAft>
                <a:spcPts val="0"/>
              </a:spcAft>
              <a:buClr>
                <a:schemeClr val="dk1"/>
              </a:buClr>
              <a:buSzPts val="3500"/>
              <a:buFont typeface="Red Hat Mono"/>
              <a:buNone/>
              <a:defRPr sz="4667" b="1">
                <a:solidFill>
                  <a:schemeClr val="dk1"/>
                </a:solidFill>
                <a:latin typeface="Red Hat Mono"/>
                <a:ea typeface="Red Hat Mono"/>
                <a:cs typeface="Red Hat Mono"/>
                <a:sym typeface="Red Hat Mono"/>
              </a:defRPr>
            </a:lvl9pPr>
          </a:lstStyle>
          <a:p>
            <a:endParaRPr/>
          </a:p>
        </p:txBody>
      </p:sp>
    </p:spTree>
    <p:extLst>
      <p:ext uri="{BB962C8B-B14F-4D97-AF65-F5344CB8AC3E}">
        <p14:creationId xmlns:p14="http://schemas.microsoft.com/office/powerpoint/2010/main" val="304878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kolonner">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2/15/2026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48947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E0D53-D84D-4A66-A167-AAF1C934410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00248AB-3834-ABD9-484F-8B8049DDD56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23439D3-FDBA-A68E-37D7-EB66124AAE69}"/>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5" name="Pladsholder til sidefod 4">
            <a:extLst>
              <a:ext uri="{FF2B5EF4-FFF2-40B4-BE49-F238E27FC236}">
                <a16:creationId xmlns:a16="http://schemas.microsoft.com/office/drawing/2014/main" id="{4CA88621-7721-F6B0-1380-D90C2B8177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DC3972-0FF9-7D9E-DE82-7A1FE7AE67D3}"/>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341933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03C13-9A5F-D313-5C6E-5A6406EC0A0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A091889-3A65-B827-7B57-7F5D28D01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52C2C4E-8752-7BF5-25E6-82243BE08DB2}"/>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5" name="Pladsholder til sidefod 4">
            <a:extLst>
              <a:ext uri="{FF2B5EF4-FFF2-40B4-BE49-F238E27FC236}">
                <a16:creationId xmlns:a16="http://schemas.microsoft.com/office/drawing/2014/main" id="{9303776C-D1D9-99D4-0758-294F6EFF249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BFF62A8-AE09-07F4-49F0-1E920426BA8F}"/>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77135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6356C-2786-EA23-B2A8-DFAB5415359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C59A440-0F2B-8E1E-D541-1F86F251EA5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414A3EB-E401-0953-9AF5-568F80AE8B1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4FAD570-C5DF-9995-734D-EFEBF072D125}"/>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6" name="Pladsholder til sidefod 5">
            <a:extLst>
              <a:ext uri="{FF2B5EF4-FFF2-40B4-BE49-F238E27FC236}">
                <a16:creationId xmlns:a16="http://schemas.microsoft.com/office/drawing/2014/main" id="{5856A986-D060-D1C6-1074-1129DA4078C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A25CB1A-242E-3CD5-2264-5962AE5C0DE9}"/>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27348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61E61-FFD9-9884-46F6-F1496452699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1BF8C2-E230-B446-DD1A-0114008DC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A1C36C5-E5C8-B52D-37D0-8D305061D90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D0B0113-DD05-0F86-74A7-098DDB869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EF9E95B-B4A9-5F57-C7FB-D121C9A7859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BA0AA32-D541-72E9-6CD6-BFA009F85FC7}"/>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8" name="Pladsholder til sidefod 7">
            <a:extLst>
              <a:ext uri="{FF2B5EF4-FFF2-40B4-BE49-F238E27FC236}">
                <a16:creationId xmlns:a16="http://schemas.microsoft.com/office/drawing/2014/main" id="{258D6019-F12A-D306-D381-0A8D137EA80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B8F66D8-78C8-D16F-A73B-EB411453F8DC}"/>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65826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9C261-592E-6FCB-8D0A-8D3BD1222AA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0D6F40E-F8CE-C581-C6E6-6DE9CC29ABE9}"/>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4" name="Pladsholder til sidefod 3">
            <a:extLst>
              <a:ext uri="{FF2B5EF4-FFF2-40B4-BE49-F238E27FC236}">
                <a16:creationId xmlns:a16="http://schemas.microsoft.com/office/drawing/2014/main" id="{850582CC-C909-7C57-8664-6730303B17E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640B722-575E-099D-836E-4894CAC03196}"/>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114212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9357C7E-7D0C-314E-2B20-607CA4858FE1}"/>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3" name="Pladsholder til sidefod 2">
            <a:extLst>
              <a:ext uri="{FF2B5EF4-FFF2-40B4-BE49-F238E27FC236}">
                <a16:creationId xmlns:a16="http://schemas.microsoft.com/office/drawing/2014/main" id="{CE429EA6-4731-4F55-BFBA-C1FBFB4CECA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166535C-4D3D-5B6B-6298-6ABD909A14C9}"/>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341241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244EC-C653-9857-5564-8C133ACFF25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D4EBD55-9C4F-2F01-3189-17C5B79C2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DE24A0E-4C01-F803-EFED-C2751DB16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7D35E9A-3B31-C5A5-D66F-65DE51394DAD}"/>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6" name="Pladsholder til sidefod 5">
            <a:extLst>
              <a:ext uri="{FF2B5EF4-FFF2-40B4-BE49-F238E27FC236}">
                <a16:creationId xmlns:a16="http://schemas.microsoft.com/office/drawing/2014/main" id="{1736B80A-4352-67FA-4EED-C44E5B3D785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4918356-D290-CB04-8BFD-A5B4C3B34EFD}"/>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24495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055DC-BE95-4F4D-03E1-19EA74CC85C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17A7F92-53B8-C2B8-9C32-ACCA3FABAF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1195182-5BDA-5D5D-D847-5C537D28C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3611126-63A0-E451-FFE7-3A64501352D4}"/>
              </a:ext>
            </a:extLst>
          </p:cNvPr>
          <p:cNvSpPr>
            <a:spLocks noGrp="1"/>
          </p:cNvSpPr>
          <p:nvPr>
            <p:ph type="dt" sz="half" idx="10"/>
          </p:nvPr>
        </p:nvSpPr>
        <p:spPr/>
        <p:txBody>
          <a:bodyPr/>
          <a:lstStyle/>
          <a:p>
            <a:fld id="{B8C910B9-EF96-2843-AF04-5C255EEBA0DA}" type="datetimeFigureOut">
              <a:rPr lang="da-DK" smtClean="0"/>
              <a:t>16-02-2026</a:t>
            </a:fld>
            <a:endParaRPr lang="da-DK"/>
          </a:p>
        </p:txBody>
      </p:sp>
      <p:sp>
        <p:nvSpPr>
          <p:cNvPr id="6" name="Pladsholder til sidefod 5">
            <a:extLst>
              <a:ext uri="{FF2B5EF4-FFF2-40B4-BE49-F238E27FC236}">
                <a16:creationId xmlns:a16="http://schemas.microsoft.com/office/drawing/2014/main" id="{2B65F667-415F-3F78-EBEB-06612D635BF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AE21CC8-98D7-B6B8-E50F-704AF511230B}"/>
              </a:ext>
            </a:extLst>
          </p:cNvPr>
          <p:cNvSpPr>
            <a:spLocks noGrp="1"/>
          </p:cNvSpPr>
          <p:nvPr>
            <p:ph type="sldNum" sz="quarter" idx="12"/>
          </p:nvPr>
        </p:nvSpPr>
        <p:spPr/>
        <p:txBody>
          <a:bodyPr/>
          <a:lstStyle/>
          <a:p>
            <a:fld id="{DE227152-025C-8045-B527-FBE333C843C9}" type="slidenum">
              <a:rPr lang="da-DK" smtClean="0"/>
              <a:t>‹nr.›</a:t>
            </a:fld>
            <a:endParaRPr lang="da-DK"/>
          </a:p>
        </p:txBody>
      </p:sp>
    </p:spTree>
    <p:extLst>
      <p:ext uri="{BB962C8B-B14F-4D97-AF65-F5344CB8AC3E}">
        <p14:creationId xmlns:p14="http://schemas.microsoft.com/office/powerpoint/2010/main" val="19844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3633C44-9D35-127E-D346-160676035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9C4E51E-910A-1092-5716-E1A74CC2A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6EACF6C-22F0-D07C-4A66-96328010A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910B9-EF96-2843-AF04-5C255EEBA0DA}" type="datetimeFigureOut">
              <a:rPr lang="da-DK" smtClean="0"/>
              <a:t>16-02-2026</a:t>
            </a:fld>
            <a:endParaRPr lang="da-DK"/>
          </a:p>
        </p:txBody>
      </p:sp>
      <p:sp>
        <p:nvSpPr>
          <p:cNvPr id="5" name="Pladsholder til sidefod 4">
            <a:extLst>
              <a:ext uri="{FF2B5EF4-FFF2-40B4-BE49-F238E27FC236}">
                <a16:creationId xmlns:a16="http://schemas.microsoft.com/office/drawing/2014/main" id="{C0C96F16-7159-0809-48DD-E98BF40BC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71612C1-C214-122C-0A09-C0E2EF1DD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27152-025C-8045-B527-FBE333C843C9}" type="slidenum">
              <a:rPr lang="da-DK" smtClean="0"/>
              <a:t>‹nr.›</a:t>
            </a:fld>
            <a:endParaRPr lang="da-DK"/>
          </a:p>
        </p:txBody>
      </p:sp>
    </p:spTree>
    <p:extLst>
      <p:ext uri="{BB962C8B-B14F-4D97-AF65-F5344CB8AC3E}">
        <p14:creationId xmlns:p14="http://schemas.microsoft.com/office/powerpoint/2010/main" val="1436063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litthist.systime.dk/?id=125"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klimalitteratur.systime.dk/?id=135#c298"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ie wird das Klima-Jahr 2021? – EURACTIV.de">
            <a:extLst>
              <a:ext uri="{FF2B5EF4-FFF2-40B4-BE49-F238E27FC236}">
                <a16:creationId xmlns:a16="http://schemas.microsoft.com/office/drawing/2014/main" id="{73E9ABEC-35EC-C073-9012-81C636F5A5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3CAAAD-E7CB-6982-2B38-302FCA47210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a-DK" sz="5200">
                <a:solidFill>
                  <a:srgbClr val="FFFFFF"/>
                </a:solidFill>
              </a:rPr>
              <a:t>Velkommen til lyrikkens verden!</a:t>
            </a:r>
          </a:p>
        </p:txBody>
      </p:sp>
      <p:sp>
        <p:nvSpPr>
          <p:cNvPr id="3" name="Undertitel 2">
            <a:extLst>
              <a:ext uri="{FF2B5EF4-FFF2-40B4-BE49-F238E27FC236}">
                <a16:creationId xmlns:a16="http://schemas.microsoft.com/office/drawing/2014/main" id="{AC67C721-B829-EBDA-9E89-599E4484D1D7}"/>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da-DK" dirty="0">
                <a:solidFill>
                  <a:srgbClr val="FFFFFF"/>
                </a:solidFill>
              </a:rPr>
              <a:t>Vi leger med sproget </a:t>
            </a:r>
          </a:p>
        </p:txBody>
      </p:sp>
    </p:spTree>
    <p:extLst>
      <p:ext uri="{BB962C8B-B14F-4D97-AF65-F5344CB8AC3E}">
        <p14:creationId xmlns:p14="http://schemas.microsoft.com/office/powerpoint/2010/main" val="3762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lede 2" descr="Et billede, der indeholder tekst, skærmbillede, linje/række, diagram&#10;&#10;Automatisk genereret beskrivelse">
            <a:extLst>
              <a:ext uri="{FF2B5EF4-FFF2-40B4-BE49-F238E27FC236}">
                <a16:creationId xmlns:a16="http://schemas.microsoft.com/office/drawing/2014/main" id="{F56B4CEA-1EEF-12FC-F2BE-062707E2DD99}"/>
              </a:ext>
            </a:extLst>
          </p:cNvPr>
          <p:cNvPicPr>
            <a:picLocks noChangeAspect="1"/>
          </p:cNvPicPr>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63115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j med spoler snavs">
            <a:extLst>
              <a:ext uri="{FF2B5EF4-FFF2-40B4-BE49-F238E27FC236}">
                <a16:creationId xmlns:a16="http://schemas.microsoft.com/office/drawing/2014/main" id="{C3F308D3-9A40-63DA-B9E2-70B40F06CB11}"/>
              </a:ext>
            </a:extLst>
          </p:cNvPr>
          <p:cNvPicPr>
            <a:picLocks noChangeAspect="1"/>
          </p:cNvPicPr>
          <p:nvPr/>
        </p:nvPicPr>
        <p:blipFill>
          <a:blip r:embed="rId2">
            <a:alphaModFix amt="40000"/>
          </a:blip>
          <a:srcRect t="3405" b="12326"/>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D6144EC9-CD0C-4533-9653-29F199CD0FFE}"/>
              </a:ext>
            </a:extLst>
          </p:cNvPr>
          <p:cNvSpPr>
            <a:spLocks noGrp="1"/>
          </p:cNvSpPr>
          <p:nvPr>
            <p:ph type="ctrTitle"/>
          </p:nvPr>
        </p:nvSpPr>
        <p:spPr>
          <a:xfrm>
            <a:off x="1154955" y="2099733"/>
            <a:ext cx="8825658" cy="2677648"/>
          </a:xfrm>
        </p:spPr>
        <p:txBody>
          <a:bodyPr>
            <a:normAutofit/>
          </a:bodyPr>
          <a:lstStyle/>
          <a:p>
            <a:r>
              <a:rPr lang="da-DK" dirty="0">
                <a:solidFill>
                  <a:schemeClr val="tx1"/>
                </a:solidFill>
              </a:rPr>
              <a:t>På sporet af virkelighedsbilleder:</a:t>
            </a:r>
          </a:p>
        </p:txBody>
      </p:sp>
      <p:sp>
        <p:nvSpPr>
          <p:cNvPr id="3" name="Undertitel 2">
            <a:extLst>
              <a:ext uri="{FF2B5EF4-FFF2-40B4-BE49-F238E27FC236}">
                <a16:creationId xmlns:a16="http://schemas.microsoft.com/office/drawing/2014/main" id="{BB92C458-A45B-4635-9907-8138437D226E}"/>
              </a:ext>
            </a:extLst>
          </p:cNvPr>
          <p:cNvSpPr>
            <a:spLocks noGrp="1"/>
          </p:cNvSpPr>
          <p:nvPr>
            <p:ph type="subTitle" idx="1"/>
          </p:nvPr>
        </p:nvSpPr>
        <p:spPr>
          <a:xfrm>
            <a:off x="1154955" y="4777380"/>
            <a:ext cx="8825658" cy="861420"/>
          </a:xfrm>
        </p:spPr>
        <p:txBody>
          <a:bodyPr>
            <a:normAutofit/>
          </a:bodyPr>
          <a:lstStyle/>
          <a:p>
            <a:r>
              <a:rPr lang="da-DK" i="1" dirty="0">
                <a:solidFill>
                  <a:schemeClr val="tx1"/>
                </a:solidFill>
              </a:rPr>
              <a:t>Realisme</a:t>
            </a:r>
            <a:r>
              <a:rPr lang="da-DK" i="1" dirty="0"/>
              <a:t>,</a:t>
            </a:r>
            <a:r>
              <a:rPr lang="da-DK" i="1" dirty="0">
                <a:solidFill>
                  <a:schemeClr val="tx1"/>
                </a:solidFill>
              </a:rPr>
              <a:t> modernisme og </a:t>
            </a:r>
            <a:r>
              <a:rPr lang="da-DK" i="1" dirty="0" err="1">
                <a:solidFill>
                  <a:schemeClr val="tx1"/>
                </a:solidFill>
              </a:rPr>
              <a:t>antropocæne</a:t>
            </a:r>
            <a:r>
              <a:rPr lang="da-DK" i="1" dirty="0">
                <a:solidFill>
                  <a:schemeClr val="tx1"/>
                </a:solidFill>
              </a:rPr>
              <a:t> hybrider…</a:t>
            </a:r>
            <a:br>
              <a:rPr lang="da-DK" i="1" dirty="0">
                <a:solidFill>
                  <a:schemeClr val="tx1"/>
                </a:solidFill>
              </a:rPr>
            </a:br>
            <a:endParaRPr lang="da-DK" i="1" dirty="0">
              <a:solidFill>
                <a:schemeClr val="tx1"/>
              </a:solidFill>
            </a:endParaRPr>
          </a:p>
        </p:txBody>
      </p:sp>
    </p:spTree>
    <p:extLst>
      <p:ext uri="{BB962C8B-B14F-4D97-AF65-F5344CB8AC3E}">
        <p14:creationId xmlns:p14="http://schemas.microsoft.com/office/powerpoint/2010/main" val="32751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7E936-4786-4FB0-8E6B-CB466C1375D9}"/>
              </a:ext>
            </a:extLst>
          </p:cNvPr>
          <p:cNvSpPr>
            <a:spLocks noGrp="1"/>
          </p:cNvSpPr>
          <p:nvPr>
            <p:ph type="title"/>
          </p:nvPr>
        </p:nvSpPr>
        <p:spPr>
          <a:xfrm>
            <a:off x="1154954" y="759279"/>
            <a:ext cx="8761413" cy="1322613"/>
          </a:xfrm>
        </p:spPr>
        <p:txBody>
          <a:bodyPr/>
          <a:lstStyle/>
          <a:p>
            <a:r>
              <a:rPr lang="da-DK" dirty="0"/>
              <a:t>2 dybe spor i gennem det (19.) 20. &amp; 21.århundrede:</a:t>
            </a:r>
          </a:p>
        </p:txBody>
      </p:sp>
      <p:sp>
        <p:nvSpPr>
          <p:cNvPr id="3" name="Pladsholder til tekst 2">
            <a:extLst>
              <a:ext uri="{FF2B5EF4-FFF2-40B4-BE49-F238E27FC236}">
                <a16:creationId xmlns:a16="http://schemas.microsoft.com/office/drawing/2014/main" id="{F851C967-251D-4E6A-AC27-60DB88D41339}"/>
              </a:ext>
            </a:extLst>
          </p:cNvPr>
          <p:cNvSpPr>
            <a:spLocks noGrp="1"/>
          </p:cNvSpPr>
          <p:nvPr>
            <p:ph type="body" idx="1"/>
          </p:nvPr>
        </p:nvSpPr>
        <p:spPr/>
        <p:txBody>
          <a:bodyPr/>
          <a:lstStyle/>
          <a:p>
            <a:r>
              <a:rPr lang="da-DK" dirty="0"/>
              <a:t>Realisme</a:t>
            </a:r>
          </a:p>
        </p:txBody>
      </p:sp>
      <p:sp>
        <p:nvSpPr>
          <p:cNvPr id="5" name="Pladsholder til tekst 4">
            <a:extLst>
              <a:ext uri="{FF2B5EF4-FFF2-40B4-BE49-F238E27FC236}">
                <a16:creationId xmlns:a16="http://schemas.microsoft.com/office/drawing/2014/main" id="{562858CA-3E6A-4AE8-A788-04184CCE61AD}"/>
              </a:ext>
            </a:extLst>
          </p:cNvPr>
          <p:cNvSpPr>
            <a:spLocks noGrp="1"/>
          </p:cNvSpPr>
          <p:nvPr>
            <p:ph type="body" sz="quarter" idx="3"/>
          </p:nvPr>
        </p:nvSpPr>
        <p:spPr/>
        <p:txBody>
          <a:bodyPr/>
          <a:lstStyle/>
          <a:p>
            <a:r>
              <a:rPr lang="da-DK" dirty="0"/>
              <a:t>Modernisme</a:t>
            </a:r>
          </a:p>
        </p:txBody>
      </p:sp>
      <p:pic>
        <p:nvPicPr>
          <p:cNvPr id="1026" name="Picture 2" descr="Concrétion | Ny Carlsbergfondet">
            <a:extLst>
              <a:ext uri="{FF2B5EF4-FFF2-40B4-BE49-F238E27FC236}">
                <a16:creationId xmlns:a16="http://schemas.microsoft.com/office/drawing/2014/main" id="{2DF466D9-27D9-4F36-8EA6-644AB8616748}"/>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239000" y="2600185"/>
            <a:ext cx="2224881" cy="3569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ys familie kommer til ARoS - kunsten.nu - Online magasin og kalender for  billedkunst">
            <a:extLst>
              <a:ext uri="{FF2B5EF4-FFF2-40B4-BE49-F238E27FC236}">
                <a16:creationId xmlns:a16="http://schemas.microsoft.com/office/drawing/2014/main" id="{617C1A47-9178-485D-B567-3180DE58238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17914" y="2903517"/>
            <a:ext cx="2835842" cy="274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29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FC40E-BFCB-49B4-8BC8-049CB1FEC703}"/>
              </a:ext>
            </a:extLst>
          </p:cNvPr>
          <p:cNvSpPr>
            <a:spLocks noGrp="1"/>
          </p:cNvSpPr>
          <p:nvPr>
            <p:ph type="title"/>
          </p:nvPr>
        </p:nvSpPr>
        <p:spPr/>
        <p:txBody>
          <a:bodyPr>
            <a:normAutofit fontScale="90000"/>
          </a:bodyPr>
          <a:lstStyle/>
          <a:p>
            <a:r>
              <a:rPr lang="da-DK" dirty="0"/>
              <a:t>Opråb, Forandring, Jubel, Revolution, Avantgarde &amp; Social kritik:</a:t>
            </a:r>
          </a:p>
        </p:txBody>
      </p:sp>
      <p:sp>
        <p:nvSpPr>
          <p:cNvPr id="4" name="Pladsholder til tekst 3">
            <a:extLst>
              <a:ext uri="{FF2B5EF4-FFF2-40B4-BE49-F238E27FC236}">
                <a16:creationId xmlns:a16="http://schemas.microsoft.com/office/drawing/2014/main" id="{50905CF7-08AA-4ECB-95E8-21F945B85489}"/>
              </a:ext>
            </a:extLst>
          </p:cNvPr>
          <p:cNvSpPr>
            <a:spLocks noGrp="1"/>
          </p:cNvSpPr>
          <p:nvPr>
            <p:ph type="body" sz="half" idx="15"/>
          </p:nvPr>
        </p:nvSpPr>
        <p:spPr/>
        <p:txBody>
          <a:bodyPr>
            <a:normAutofit fontScale="92500" lnSpcReduction="10000"/>
          </a:bodyPr>
          <a:lstStyle/>
          <a:p>
            <a:r>
              <a:rPr lang="da-DK" sz="1800" b="1" i="1" dirty="0"/>
              <a:t>1.Problemer under debat, &amp; Realismekrav</a:t>
            </a:r>
          </a:p>
          <a:p>
            <a:br>
              <a:rPr lang="da-DK" sz="1800" b="1" i="1" dirty="0"/>
            </a:br>
            <a:r>
              <a:rPr lang="da-DK" sz="1800" b="1" i="1" dirty="0"/>
              <a:t>2. Århundredeskifte , Jubeloptimisme og Det modernes indtog</a:t>
            </a:r>
          </a:p>
          <a:p>
            <a:br>
              <a:rPr lang="da-DK" sz="1800" b="1" i="1" dirty="0"/>
            </a:br>
            <a:r>
              <a:rPr lang="da-DK" sz="1800" b="1" i="1" dirty="0"/>
              <a:t>3.Mellem krige: ismernes tid og revolutioner</a:t>
            </a:r>
          </a:p>
          <a:p>
            <a:br>
              <a:rPr lang="da-DK" sz="1800" b="1" i="1" dirty="0"/>
            </a:br>
            <a:r>
              <a:rPr lang="da-DK" sz="1800" b="1" i="1" dirty="0"/>
              <a:t>4. Efterkrigstid: enten/eller </a:t>
            </a:r>
          </a:p>
          <a:p>
            <a:endParaRPr lang="da-DK" sz="1800" dirty="0"/>
          </a:p>
        </p:txBody>
      </p:sp>
      <p:sp>
        <p:nvSpPr>
          <p:cNvPr id="5" name="Pladsholder til tekst 4">
            <a:extLst>
              <a:ext uri="{FF2B5EF4-FFF2-40B4-BE49-F238E27FC236}">
                <a16:creationId xmlns:a16="http://schemas.microsoft.com/office/drawing/2014/main" id="{CDB762A2-349D-4986-88CC-9E47F18681DA}"/>
              </a:ext>
            </a:extLst>
          </p:cNvPr>
          <p:cNvSpPr>
            <a:spLocks noGrp="1"/>
          </p:cNvSpPr>
          <p:nvPr>
            <p:ph type="body" sz="quarter" idx="3"/>
          </p:nvPr>
        </p:nvSpPr>
        <p:spPr/>
        <p:txBody>
          <a:bodyPr/>
          <a:lstStyle/>
          <a:p>
            <a:endParaRPr lang="da-DK"/>
          </a:p>
        </p:txBody>
      </p:sp>
      <p:sp>
        <p:nvSpPr>
          <p:cNvPr id="6" name="Pladsholder til tekst 5">
            <a:extLst>
              <a:ext uri="{FF2B5EF4-FFF2-40B4-BE49-F238E27FC236}">
                <a16:creationId xmlns:a16="http://schemas.microsoft.com/office/drawing/2014/main" id="{EF20135D-9983-4F1E-ACCF-2ED8031B1DFE}"/>
              </a:ext>
            </a:extLst>
          </p:cNvPr>
          <p:cNvSpPr>
            <a:spLocks noGrp="1"/>
          </p:cNvSpPr>
          <p:nvPr>
            <p:ph type="body" sz="half" idx="16"/>
          </p:nvPr>
        </p:nvSpPr>
        <p:spPr/>
        <p:txBody>
          <a:bodyPr/>
          <a:lstStyle/>
          <a:p>
            <a:endParaRPr lang="da-DK" dirty="0"/>
          </a:p>
        </p:txBody>
      </p:sp>
      <p:sp>
        <p:nvSpPr>
          <p:cNvPr id="8" name="Pladsholder til tekst 7">
            <a:extLst>
              <a:ext uri="{FF2B5EF4-FFF2-40B4-BE49-F238E27FC236}">
                <a16:creationId xmlns:a16="http://schemas.microsoft.com/office/drawing/2014/main" id="{2A45130C-CF77-4D4F-8F83-46728FD49E07}"/>
              </a:ext>
            </a:extLst>
          </p:cNvPr>
          <p:cNvSpPr>
            <a:spLocks noGrp="1"/>
          </p:cNvSpPr>
          <p:nvPr>
            <p:ph type="body" sz="half" idx="17"/>
          </p:nvPr>
        </p:nvSpPr>
        <p:spPr/>
        <p:txBody>
          <a:bodyPr>
            <a:normAutofit fontScale="92500" lnSpcReduction="20000"/>
          </a:bodyPr>
          <a:lstStyle/>
          <a:p>
            <a:br>
              <a:rPr lang="da-DK" sz="1800" b="1" i="1" dirty="0"/>
            </a:br>
            <a:r>
              <a:rPr lang="da-DK" sz="1800" b="1" i="1" dirty="0"/>
              <a:t>5.Rødstrømper,-realisme</a:t>
            </a:r>
          </a:p>
          <a:p>
            <a:r>
              <a:rPr lang="da-DK" sz="1800" b="1" i="1" dirty="0"/>
              <a:t> </a:t>
            </a:r>
            <a:br>
              <a:rPr lang="da-DK" sz="1800" b="1" i="1" dirty="0"/>
            </a:br>
            <a:r>
              <a:rPr lang="da-DK" sz="1800" b="1" i="1" dirty="0"/>
              <a:t>6.Kold krig, Punk og sort postmodernisme</a:t>
            </a:r>
          </a:p>
          <a:p>
            <a:br>
              <a:rPr lang="da-DK" sz="1800" b="1" i="1" dirty="0"/>
            </a:br>
            <a:r>
              <a:rPr lang="da-DK" sz="1800" b="1" i="1" dirty="0"/>
              <a:t>7.Moderne minimalisme</a:t>
            </a:r>
          </a:p>
          <a:p>
            <a:br>
              <a:rPr lang="da-DK" sz="1800" b="1" i="1" dirty="0"/>
            </a:br>
            <a:r>
              <a:rPr lang="da-DK" sz="1800" b="1" i="1" dirty="0"/>
              <a:t>8. Klimakrise, diversitet globalisering &amp; eksperimenterende realisme</a:t>
            </a:r>
            <a:br>
              <a:rPr lang="da-DK" sz="1800" b="1" i="1" dirty="0"/>
            </a:br>
            <a:endParaRPr lang="da-DK" sz="1800" dirty="0"/>
          </a:p>
        </p:txBody>
      </p:sp>
      <p:pic>
        <p:nvPicPr>
          <p:cNvPr id="9" name="Pladsholder til billede 7">
            <a:extLst>
              <a:ext uri="{FF2B5EF4-FFF2-40B4-BE49-F238E27FC236}">
                <a16:creationId xmlns:a16="http://schemas.microsoft.com/office/drawing/2014/main" id="{97191319-89BC-48E0-842E-3C82800241C9}"/>
              </a:ext>
            </a:extLst>
          </p:cNvPr>
          <p:cNvPicPr>
            <a:picLocks noGrp="1" noChangeAspect="1"/>
          </p:cNvPicPr>
          <p:nvPr>
            <p:ph type="pic" idx="1"/>
          </p:nvPr>
        </p:nvPicPr>
        <p:blipFill>
          <a:blip r:embed="rId2"/>
          <a:srcRect l="23529" r="23529"/>
          <a:stretch>
            <a:fillRect/>
          </a:stretch>
        </p:blipFill>
        <p:spPr>
          <a:xfrm>
            <a:off x="4551667" y="2603500"/>
            <a:ext cx="3108064" cy="3503386"/>
          </a:xfrm>
        </p:spPr>
      </p:pic>
      <p:pic>
        <p:nvPicPr>
          <p:cNvPr id="11" name="Billede 10">
            <a:extLst>
              <a:ext uri="{FF2B5EF4-FFF2-40B4-BE49-F238E27FC236}">
                <a16:creationId xmlns:a16="http://schemas.microsoft.com/office/drawing/2014/main" id="{2EEBD723-080D-4BAF-97A1-B27C6C046BD8}"/>
              </a:ext>
            </a:extLst>
          </p:cNvPr>
          <p:cNvPicPr>
            <a:picLocks noChangeAspect="1"/>
          </p:cNvPicPr>
          <p:nvPr/>
        </p:nvPicPr>
        <p:blipFill>
          <a:blip r:embed="rId2"/>
          <a:stretch>
            <a:fillRect/>
          </a:stretch>
        </p:blipFill>
        <p:spPr>
          <a:xfrm>
            <a:off x="4490357" y="2669722"/>
            <a:ext cx="3290207" cy="3437164"/>
          </a:xfrm>
          <a:prstGeom prst="rect">
            <a:avLst/>
          </a:prstGeom>
        </p:spPr>
      </p:pic>
    </p:spTree>
    <p:extLst>
      <p:ext uri="{BB962C8B-B14F-4D97-AF65-F5344CB8AC3E}">
        <p14:creationId xmlns:p14="http://schemas.microsoft.com/office/powerpoint/2010/main" val="168553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5038498-2029-4A6B-B003-7C6F3F5B68CF}"/>
              </a:ext>
            </a:extLst>
          </p:cNvPr>
          <p:cNvSpPr>
            <a:spLocks noGrp="1"/>
          </p:cNvSpPr>
          <p:nvPr>
            <p:ph type="body" idx="1"/>
          </p:nvPr>
        </p:nvSpPr>
        <p:spPr>
          <a:xfrm>
            <a:off x="6895559" y="1518557"/>
            <a:ext cx="3757545" cy="4563836"/>
          </a:xfrm>
        </p:spPr>
        <p:txBody>
          <a:bodyPr>
            <a:normAutofit fontScale="62500" lnSpcReduction="20000"/>
          </a:bodyPr>
          <a:lstStyle/>
          <a:p>
            <a:r>
              <a:rPr lang="da-DK" dirty="0"/>
              <a:t>1. Tidlig Realisme (1871-1890)</a:t>
            </a:r>
          </a:p>
          <a:p>
            <a:r>
              <a:rPr lang="da-DK" dirty="0"/>
              <a:t>2. Tidlig modernisme (1890-1945)</a:t>
            </a:r>
          </a:p>
          <a:p>
            <a:br>
              <a:rPr lang="da-DK" dirty="0"/>
            </a:br>
            <a:r>
              <a:rPr lang="da-DK" dirty="0"/>
              <a:t>3. Folkelig realisme og socialrealisme (1900-1945)</a:t>
            </a:r>
          </a:p>
          <a:p>
            <a:br>
              <a:rPr lang="da-DK" dirty="0"/>
            </a:br>
            <a:r>
              <a:rPr lang="da-DK" dirty="0"/>
              <a:t>4. Efterkrigsmodernisme (1945-1960)</a:t>
            </a:r>
          </a:p>
          <a:p>
            <a:br>
              <a:rPr lang="da-DK" dirty="0"/>
            </a:br>
            <a:r>
              <a:rPr lang="da-DK" dirty="0"/>
              <a:t>5. 60'er-modernisme (1960-1970)</a:t>
            </a:r>
          </a:p>
          <a:p>
            <a:br>
              <a:rPr lang="da-DK" dirty="0"/>
            </a:br>
            <a:r>
              <a:rPr lang="da-DK" dirty="0"/>
              <a:t>6. Nyrealisme (1965-1980)</a:t>
            </a:r>
          </a:p>
          <a:p>
            <a:br>
              <a:rPr lang="da-DK" dirty="0"/>
            </a:br>
            <a:r>
              <a:rPr lang="da-DK" dirty="0"/>
              <a:t>7. Formel modernisme (1965-1980)</a:t>
            </a:r>
          </a:p>
          <a:p>
            <a:br>
              <a:rPr lang="da-DK" dirty="0"/>
            </a:br>
            <a:r>
              <a:rPr lang="da-DK" dirty="0"/>
              <a:t>8. Storbymodernisme og postmodernisme (1980-1990)</a:t>
            </a:r>
          </a:p>
          <a:p>
            <a:br>
              <a:rPr lang="da-DK" dirty="0"/>
            </a:br>
            <a:r>
              <a:rPr lang="da-DK" dirty="0"/>
              <a:t>9. Minimalisme og modernistisk lyrik (1990-2000).</a:t>
            </a:r>
          </a:p>
          <a:p>
            <a:r>
              <a:rPr lang="da-DK" dirty="0"/>
              <a:t>10. Eksperimenterende realisme (2000-)</a:t>
            </a:r>
          </a:p>
        </p:txBody>
      </p:sp>
      <p:pic>
        <p:nvPicPr>
          <p:cNvPr id="3074" name="Picture 2" descr="Realisme og modernisme">
            <a:extLst>
              <a:ext uri="{FF2B5EF4-FFF2-40B4-BE49-F238E27FC236}">
                <a16:creationId xmlns:a16="http://schemas.microsoft.com/office/drawing/2014/main" id="{FC9F9168-7BA4-497E-AFD3-194D58E10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558" y="2021748"/>
            <a:ext cx="4190842" cy="308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5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8683F-E5E4-4C98-A3D3-B84139C9A033}"/>
              </a:ext>
            </a:extLst>
          </p:cNvPr>
          <p:cNvSpPr>
            <a:spLocks noGrp="1"/>
          </p:cNvSpPr>
          <p:nvPr>
            <p:ph type="title"/>
          </p:nvPr>
        </p:nvSpPr>
        <p:spPr>
          <a:xfrm>
            <a:off x="889000" y="27209"/>
            <a:ext cx="8075385" cy="1175657"/>
          </a:xfrm>
        </p:spPr>
        <p:txBody>
          <a:bodyPr/>
          <a:lstStyle/>
          <a:p>
            <a:r>
              <a:rPr lang="da-DK" sz="3200" b="1" i="1" dirty="0"/>
              <a:t>To stilretninger, flere udtryksformer: </a:t>
            </a:r>
            <a:r>
              <a:rPr lang="da-DK" sz="1200" b="1" i="1" dirty="0">
                <a:hlinkClick r:id="rId2"/>
              </a:rPr>
              <a:t>https://litthist.systime.dk/?id=125</a:t>
            </a:r>
            <a:r>
              <a:rPr lang="da-DK" sz="1200" b="1" i="1" dirty="0"/>
              <a:t> </a:t>
            </a:r>
          </a:p>
        </p:txBody>
      </p:sp>
      <p:sp>
        <p:nvSpPr>
          <p:cNvPr id="4" name="Pladsholder til indhold 3">
            <a:extLst>
              <a:ext uri="{FF2B5EF4-FFF2-40B4-BE49-F238E27FC236}">
                <a16:creationId xmlns:a16="http://schemas.microsoft.com/office/drawing/2014/main" id="{3CD37FE2-A9AE-4BB8-B3E0-8EED4095C0A5}"/>
              </a:ext>
            </a:extLst>
          </p:cNvPr>
          <p:cNvSpPr>
            <a:spLocks noGrp="1"/>
          </p:cNvSpPr>
          <p:nvPr>
            <p:ph sz="half" idx="2"/>
          </p:nvPr>
        </p:nvSpPr>
        <p:spPr>
          <a:xfrm>
            <a:off x="1158131" y="967368"/>
            <a:ext cx="4825158" cy="3309258"/>
          </a:xfrm>
        </p:spPr>
        <p:txBody>
          <a:bodyPr>
            <a:noAutofit/>
          </a:bodyPr>
          <a:lstStyle/>
          <a:p>
            <a:pPr marL="0" indent="0">
              <a:buNone/>
            </a:pPr>
            <a:r>
              <a:rPr lang="da-DK" sz="2000" b="1" dirty="0"/>
              <a:t>Modernismens -ismer</a:t>
            </a:r>
            <a:endParaRPr lang="da-DK" sz="2000" dirty="0"/>
          </a:p>
          <a:p>
            <a:r>
              <a:rPr lang="da-DK" sz="2000" dirty="0"/>
              <a:t>Symbolisme</a:t>
            </a:r>
          </a:p>
          <a:p>
            <a:r>
              <a:rPr lang="da-DK" sz="2000" dirty="0"/>
              <a:t>Ekspressionisme</a:t>
            </a:r>
          </a:p>
          <a:p>
            <a:r>
              <a:rPr lang="da-DK" sz="2000" dirty="0"/>
              <a:t>Futurisme</a:t>
            </a:r>
          </a:p>
          <a:p>
            <a:r>
              <a:rPr lang="da-DK" sz="2000" dirty="0"/>
              <a:t>Surrealisme</a:t>
            </a:r>
          </a:p>
          <a:p>
            <a:r>
              <a:rPr lang="da-DK" sz="2000" dirty="0"/>
              <a:t>Dadaisme</a:t>
            </a:r>
          </a:p>
          <a:p>
            <a:r>
              <a:rPr lang="da-DK" sz="2000" dirty="0"/>
              <a:t>Kubisme</a:t>
            </a:r>
          </a:p>
          <a:p>
            <a:r>
              <a:rPr lang="da-DK" sz="2000" dirty="0" err="1"/>
              <a:t>Heretica</a:t>
            </a:r>
            <a:r>
              <a:rPr lang="da-DK" sz="2000" dirty="0"/>
              <a:t>:</a:t>
            </a:r>
          </a:p>
          <a:p>
            <a:pPr lvl="1"/>
            <a:r>
              <a:rPr lang="da-DK" sz="2000" dirty="0"/>
              <a:t>Konfrontationsmodernisme</a:t>
            </a:r>
          </a:p>
          <a:p>
            <a:pPr lvl="1"/>
            <a:r>
              <a:rPr lang="da-DK" sz="2000" dirty="0"/>
              <a:t>Systemmodernisme</a:t>
            </a:r>
          </a:p>
          <a:p>
            <a:r>
              <a:rPr lang="da-DK" sz="2000" dirty="0"/>
              <a:t>Socialmodernisme</a:t>
            </a:r>
          </a:p>
          <a:p>
            <a:r>
              <a:rPr lang="da-DK" sz="2000" dirty="0"/>
              <a:t>Postmodernisme</a:t>
            </a:r>
          </a:p>
          <a:p>
            <a:r>
              <a:rPr lang="da-DK" sz="2000" dirty="0"/>
              <a:t>Interaktion, eksperiment og genrehybrid</a:t>
            </a:r>
          </a:p>
          <a:p>
            <a:pPr marL="0" indent="0">
              <a:buNone/>
            </a:pPr>
            <a:endParaRPr lang="da-DK" sz="2000" dirty="0"/>
          </a:p>
          <a:p>
            <a:endParaRPr lang="da-DK" sz="2000" dirty="0"/>
          </a:p>
        </p:txBody>
      </p:sp>
      <p:sp>
        <p:nvSpPr>
          <p:cNvPr id="6" name="Pladsholder til indhold 5">
            <a:extLst>
              <a:ext uri="{FF2B5EF4-FFF2-40B4-BE49-F238E27FC236}">
                <a16:creationId xmlns:a16="http://schemas.microsoft.com/office/drawing/2014/main" id="{083B0BD9-7501-4F45-AEFF-4A2109FA7841}"/>
              </a:ext>
            </a:extLst>
          </p:cNvPr>
          <p:cNvSpPr>
            <a:spLocks noGrp="1"/>
          </p:cNvSpPr>
          <p:nvPr>
            <p:ph sz="quarter" idx="4"/>
          </p:nvPr>
        </p:nvSpPr>
        <p:spPr>
          <a:xfrm>
            <a:off x="6208712" y="967368"/>
            <a:ext cx="5341031" cy="3309257"/>
          </a:xfrm>
        </p:spPr>
        <p:txBody>
          <a:bodyPr>
            <a:noAutofit/>
          </a:bodyPr>
          <a:lstStyle/>
          <a:p>
            <a:pPr marL="0" indent="0">
              <a:buNone/>
            </a:pPr>
            <a:r>
              <a:rPr lang="da-DK" sz="2000" b="1" dirty="0"/>
              <a:t>Realismens -ismer</a:t>
            </a:r>
            <a:endParaRPr lang="da-DK" sz="2000" dirty="0"/>
          </a:p>
          <a:p>
            <a:r>
              <a:rPr lang="da-DK" sz="2000" dirty="0"/>
              <a:t>1830erne: Poetisk realisme</a:t>
            </a:r>
          </a:p>
          <a:p>
            <a:r>
              <a:rPr lang="da-DK" sz="2000" dirty="0"/>
              <a:t>1870 kritisk realisme </a:t>
            </a:r>
          </a:p>
          <a:p>
            <a:r>
              <a:rPr lang="da-DK" sz="2000" dirty="0"/>
              <a:t>1880 impressionisme &amp; naturalisme </a:t>
            </a:r>
          </a:p>
          <a:p>
            <a:r>
              <a:rPr lang="da-DK" sz="2000" dirty="0"/>
              <a:t>1900 folkelig realisme </a:t>
            </a:r>
          </a:p>
          <a:p>
            <a:r>
              <a:rPr lang="da-DK" sz="2000" dirty="0"/>
              <a:t>1920 nøgtern realisme</a:t>
            </a:r>
          </a:p>
          <a:p>
            <a:r>
              <a:rPr lang="da-DK" sz="2000" dirty="0"/>
              <a:t>1930 socialrealisme  </a:t>
            </a:r>
          </a:p>
          <a:p>
            <a:r>
              <a:rPr lang="da-DK" sz="2000" dirty="0"/>
              <a:t> 1940 etisk realisme </a:t>
            </a:r>
          </a:p>
          <a:p>
            <a:r>
              <a:rPr lang="da-DK" sz="2000" dirty="0"/>
              <a:t>1950 psykologisk realisme </a:t>
            </a:r>
          </a:p>
          <a:p>
            <a:r>
              <a:rPr lang="da-DK" sz="2000" dirty="0"/>
              <a:t> 1960 nyrealisme </a:t>
            </a:r>
          </a:p>
          <a:p>
            <a:r>
              <a:rPr lang="da-DK" sz="2000" dirty="0"/>
              <a:t> 1970 hverdagsrealisme </a:t>
            </a:r>
          </a:p>
          <a:p>
            <a:r>
              <a:rPr lang="da-DK" sz="2000" dirty="0"/>
              <a:t> 1980 fantastisk realisme </a:t>
            </a:r>
          </a:p>
          <a:p>
            <a:r>
              <a:rPr lang="da-DK" sz="2000" dirty="0"/>
              <a:t> 1990 minimalisme</a:t>
            </a:r>
          </a:p>
          <a:p>
            <a:r>
              <a:rPr lang="da-DK" sz="2000" dirty="0"/>
              <a:t>2000-? kritisk &amp; eksperimenterende realisme og hybrid</a:t>
            </a:r>
          </a:p>
        </p:txBody>
      </p:sp>
    </p:spTree>
    <p:extLst>
      <p:ext uri="{BB962C8B-B14F-4D97-AF65-F5344CB8AC3E}">
        <p14:creationId xmlns:p14="http://schemas.microsoft.com/office/powerpoint/2010/main" val="295130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97B24-1ECF-4723-B1FD-0EC82F8AD3E7}"/>
              </a:ext>
            </a:extLst>
          </p:cNvPr>
          <p:cNvSpPr>
            <a:spLocks noGrp="1"/>
          </p:cNvSpPr>
          <p:nvPr>
            <p:ph type="title"/>
          </p:nvPr>
        </p:nvSpPr>
        <p:spPr/>
        <p:txBody>
          <a:bodyPr/>
          <a:lstStyle/>
          <a:p>
            <a:r>
              <a:rPr lang="da-DK"/>
              <a:t>Øvelse a:</a:t>
            </a:r>
            <a:endParaRPr lang="da-DK" dirty="0"/>
          </a:p>
        </p:txBody>
      </p:sp>
      <p:sp>
        <p:nvSpPr>
          <p:cNvPr id="3" name="Pladsholder til tekst 2">
            <a:extLst>
              <a:ext uri="{FF2B5EF4-FFF2-40B4-BE49-F238E27FC236}">
                <a16:creationId xmlns:a16="http://schemas.microsoft.com/office/drawing/2014/main" id="{211748EA-EF2E-4437-8D59-2E3A0B030DE5}"/>
              </a:ext>
            </a:extLst>
          </p:cNvPr>
          <p:cNvSpPr>
            <a:spLocks noGrp="1"/>
          </p:cNvSpPr>
          <p:nvPr>
            <p:ph type="body" idx="1"/>
          </p:nvPr>
        </p:nvSpPr>
        <p:spPr>
          <a:xfrm>
            <a:off x="4208443" y="3127906"/>
            <a:ext cx="7832993" cy="3474583"/>
          </a:xfrm>
        </p:spPr>
        <p:txBody>
          <a:bodyPr>
            <a:normAutofit/>
          </a:bodyPr>
          <a:lstStyle/>
          <a:p>
            <a:r>
              <a:rPr lang="da-DK" sz="2800" dirty="0"/>
              <a:t>1. Hvad er jeres umiddelbare indtryk af teksterne på kommende slides?</a:t>
            </a:r>
          </a:p>
          <a:p>
            <a:r>
              <a:rPr lang="da-DK" sz="2800" dirty="0"/>
              <a:t>2. Hvilke fremstillinger af virkeligheden får I her?</a:t>
            </a:r>
          </a:p>
          <a:p>
            <a:r>
              <a:rPr lang="da-DK" sz="2800" dirty="0"/>
              <a:t>3. Kommentér på </a:t>
            </a:r>
            <a:r>
              <a:rPr lang="da-DK" sz="2800" dirty="0" err="1"/>
              <a:t>ydtryks</a:t>
            </a:r>
            <a:r>
              <a:rPr lang="da-DK" sz="2800" b="1" dirty="0" err="1"/>
              <a:t>form</a:t>
            </a:r>
            <a:r>
              <a:rPr lang="da-DK" sz="2800" b="1" dirty="0"/>
              <a:t> </a:t>
            </a:r>
            <a:r>
              <a:rPr lang="da-DK" sz="2800" dirty="0"/>
              <a:t>og sprog?</a:t>
            </a:r>
          </a:p>
          <a:p>
            <a:r>
              <a:rPr lang="da-DK" sz="2800" dirty="0"/>
              <a:t>4. Realisme eller modernisme?</a:t>
            </a:r>
          </a:p>
          <a:p>
            <a:endParaRPr lang="da-DK" sz="2800" dirty="0"/>
          </a:p>
        </p:txBody>
      </p:sp>
    </p:spTree>
    <p:extLst>
      <p:ext uri="{BB962C8B-B14F-4D97-AF65-F5344CB8AC3E}">
        <p14:creationId xmlns:p14="http://schemas.microsoft.com/office/powerpoint/2010/main" val="63385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7F36F-D98F-4D60-BD47-2D5E96796EEB}"/>
              </a:ext>
            </a:extLst>
          </p:cNvPr>
          <p:cNvSpPr>
            <a:spLocks noGrp="1"/>
          </p:cNvSpPr>
          <p:nvPr>
            <p:ph type="title"/>
          </p:nvPr>
        </p:nvSpPr>
        <p:spPr/>
        <p:txBody>
          <a:bodyPr/>
          <a:lstStyle/>
          <a:p>
            <a:r>
              <a:rPr lang="da-DK" dirty="0"/>
              <a:t>Eksperimenterende skrivemåder:</a:t>
            </a:r>
          </a:p>
        </p:txBody>
      </p:sp>
      <p:sp>
        <p:nvSpPr>
          <p:cNvPr id="3" name="Pladsholder til tekst 2">
            <a:extLst>
              <a:ext uri="{FF2B5EF4-FFF2-40B4-BE49-F238E27FC236}">
                <a16:creationId xmlns:a16="http://schemas.microsoft.com/office/drawing/2014/main" id="{73866EEC-E75C-445C-8043-2C413EA69110}"/>
              </a:ext>
            </a:extLst>
          </p:cNvPr>
          <p:cNvSpPr>
            <a:spLocks noGrp="1"/>
          </p:cNvSpPr>
          <p:nvPr>
            <p:ph type="body" idx="1"/>
          </p:nvPr>
        </p:nvSpPr>
        <p:spPr/>
        <p:txBody>
          <a:bodyPr/>
          <a:lstStyle/>
          <a:p>
            <a:r>
              <a:rPr lang="da-DK" dirty="0"/>
              <a:t>Ekspressionismens udtryk- </a:t>
            </a:r>
            <a:r>
              <a:rPr lang="da-DK" sz="1200" b="1" dirty="0">
                <a:solidFill>
                  <a:schemeClr val="tx1"/>
                </a:solidFill>
              </a:rPr>
              <a:t>Bønnelycke, 1917:</a:t>
            </a:r>
          </a:p>
        </p:txBody>
      </p:sp>
      <p:sp>
        <p:nvSpPr>
          <p:cNvPr id="5" name="Pladsholder til tekst 4">
            <a:extLst>
              <a:ext uri="{FF2B5EF4-FFF2-40B4-BE49-F238E27FC236}">
                <a16:creationId xmlns:a16="http://schemas.microsoft.com/office/drawing/2014/main" id="{04EEA238-0E6A-4EBB-BC8E-3A2AE546B15F}"/>
              </a:ext>
            </a:extLst>
          </p:cNvPr>
          <p:cNvSpPr>
            <a:spLocks noGrp="1"/>
          </p:cNvSpPr>
          <p:nvPr>
            <p:ph type="body" sz="quarter" idx="3"/>
          </p:nvPr>
        </p:nvSpPr>
        <p:spPr>
          <a:xfrm>
            <a:off x="6208712" y="2237014"/>
            <a:ext cx="4825159" cy="942748"/>
          </a:xfrm>
        </p:spPr>
        <p:txBody>
          <a:bodyPr/>
          <a:lstStyle/>
          <a:p>
            <a:r>
              <a:rPr lang="da-DK" dirty="0"/>
              <a:t>Futurismens manifest-</a:t>
            </a:r>
          </a:p>
          <a:p>
            <a:r>
              <a:rPr lang="da-DK" sz="1100" b="1" dirty="0">
                <a:solidFill>
                  <a:schemeClr val="tx1"/>
                </a:solidFill>
              </a:rPr>
              <a:t>Filippo </a:t>
            </a:r>
            <a:r>
              <a:rPr lang="da-DK" sz="1100" b="1" dirty="0" err="1">
                <a:solidFill>
                  <a:schemeClr val="tx1"/>
                </a:solidFill>
              </a:rPr>
              <a:t>Tommaso</a:t>
            </a:r>
            <a:r>
              <a:rPr lang="da-DK" sz="1100" b="1" dirty="0">
                <a:solidFill>
                  <a:schemeClr val="tx1"/>
                </a:solidFill>
              </a:rPr>
              <a:t>, 1909</a:t>
            </a:r>
          </a:p>
        </p:txBody>
      </p:sp>
      <p:sp>
        <p:nvSpPr>
          <p:cNvPr id="6" name="Pladsholder til indhold 5">
            <a:extLst>
              <a:ext uri="{FF2B5EF4-FFF2-40B4-BE49-F238E27FC236}">
                <a16:creationId xmlns:a16="http://schemas.microsoft.com/office/drawing/2014/main" id="{E8E05B37-FF57-4060-8773-5B6052EDA1FB}"/>
              </a:ext>
            </a:extLst>
          </p:cNvPr>
          <p:cNvSpPr>
            <a:spLocks noGrp="1"/>
          </p:cNvSpPr>
          <p:nvPr>
            <p:ph sz="quarter" idx="4"/>
          </p:nvPr>
        </p:nvSpPr>
        <p:spPr>
          <a:xfrm>
            <a:off x="5477392" y="3179762"/>
            <a:ext cx="6360822" cy="3531281"/>
          </a:xfrm>
        </p:spPr>
        <p:txBody>
          <a:bodyPr>
            <a:normAutofit fontScale="25000" lnSpcReduction="20000"/>
          </a:bodyPr>
          <a:lstStyle/>
          <a:p>
            <a:r>
              <a:rPr lang="da-DK" sz="4500" b="1" dirty="0"/>
              <a:t>Vi ønsker at besynge dem, der elsker faren, dem, der bestandigt lever livet energisk og dristigt.</a:t>
            </a:r>
          </a:p>
          <a:p>
            <a:r>
              <a:rPr lang="da-DK" sz="4500" b="1" dirty="0"/>
              <a:t>De mo</a:t>
            </a:r>
            <a:r>
              <a:rPr lang="da-DK" sz="4500" dirty="0"/>
              <a:t>dige, de forvovne, de oprørske skal fremfor alt være motiverne for vor poesi.</a:t>
            </a:r>
          </a:p>
          <a:p>
            <a:r>
              <a:rPr lang="da-DK" sz="4500" dirty="0"/>
              <a:t>Indtil nu har litteraturen lovprist den tankefulde ro, ekstasen og søvnen. </a:t>
            </a:r>
            <a:r>
              <a:rPr lang="da-DK" sz="4500" b="1" dirty="0"/>
              <a:t>Vi vil prise den aggressive bevægelse, den feberhede søvnløshed, sportsmandens løb og saltomortale, </a:t>
            </a:r>
            <a:r>
              <a:rPr lang="da-DK" sz="4500" b="1" dirty="0" err="1"/>
              <a:t>slagsbroderens</a:t>
            </a:r>
            <a:r>
              <a:rPr lang="da-DK" sz="4500" b="1" dirty="0"/>
              <a:t> flade hånd og knyttede næve.</a:t>
            </a:r>
          </a:p>
          <a:p>
            <a:r>
              <a:rPr lang="da-DK" sz="4500" dirty="0"/>
              <a:t>Vi erklærer, at verdens herlighed er blevet beriget med en ny skønhed: fartens skønhed. Et væddeløbsautomobil med sin motorhjelm, prydet med rør, der ligner slanger, med sit eksplosive åndedræt, et brølende automobil, der kører som under maskingeværets kugleregn, er skønnere end Nike fra </a:t>
            </a:r>
            <a:r>
              <a:rPr lang="da-DK" sz="4500" dirty="0" err="1"/>
              <a:t>Samothrake</a:t>
            </a:r>
            <a:r>
              <a:rPr lang="da-DK" sz="4500" dirty="0"/>
              <a:t>.</a:t>
            </a:r>
          </a:p>
          <a:p>
            <a:r>
              <a:rPr lang="da-DK" sz="4500" dirty="0"/>
              <a:t>Vi ønsker at hylde manden ved rattet; sin stang borer han ned i jorden, der slynget ud i sin bane bevæger sig med rasende fart.</a:t>
            </a:r>
          </a:p>
          <a:p>
            <a:r>
              <a:rPr lang="da-DK" sz="4500" b="1" dirty="0"/>
              <a:t>Digteren må uden forbehold, med lidenskab, styrke og gavmildhed forøge disse motivers flammende bål</a:t>
            </a:r>
            <a:r>
              <a:rPr lang="da-DK" sz="4500" dirty="0"/>
              <a:t>.</a:t>
            </a:r>
          </a:p>
          <a:p>
            <a:r>
              <a:rPr lang="da-DK" sz="4500" b="1" dirty="0"/>
              <a:t>Kun i kampen er der skønhed</a:t>
            </a:r>
            <a:r>
              <a:rPr lang="da-DK" sz="4500" dirty="0"/>
              <a:t>. Kun det værk, hvori der angribes, fortjener navn af hovedværk</a:t>
            </a:r>
            <a:r>
              <a:rPr lang="da-DK" sz="4500" b="1" dirty="0"/>
              <a:t>. Poesien skal være som et voldsomt anfald mod de ukendte magter</a:t>
            </a:r>
            <a:r>
              <a:rPr lang="da-DK" sz="4500" dirty="0"/>
              <a:t>, der skal lære at bøje sig for mennesket.</a:t>
            </a:r>
          </a:p>
          <a:p>
            <a:endParaRPr lang="da-DK" dirty="0"/>
          </a:p>
        </p:txBody>
      </p:sp>
      <p:pic>
        <p:nvPicPr>
          <p:cNvPr id="1026" name="Picture 2" descr="Ekspressionismen">
            <a:extLst>
              <a:ext uri="{FF2B5EF4-FFF2-40B4-BE49-F238E27FC236}">
                <a16:creationId xmlns:a16="http://schemas.microsoft.com/office/drawing/2014/main" id="{954F3FE3-1BAE-445B-B3CF-1B25815D78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38943" y="3179763"/>
            <a:ext cx="2424793" cy="286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2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C8F851D-8389-4604-9E6B-921567301723}"/>
              </a:ext>
            </a:extLst>
          </p:cNvPr>
          <p:cNvSpPr>
            <a:spLocks noGrp="1"/>
          </p:cNvSpPr>
          <p:nvPr>
            <p:ph sz="half" idx="2"/>
          </p:nvPr>
        </p:nvSpPr>
        <p:spPr>
          <a:xfrm>
            <a:off x="839788" y="2078078"/>
            <a:ext cx="4825158" cy="3343502"/>
          </a:xfrm>
        </p:spPr>
        <p:txBody>
          <a:bodyPr>
            <a:normAutofit fontScale="47500" lnSpcReduction="20000"/>
          </a:bodyPr>
          <a:lstStyle/>
          <a:p>
            <a:pPr marL="0" indent="0" eaLnBrk="0" fontAlgn="base" hangingPunct="0">
              <a:spcBef>
                <a:spcPct val="0"/>
              </a:spcBef>
              <a:spcAft>
                <a:spcPct val="0"/>
              </a:spcAft>
              <a:buNone/>
            </a:pPr>
            <a:r>
              <a:rPr lang="da-DK" altLang="da-DK" sz="5100" b="1" dirty="0">
                <a:latin typeface="var(--font-title)"/>
              </a:rPr>
              <a:t>Rudolf Broby-Johansen: Bordelpige dræber ufødt (1922)</a:t>
            </a:r>
            <a:br>
              <a:rPr lang="da-DK" altLang="da-DK" sz="5100" b="1" dirty="0">
                <a:latin typeface="var(--font-title)"/>
              </a:rPr>
            </a:br>
            <a:endParaRPr lang="da-DK" sz="5100" dirty="0"/>
          </a:p>
          <a:p>
            <a:pPr marL="0" lvl="0" indent="0" defTabSz="914400" eaLnBrk="0" fontAlgn="base" hangingPunct="0">
              <a:spcBef>
                <a:spcPct val="0"/>
              </a:spcBef>
              <a:spcAft>
                <a:spcPct val="0"/>
              </a:spcAft>
              <a:buClrTx/>
              <a:buSzTx/>
              <a:buNone/>
            </a:pPr>
            <a:endParaRPr lang="da-DK" altLang="da-DK" sz="3800" dirty="0">
              <a:solidFill>
                <a:srgbClr val="333333"/>
              </a:solidFill>
              <a:latin typeface="var(--font-content)"/>
            </a:endParaRPr>
          </a:p>
          <a:p>
            <a:pPr marL="0" lvl="0" indent="0" defTabSz="914400" eaLnBrk="0" fontAlgn="base" hangingPunct="0">
              <a:spcBef>
                <a:spcPct val="0"/>
              </a:spcBef>
              <a:spcAft>
                <a:spcPct val="0"/>
              </a:spcAft>
              <a:buClrTx/>
              <a:buSzTx/>
              <a:buNone/>
            </a:pPr>
            <a:endParaRPr lang="da-DK" altLang="da-DK" sz="3800" dirty="0">
              <a:solidFill>
                <a:srgbClr val="333333"/>
              </a:solidFill>
              <a:latin typeface="var(--font-content)"/>
            </a:endParaRPr>
          </a:p>
          <a:p>
            <a:pPr marL="0" lvl="0" indent="0" defTabSz="914400" eaLnBrk="0" fontAlgn="base" hangingPunct="0">
              <a:spcBef>
                <a:spcPct val="0"/>
              </a:spcBef>
              <a:spcAft>
                <a:spcPct val="0"/>
              </a:spcAft>
              <a:buClrTx/>
              <a:buSzTx/>
              <a:buNone/>
            </a:pPr>
            <a:r>
              <a:rPr lang="da-DK" altLang="da-DK" sz="3800" dirty="0">
                <a:solidFill>
                  <a:srgbClr val="333333"/>
                </a:solidFill>
                <a:latin typeface="var(--font-content)"/>
              </a:rPr>
              <a:t>SKAMSLIDT DIVAN</a:t>
            </a:r>
          </a:p>
          <a:p>
            <a:pPr marL="0" lvl="0" indent="0" defTabSz="914400" eaLnBrk="0" fontAlgn="base" hangingPunct="0">
              <a:spcBef>
                <a:spcPct val="0"/>
              </a:spcBef>
              <a:spcAft>
                <a:spcPct val="0"/>
              </a:spcAft>
              <a:buClrTx/>
              <a:buSzTx/>
              <a:buNone/>
            </a:pPr>
            <a:endParaRPr lang="da-DK" altLang="da-DK" sz="3800"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3800" dirty="0">
                <a:solidFill>
                  <a:srgbClr val="333333"/>
                </a:solidFill>
                <a:latin typeface="var(--font-content)"/>
              </a:rPr>
              <a:t>PÅ RYGGEN TØS</a:t>
            </a:r>
            <a:br>
              <a:rPr lang="da-DK" altLang="da-DK" sz="3800" dirty="0">
                <a:solidFill>
                  <a:srgbClr val="333333"/>
                </a:solidFill>
                <a:latin typeface="var(--font-content)"/>
              </a:rPr>
            </a:br>
            <a:r>
              <a:rPr lang="da-DK" altLang="da-DK" sz="3800" dirty="0">
                <a:solidFill>
                  <a:srgbClr val="333333"/>
                </a:solidFill>
                <a:latin typeface="var(--font-content)"/>
              </a:rPr>
              <a:t>MED CHEMIS-VALK OVER MAVE</a:t>
            </a:r>
            <a:br>
              <a:rPr lang="da-DK" altLang="da-DK" sz="3800" dirty="0">
                <a:solidFill>
                  <a:srgbClr val="333333"/>
                </a:solidFill>
                <a:latin typeface="var(--font-content)"/>
              </a:rPr>
            </a:br>
            <a:r>
              <a:rPr lang="da-DK" altLang="da-DK" sz="3800" dirty="0">
                <a:solidFill>
                  <a:srgbClr val="333333"/>
                </a:solidFill>
                <a:latin typeface="var(--font-content)"/>
              </a:rPr>
              <a:t>SPREDBEN</a:t>
            </a:r>
            <a:br>
              <a:rPr lang="da-DK" altLang="da-DK" sz="3800" dirty="0">
                <a:solidFill>
                  <a:srgbClr val="333333"/>
                </a:solidFill>
                <a:latin typeface="var(--font-content)"/>
              </a:rPr>
            </a:br>
            <a:r>
              <a:rPr lang="da-DK" altLang="da-DK" sz="3800" dirty="0">
                <a:solidFill>
                  <a:srgbClr val="333333"/>
                </a:solidFill>
                <a:latin typeface="var(--font-content)"/>
              </a:rPr>
              <a:t>BORER STRIKKEPIND</a:t>
            </a:r>
            <a:br>
              <a:rPr lang="da-DK" altLang="da-DK" sz="3800" dirty="0">
                <a:solidFill>
                  <a:srgbClr val="333333"/>
                </a:solidFill>
                <a:latin typeface="var(--font-content)"/>
              </a:rPr>
            </a:br>
            <a:r>
              <a:rPr lang="da-DK" altLang="da-DK" sz="3800" dirty="0">
                <a:solidFill>
                  <a:srgbClr val="333333"/>
                </a:solidFill>
                <a:latin typeface="var(--font-content)"/>
              </a:rPr>
              <a:t>I KULHÅRS UDFRYNSET VULVA</a:t>
            </a:r>
            <a:br>
              <a:rPr lang="da-DK" altLang="da-DK" sz="3800" dirty="0">
                <a:solidFill>
                  <a:srgbClr val="333333"/>
                </a:solidFill>
                <a:latin typeface="var(--font-content)"/>
              </a:rPr>
            </a:br>
            <a:r>
              <a:rPr lang="da-DK" altLang="da-DK" sz="3800" dirty="0">
                <a:solidFill>
                  <a:srgbClr val="333333"/>
                </a:solidFill>
                <a:latin typeface="var(--font-content)"/>
              </a:rPr>
              <a:t>GURGLENDE</a:t>
            </a:r>
          </a:p>
          <a:p>
            <a:pPr marL="0" lvl="0" indent="0" defTabSz="914400" eaLnBrk="0" fontAlgn="base" hangingPunct="0">
              <a:spcBef>
                <a:spcPct val="0"/>
              </a:spcBef>
              <a:spcAft>
                <a:spcPct val="0"/>
              </a:spcAft>
              <a:buClrTx/>
              <a:buSzTx/>
              <a:buNone/>
            </a:pPr>
            <a:endParaRPr lang="da-DK" altLang="da-DK" sz="3800"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3800" dirty="0">
                <a:solidFill>
                  <a:srgbClr val="333333"/>
                </a:solidFill>
                <a:latin typeface="var(--font-content)"/>
              </a:rPr>
              <a:t>LIG KØNS-KRYBER</a:t>
            </a:r>
            <a:endParaRPr lang="da-DK" altLang="da-DK" sz="3800" dirty="0">
              <a:solidFill>
                <a:schemeClr val="tx1"/>
              </a:solidFill>
            </a:endParaRPr>
          </a:p>
          <a:p>
            <a:endParaRPr lang="da-DK" dirty="0"/>
          </a:p>
        </p:txBody>
      </p:sp>
      <p:sp>
        <p:nvSpPr>
          <p:cNvPr id="6" name="Pladsholder til indhold 5">
            <a:extLst>
              <a:ext uri="{FF2B5EF4-FFF2-40B4-BE49-F238E27FC236}">
                <a16:creationId xmlns:a16="http://schemas.microsoft.com/office/drawing/2014/main" id="{F0A4703F-A734-4320-8CC2-D0FAD44B0505}"/>
              </a:ext>
            </a:extLst>
          </p:cNvPr>
          <p:cNvSpPr>
            <a:spLocks noGrp="1"/>
          </p:cNvSpPr>
          <p:nvPr>
            <p:ph sz="quarter" idx="4"/>
          </p:nvPr>
        </p:nvSpPr>
        <p:spPr>
          <a:xfrm>
            <a:off x="6096000" y="1532915"/>
            <a:ext cx="4825159" cy="3343502"/>
          </a:xfrm>
        </p:spPr>
        <p:txBody>
          <a:bodyPr>
            <a:noAutofit/>
          </a:bodyPr>
          <a:lstStyle/>
          <a:p>
            <a:pPr marL="0" indent="0">
              <a:buNone/>
            </a:pPr>
            <a:r>
              <a:rPr lang="en-US" sz="1600" b="1" dirty="0"/>
              <a:t>Michael Strunge: NAT I ELECTRI-CITY 1979</a:t>
            </a:r>
            <a:endParaRPr lang="da-DK" sz="1600" dirty="0"/>
          </a:p>
          <a:p>
            <a:pPr marL="0" indent="0">
              <a:buNone/>
            </a:pPr>
            <a:r>
              <a:rPr lang="da-DK" sz="1600" dirty="0"/>
              <a:t>OG BØRNENE NU</a:t>
            </a:r>
            <a:br>
              <a:rPr lang="da-DK" sz="1600" dirty="0"/>
            </a:br>
            <a:r>
              <a:rPr lang="da-DK" sz="1600" dirty="0"/>
              <a:t>ER SMERTELIGT VOXNE. SOM EN DEL AF DE NYE TIDERS</a:t>
            </a:r>
            <a:br>
              <a:rPr lang="da-DK" sz="1600" dirty="0"/>
            </a:br>
            <a:r>
              <a:rPr lang="da-DK" sz="1600" dirty="0"/>
              <a:t>TAVSHED STÅR DE PÅ GADERNES DESPERATE HJØRNER UDEN</a:t>
            </a:r>
            <a:br>
              <a:rPr lang="da-DK" sz="1600" dirty="0"/>
            </a:br>
            <a:r>
              <a:rPr lang="da-DK" sz="1600" dirty="0"/>
              <a:t>ADGANG TIL HUSENES LÆRDOM OG FORDUMMELSE, SLAVERI.</a:t>
            </a:r>
            <a:br>
              <a:rPr lang="da-DK" sz="1600" dirty="0"/>
            </a:br>
            <a:r>
              <a:rPr lang="da-DK" sz="1600" dirty="0"/>
              <a:t>DERES ØJNE SER OP TIL VINDUETS TV-SKÆRM, HVOR DE</a:t>
            </a:r>
            <a:br>
              <a:rPr lang="da-DK" sz="1600" dirty="0"/>
            </a:br>
            <a:r>
              <a:rPr lang="da-DK" sz="1600" dirty="0"/>
              <a:t>FLAKSENDE SKYGGER FRA DEN DÆMONISKE DISCODANSER</a:t>
            </a:r>
            <a:br>
              <a:rPr lang="da-DK" sz="1600" dirty="0"/>
            </a:br>
            <a:r>
              <a:rPr lang="da-DK" sz="1600" dirty="0"/>
              <a:t>OG HANS VEDHÆNG, DEN INDTAGENDE SMINKEDE DUMME-</a:t>
            </a:r>
            <a:br>
              <a:rPr lang="da-DK" sz="1600" dirty="0"/>
            </a:br>
            <a:r>
              <a:rPr lang="da-DK" sz="1600" dirty="0"/>
              <a:t>DULLE, KRÆVER AL OPMÆRKSOMHED TIL DERES SKRIDT.</a:t>
            </a:r>
            <a:br>
              <a:rPr lang="da-DK" sz="1600" dirty="0"/>
            </a:br>
            <a:r>
              <a:rPr lang="da-DK" sz="1600" dirty="0"/>
              <a:t>DETTE ER DE NYE GUSTNE GUDER. AT KOPIERE DEM OG</a:t>
            </a:r>
            <a:br>
              <a:rPr lang="da-DK" sz="1600" dirty="0"/>
            </a:br>
            <a:r>
              <a:rPr lang="da-DK" sz="1600" dirty="0"/>
              <a:t>DERES NOBLE STIL KAN GIVE ADGANG TIL HUSENES</a:t>
            </a:r>
            <a:br>
              <a:rPr lang="da-DK" sz="1600" dirty="0"/>
            </a:br>
            <a:r>
              <a:rPr lang="da-DK" sz="1600" dirty="0"/>
              <a:t>KONKURRENCE OM METALDYR, PLASTICKROPPE OG</a:t>
            </a:r>
            <a:br>
              <a:rPr lang="da-DK" sz="1600" dirty="0"/>
            </a:br>
            <a:r>
              <a:rPr lang="da-DK" sz="1600" dirty="0"/>
              <a:t>STENKASSER MED SØVNSTUMME RUDER.</a:t>
            </a:r>
            <a:br>
              <a:rPr lang="da-DK" sz="1600" dirty="0"/>
            </a:br>
            <a:r>
              <a:rPr lang="da-DK" sz="1600" dirty="0"/>
              <a:t>OPPE I BYENS ELEKTRISKE LUFT SVÆVER ENKELTE</a:t>
            </a:r>
            <a:br>
              <a:rPr lang="da-DK" sz="1600" dirty="0"/>
            </a:br>
            <a:r>
              <a:rPr lang="da-DK" sz="1600" dirty="0"/>
              <a:t>DIGTERE FRA DEN NÆSTE DEKADE. VIL INGEN HØRE DERES</a:t>
            </a:r>
            <a:br>
              <a:rPr lang="da-DK" sz="1600" dirty="0"/>
            </a:br>
            <a:r>
              <a:rPr lang="da-DK" sz="1600" dirty="0"/>
              <a:t>SANGE OM EN STØRRE VIRKELIGHED (…) </a:t>
            </a:r>
          </a:p>
          <a:p>
            <a:pPr marL="0" indent="0">
              <a:buNone/>
            </a:pPr>
            <a:endParaRPr lang="da-DK" sz="1600" dirty="0"/>
          </a:p>
        </p:txBody>
      </p:sp>
    </p:spTree>
    <p:extLst>
      <p:ext uri="{BB962C8B-B14F-4D97-AF65-F5344CB8AC3E}">
        <p14:creationId xmlns:p14="http://schemas.microsoft.com/office/powerpoint/2010/main" val="239899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209E4-8196-462A-9566-AAEE4C989467}"/>
              </a:ext>
            </a:extLst>
          </p:cNvPr>
          <p:cNvSpPr>
            <a:spLocks noGrp="1"/>
          </p:cNvSpPr>
          <p:nvPr>
            <p:ph type="title"/>
          </p:nvPr>
        </p:nvSpPr>
        <p:spPr/>
        <p:txBody>
          <a:bodyPr/>
          <a:lstStyle/>
          <a:p>
            <a:r>
              <a:rPr lang="da-DK" dirty="0"/>
              <a:t>Øvelse b</a:t>
            </a:r>
          </a:p>
        </p:txBody>
      </p:sp>
      <p:sp>
        <p:nvSpPr>
          <p:cNvPr id="3" name="Pladsholder til tekst 2">
            <a:extLst>
              <a:ext uri="{FF2B5EF4-FFF2-40B4-BE49-F238E27FC236}">
                <a16:creationId xmlns:a16="http://schemas.microsoft.com/office/drawing/2014/main" id="{A38AC4A3-2D34-42A4-B86F-308B3D17FA1F}"/>
              </a:ext>
            </a:extLst>
          </p:cNvPr>
          <p:cNvSpPr>
            <a:spLocks noGrp="1"/>
          </p:cNvSpPr>
          <p:nvPr>
            <p:ph type="body" idx="1"/>
          </p:nvPr>
        </p:nvSpPr>
        <p:spPr>
          <a:xfrm>
            <a:off x="6895559" y="1657349"/>
            <a:ext cx="3757545" cy="3739243"/>
          </a:xfrm>
        </p:spPr>
        <p:txBody>
          <a:bodyPr>
            <a:normAutofit lnSpcReduction="10000"/>
          </a:bodyPr>
          <a:lstStyle/>
          <a:p>
            <a:r>
              <a:rPr lang="da-DK" dirty="0"/>
              <a:t>De næste sider forskellige realistiske tekster (s.10-13):</a:t>
            </a:r>
          </a:p>
          <a:p>
            <a:pPr marL="457200" indent="-457200">
              <a:buAutoNum type="arabicParenR"/>
            </a:pPr>
            <a:r>
              <a:rPr lang="da-DK" dirty="0"/>
              <a:t>Hvilke virkeligheds-fremstillinger møder I her?</a:t>
            </a:r>
          </a:p>
          <a:p>
            <a:pPr marL="457200" indent="-457200">
              <a:buAutoNum type="arabicParenR"/>
            </a:pPr>
            <a:r>
              <a:rPr lang="da-DK" dirty="0"/>
              <a:t>2) Karakterisér sprog &amp; stil.</a:t>
            </a:r>
          </a:p>
          <a:p>
            <a:pPr marL="457200" indent="-457200">
              <a:buAutoNum type="arabicParenR"/>
            </a:pPr>
            <a:r>
              <a:rPr lang="da-DK" dirty="0"/>
              <a:t>Hvordan er de  ”realistiske”- notér jer, hvordan de adskiller sig fra hinanden?</a:t>
            </a:r>
          </a:p>
        </p:txBody>
      </p:sp>
    </p:spTree>
    <p:extLst>
      <p:ext uri="{BB962C8B-B14F-4D97-AF65-F5344CB8AC3E}">
        <p14:creationId xmlns:p14="http://schemas.microsoft.com/office/powerpoint/2010/main" val="116620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D703D-E6D3-783D-08E4-FDB12812800E}"/>
              </a:ext>
            </a:extLst>
          </p:cNvPr>
          <p:cNvSpPr>
            <a:spLocks noGrp="1"/>
          </p:cNvSpPr>
          <p:nvPr>
            <p:ph type="title"/>
          </p:nvPr>
        </p:nvSpPr>
        <p:spPr/>
        <p:txBody>
          <a:bodyPr/>
          <a:lstStyle/>
          <a:p>
            <a:r>
              <a:rPr lang="da-DK" dirty="0"/>
              <a:t>Dagens agenda</a:t>
            </a:r>
          </a:p>
        </p:txBody>
      </p:sp>
      <p:graphicFrame>
        <p:nvGraphicFramePr>
          <p:cNvPr id="5" name="Pladsholder til indhold 2">
            <a:extLst>
              <a:ext uri="{FF2B5EF4-FFF2-40B4-BE49-F238E27FC236}">
                <a16:creationId xmlns:a16="http://schemas.microsoft.com/office/drawing/2014/main" id="{B2D2795D-9377-32FB-EB0A-3FA670CA038E}"/>
              </a:ext>
            </a:extLst>
          </p:cNvPr>
          <p:cNvGraphicFramePr>
            <a:graphicFrameLocks noGrp="1"/>
          </p:cNvGraphicFramePr>
          <p:nvPr>
            <p:ph idx="1"/>
            <p:extLst>
              <p:ext uri="{D42A27DB-BD31-4B8C-83A1-F6EECF244321}">
                <p14:modId xmlns:p14="http://schemas.microsoft.com/office/powerpoint/2010/main" val="23178210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42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C305E-EEA5-497A-96FF-6B5B51577847}"/>
              </a:ext>
            </a:extLst>
          </p:cNvPr>
          <p:cNvSpPr>
            <a:spLocks noGrp="1"/>
          </p:cNvSpPr>
          <p:nvPr>
            <p:ph type="title"/>
          </p:nvPr>
        </p:nvSpPr>
        <p:spPr/>
        <p:txBody>
          <a:bodyPr/>
          <a:lstStyle/>
          <a:p>
            <a:r>
              <a:rPr lang="da-DK" dirty="0"/>
              <a:t>Knæl for monsunen, 2019</a:t>
            </a:r>
            <a:br>
              <a:rPr lang="da-DK" dirty="0"/>
            </a:br>
            <a:endParaRPr lang="da-DK" dirty="0"/>
          </a:p>
        </p:txBody>
      </p:sp>
      <p:sp>
        <p:nvSpPr>
          <p:cNvPr id="3" name="Pladsholder til indhold 2">
            <a:extLst>
              <a:ext uri="{FF2B5EF4-FFF2-40B4-BE49-F238E27FC236}">
                <a16:creationId xmlns:a16="http://schemas.microsoft.com/office/drawing/2014/main" id="{1AEF7C21-4FDA-4380-9DF9-EFB3677472F7}"/>
              </a:ext>
            </a:extLst>
          </p:cNvPr>
          <p:cNvSpPr>
            <a:spLocks noGrp="1"/>
          </p:cNvSpPr>
          <p:nvPr>
            <p:ph idx="1"/>
          </p:nvPr>
        </p:nvSpPr>
        <p:spPr/>
        <p:txBody>
          <a:bodyPr>
            <a:normAutofit fontScale="70000" lnSpcReduction="20000"/>
          </a:bodyPr>
          <a:lstStyle/>
          <a:p>
            <a:pPr marL="0" indent="0">
              <a:buNone/>
            </a:pPr>
            <a:r>
              <a:rPr lang="da-DK" dirty="0"/>
              <a:t>ORKANEN MED DET ALTSEENDE ØJE</a:t>
            </a:r>
            <a:br>
              <a:rPr lang="da-DK" dirty="0"/>
            </a:br>
            <a:r>
              <a:rPr lang="da-DK" dirty="0"/>
              <a:t>SKRALDER KYSTERNE</a:t>
            </a:r>
            <a:br>
              <a:rPr lang="da-DK" dirty="0"/>
            </a:br>
            <a:r>
              <a:rPr lang="da-DK" dirty="0"/>
              <a:t>HAVET ER GÅET I UDBRUD SOM EN VULKAN</a:t>
            </a:r>
            <a:br>
              <a:rPr lang="da-DK" dirty="0"/>
            </a:br>
            <a:r>
              <a:rPr lang="da-DK" dirty="0"/>
              <a:t>VÆSNER SYNKER TIL BUNDS</a:t>
            </a:r>
            <a:br>
              <a:rPr lang="da-DK" dirty="0"/>
            </a:br>
            <a:r>
              <a:rPr lang="da-DK" dirty="0"/>
              <a:t>ELLER FLYDER OP TIL OVERFLADEN OG SLYNGES I LAND</a:t>
            </a:r>
            <a:br>
              <a:rPr lang="da-DK" dirty="0"/>
            </a:br>
            <a:r>
              <a:rPr lang="da-DK" dirty="0"/>
              <a:t>EN ELEKTRISK SKY SLÅR SPRÆKKER I ATMOSFÆREN</a:t>
            </a:r>
            <a:br>
              <a:rPr lang="da-DK" dirty="0"/>
            </a:br>
            <a:r>
              <a:rPr lang="da-DK" dirty="0"/>
              <a:t>OG BOMBER LANDSKABET OG DET YDRE RUM</a:t>
            </a:r>
            <a:br>
              <a:rPr lang="da-DK" dirty="0"/>
            </a:br>
            <a:r>
              <a:rPr lang="da-DK" dirty="0"/>
              <a:t>MED TUSIND LYN I TIMEN</a:t>
            </a:r>
            <a:br>
              <a:rPr lang="da-DK" dirty="0"/>
            </a:br>
            <a:r>
              <a:rPr lang="da-DK" dirty="0"/>
              <a:t>MARKER BLIVER TIL MOSER</a:t>
            </a:r>
            <a:br>
              <a:rPr lang="da-DK" dirty="0"/>
            </a:br>
            <a:r>
              <a:rPr lang="da-DK" dirty="0"/>
              <a:t>BORGE BLIVER TIL BOMBEKRATERE</a:t>
            </a:r>
            <a:br>
              <a:rPr lang="da-DK" dirty="0"/>
            </a:br>
            <a:r>
              <a:rPr lang="da-DK" dirty="0"/>
              <a:t>BILEJERNE OG DE HURTIGSTE DYR NÅEDE VÆK I TIDE</a:t>
            </a:r>
            <a:br>
              <a:rPr lang="da-DK" dirty="0"/>
            </a:br>
            <a:r>
              <a:rPr lang="da-DK" dirty="0"/>
              <a:t>MEN SPETAKLET VAKTE UVELKOMNE GESPENSTER</a:t>
            </a:r>
            <a:br>
              <a:rPr lang="da-DK" dirty="0"/>
            </a:br>
            <a:r>
              <a:rPr lang="da-DK" dirty="0"/>
              <a:t>OG GESTALTER PÅ LANDJORDEN</a:t>
            </a:r>
            <a:br>
              <a:rPr lang="da-DK" dirty="0"/>
            </a:br>
            <a:r>
              <a:rPr lang="da-DK" dirty="0"/>
              <a:t>SOM VAR KOMMET FOR AT ÆDE AF LIGENE</a:t>
            </a:r>
            <a:br>
              <a:rPr lang="da-DK" dirty="0"/>
            </a:br>
            <a:r>
              <a:rPr lang="da-DK" dirty="0"/>
              <a:t>OG AF DE OVERLEVENDE</a:t>
            </a:r>
          </a:p>
          <a:p>
            <a:pPr marL="0" indent="0">
              <a:buNone/>
            </a:pPr>
            <a:endParaRPr lang="da-DK" dirty="0"/>
          </a:p>
          <a:p>
            <a:pPr marL="0" indent="0">
              <a:buNone/>
            </a:pPr>
            <a:r>
              <a:rPr lang="da-DK" dirty="0"/>
              <a:t>Yahya Hassan: </a:t>
            </a:r>
            <a:r>
              <a:rPr lang="da-DK" i="1" dirty="0"/>
              <a:t>YAHYA HASSAN 2</a:t>
            </a:r>
            <a:r>
              <a:rPr lang="da-DK" dirty="0"/>
              <a:t>. Gyldendal, 2019</a:t>
            </a:r>
          </a:p>
          <a:p>
            <a:endParaRPr lang="da-DK" dirty="0"/>
          </a:p>
        </p:txBody>
      </p:sp>
      <p:pic>
        <p:nvPicPr>
          <p:cNvPr id="1026" name="Picture 2" descr="VIDEO Indiens største by er ramt af voldsom monsun-regn | Udland | DR">
            <a:extLst>
              <a:ext uri="{FF2B5EF4-FFF2-40B4-BE49-F238E27FC236}">
                <a16:creationId xmlns:a16="http://schemas.microsoft.com/office/drawing/2014/main" id="{9F75130B-1994-422B-9735-7B2B73F73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157" y="3074514"/>
            <a:ext cx="3126034" cy="175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93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C9FC0-A884-4D87-B7E0-81991667CE64}"/>
              </a:ext>
            </a:extLst>
          </p:cNvPr>
          <p:cNvSpPr>
            <a:spLocks noGrp="1"/>
          </p:cNvSpPr>
          <p:nvPr>
            <p:ph type="title"/>
          </p:nvPr>
        </p:nvSpPr>
        <p:spPr/>
        <p:txBody>
          <a:bodyPr/>
          <a:lstStyle/>
          <a:p>
            <a:r>
              <a:rPr lang="da-DK" altLang="da-DK" b="1" dirty="0">
                <a:solidFill>
                  <a:schemeClr val="accent1">
                    <a:lumMod val="60000"/>
                    <a:lumOff val="40000"/>
                  </a:schemeClr>
                </a:solidFill>
                <a:latin typeface="var(--font-title)"/>
              </a:rPr>
              <a:t>Realismens udtryk &amp; virkelighedsskildringer:</a:t>
            </a:r>
            <a:endParaRPr lang="da-DK" dirty="0"/>
          </a:p>
        </p:txBody>
      </p:sp>
      <p:sp>
        <p:nvSpPr>
          <p:cNvPr id="3" name="Pladsholder til tekst 2">
            <a:extLst>
              <a:ext uri="{FF2B5EF4-FFF2-40B4-BE49-F238E27FC236}">
                <a16:creationId xmlns:a16="http://schemas.microsoft.com/office/drawing/2014/main" id="{EA4D2501-94B6-464F-92B4-74660B9B4132}"/>
              </a:ext>
            </a:extLst>
          </p:cNvPr>
          <p:cNvSpPr>
            <a:spLocks noGrp="1"/>
          </p:cNvSpPr>
          <p:nvPr>
            <p:ph type="body" idx="1"/>
          </p:nvPr>
        </p:nvSpPr>
        <p:spPr>
          <a:xfrm>
            <a:off x="1154954" y="2163536"/>
            <a:ext cx="4825157" cy="1016226"/>
          </a:xfrm>
        </p:spPr>
        <p:txBody>
          <a:bodyPr/>
          <a:lstStyle/>
          <a:p>
            <a:endParaRPr lang="da-DK" altLang="da-DK" b="1" dirty="0">
              <a:solidFill>
                <a:srgbClr val="333333"/>
              </a:solidFill>
              <a:latin typeface="var(--font-title)"/>
            </a:endParaRPr>
          </a:p>
          <a:p>
            <a:r>
              <a:rPr lang="da-DK" altLang="da-DK" b="1" dirty="0">
                <a:solidFill>
                  <a:srgbClr val="333333"/>
                </a:solidFill>
                <a:latin typeface="var(--font-title)"/>
              </a:rPr>
              <a:t>Thorkild Bjørnvig: Ozonlaget, 1990</a:t>
            </a:r>
            <a:endParaRPr lang="da-DK" altLang="da-DK" sz="2000" b="1" dirty="0">
              <a:solidFill>
                <a:srgbClr val="333333"/>
              </a:solidFill>
              <a:latin typeface="var(--font-title)"/>
            </a:endParaRPr>
          </a:p>
          <a:p>
            <a:endParaRPr lang="da-DK" dirty="0"/>
          </a:p>
        </p:txBody>
      </p:sp>
      <p:sp>
        <p:nvSpPr>
          <p:cNvPr id="4" name="Pladsholder til indhold 3">
            <a:extLst>
              <a:ext uri="{FF2B5EF4-FFF2-40B4-BE49-F238E27FC236}">
                <a16:creationId xmlns:a16="http://schemas.microsoft.com/office/drawing/2014/main" id="{BDF1EBC5-958B-4F9C-AB67-FE2A362C3391}"/>
              </a:ext>
            </a:extLst>
          </p:cNvPr>
          <p:cNvSpPr>
            <a:spLocks noGrp="1"/>
          </p:cNvSpPr>
          <p:nvPr>
            <p:ph sz="half" idx="2"/>
          </p:nvPr>
        </p:nvSpPr>
        <p:spPr>
          <a:xfrm>
            <a:off x="1154954" y="2939144"/>
            <a:ext cx="4825158" cy="3469820"/>
          </a:xfrm>
        </p:spPr>
        <p:txBody>
          <a:bodyPr>
            <a:normAutofit fontScale="85000" lnSpcReduction="10000"/>
          </a:bodyPr>
          <a:lstStyle/>
          <a:p>
            <a:pPr marL="0" lvl="0" indent="0" defTabSz="914400" eaLnBrk="0" fontAlgn="base" hangingPunct="0">
              <a:spcBef>
                <a:spcPct val="0"/>
              </a:spcBef>
              <a:spcAft>
                <a:spcPct val="0"/>
              </a:spcAft>
              <a:buClrTx/>
              <a:buSzTx/>
              <a:buNone/>
            </a:pPr>
            <a:r>
              <a:rPr lang="da-DK" altLang="da-DK" dirty="0">
                <a:solidFill>
                  <a:srgbClr val="333333"/>
                </a:solidFill>
                <a:latin typeface="var(--font-content)"/>
              </a:rPr>
              <a:t>1</a:t>
            </a:r>
            <a:endParaRPr lang="da-DK" altLang="da-DK"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1900" dirty="0">
                <a:solidFill>
                  <a:srgbClr val="333333"/>
                </a:solidFill>
                <a:latin typeface="var(--font-content)"/>
              </a:rPr>
              <a:t>Det drejer sig ikke mere om, at vi ikke ved det.</a:t>
            </a:r>
            <a:br>
              <a:rPr lang="da-DK" altLang="da-DK" sz="1900" dirty="0">
                <a:solidFill>
                  <a:srgbClr val="333333"/>
                </a:solidFill>
                <a:latin typeface="var(--font-content)"/>
              </a:rPr>
            </a:br>
            <a:r>
              <a:rPr lang="da-DK" altLang="da-DK" sz="1900" dirty="0">
                <a:solidFill>
                  <a:srgbClr val="333333"/>
                </a:solidFill>
                <a:latin typeface="var(--font-content)"/>
              </a:rPr>
              <a:t>Drivhuseffekten: den af klimaændringer tilbageholdte solvarme.</a:t>
            </a:r>
            <a:br>
              <a:rPr lang="da-DK" altLang="da-DK" sz="1900" dirty="0">
                <a:solidFill>
                  <a:srgbClr val="333333"/>
                </a:solidFill>
                <a:latin typeface="var(--font-content)"/>
              </a:rPr>
            </a:br>
            <a:r>
              <a:rPr lang="da-DK" altLang="da-DK" sz="1900" dirty="0">
                <a:solidFill>
                  <a:srgbClr val="333333"/>
                </a:solidFill>
                <a:latin typeface="var(--font-content)"/>
              </a:rPr>
              <a:t>Nedbrydningen af ozonlaget: åbningen for den ultraviolette stråling.</a:t>
            </a:r>
            <a:endParaRPr lang="da-DK" altLang="da-DK" sz="1900"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1900" dirty="0">
                <a:solidFill>
                  <a:srgbClr val="333333"/>
                </a:solidFill>
                <a:latin typeface="var(--font-content)"/>
              </a:rPr>
              <a:t>Forgiftningen af grundvand, søer, vandløb og have –</a:t>
            </a:r>
            <a:br>
              <a:rPr lang="da-DK" altLang="da-DK" sz="1900" dirty="0">
                <a:solidFill>
                  <a:srgbClr val="333333"/>
                </a:solidFill>
                <a:latin typeface="var(--font-content)"/>
              </a:rPr>
            </a:br>
            <a:r>
              <a:rPr lang="da-DK" altLang="da-DK" sz="1900" dirty="0">
                <a:solidFill>
                  <a:srgbClr val="333333"/>
                </a:solidFill>
                <a:latin typeface="var(--font-content)"/>
              </a:rPr>
              <a:t>af luften, den stillestående og den partikelbærende:</a:t>
            </a:r>
            <a:br>
              <a:rPr lang="da-DK" altLang="da-DK" sz="1900" dirty="0">
                <a:solidFill>
                  <a:srgbClr val="333333"/>
                </a:solidFill>
                <a:latin typeface="var(--font-content)"/>
              </a:rPr>
            </a:br>
            <a:r>
              <a:rPr lang="da-DK" altLang="da-DK" sz="1900" dirty="0">
                <a:solidFill>
                  <a:srgbClr val="333333"/>
                </a:solidFill>
                <a:latin typeface="var(--font-content)"/>
              </a:rPr>
              <a:t>smog og svovlforsuring. </a:t>
            </a:r>
            <a:r>
              <a:rPr lang="da-DK" altLang="da-DK" sz="1900" dirty="0" err="1">
                <a:solidFill>
                  <a:srgbClr val="333333"/>
                </a:solidFill>
                <a:latin typeface="var(--font-content)"/>
              </a:rPr>
              <a:t>Trædøden</a:t>
            </a:r>
            <a:r>
              <a:rPr lang="da-DK" altLang="da-DK" sz="1900" dirty="0">
                <a:solidFill>
                  <a:srgbClr val="333333"/>
                </a:solidFill>
                <a:latin typeface="var(--font-content)"/>
              </a:rPr>
              <a:t> og træfældningen.</a:t>
            </a:r>
            <a:endParaRPr lang="da-DK" altLang="da-DK" sz="1900" dirty="0">
              <a:solidFill>
                <a:srgbClr val="333333"/>
              </a:solidFill>
              <a:latin typeface="Noto Sans"/>
            </a:endParaRPr>
          </a:p>
          <a:p>
            <a:pPr marL="0" lvl="0" indent="0" defTabSz="914400" eaLnBrk="0" fontAlgn="base" hangingPunct="0">
              <a:spcBef>
                <a:spcPct val="0"/>
              </a:spcBef>
              <a:spcAft>
                <a:spcPct val="0"/>
              </a:spcAft>
              <a:buClrTx/>
              <a:buSzTx/>
              <a:buNone/>
            </a:pPr>
            <a:r>
              <a:rPr lang="da-DK" altLang="da-DK" sz="1900" dirty="0">
                <a:solidFill>
                  <a:srgbClr val="333333"/>
                </a:solidFill>
                <a:latin typeface="var(--font-content)"/>
              </a:rPr>
              <a:t>Vi ved, hvad vi ikke må, nøjagtigt, som at vi ikke må svindle,</a:t>
            </a:r>
            <a:br>
              <a:rPr lang="da-DK" altLang="da-DK" sz="1900" dirty="0">
                <a:solidFill>
                  <a:srgbClr val="333333"/>
                </a:solidFill>
                <a:latin typeface="var(--font-content)"/>
              </a:rPr>
            </a:br>
            <a:r>
              <a:rPr lang="da-DK" altLang="da-DK" sz="1900" dirty="0">
                <a:solidFill>
                  <a:srgbClr val="333333"/>
                </a:solidFill>
                <a:latin typeface="var(--font-content)"/>
              </a:rPr>
              <a:t>lyve, forgive, slå ihjel. Denne nye viden er nu lige så triviel,</a:t>
            </a:r>
            <a:br>
              <a:rPr lang="da-DK" altLang="da-DK" sz="1900" dirty="0">
                <a:solidFill>
                  <a:srgbClr val="333333"/>
                </a:solidFill>
                <a:latin typeface="var(--font-content)"/>
              </a:rPr>
            </a:br>
            <a:r>
              <a:rPr lang="da-DK" altLang="da-DK" sz="1900" dirty="0">
                <a:solidFill>
                  <a:srgbClr val="333333"/>
                </a:solidFill>
                <a:latin typeface="var(--font-content)"/>
              </a:rPr>
              <a:t>og den etik lige så grundigt ignoreret, foragtet og overtrådt.</a:t>
            </a:r>
            <a:br>
              <a:rPr lang="da-DK" altLang="da-DK" sz="1900" dirty="0">
                <a:solidFill>
                  <a:srgbClr val="333333"/>
                </a:solidFill>
                <a:latin typeface="var(--font-content)"/>
              </a:rPr>
            </a:br>
            <a:r>
              <a:rPr lang="da-DK" altLang="da-DK" sz="1900" dirty="0">
                <a:solidFill>
                  <a:srgbClr val="333333"/>
                </a:solidFill>
                <a:latin typeface="var(--font-content)"/>
              </a:rPr>
              <a:t>(…)</a:t>
            </a:r>
            <a:endParaRPr lang="da-DK" sz="1900" dirty="0"/>
          </a:p>
        </p:txBody>
      </p:sp>
      <p:sp>
        <p:nvSpPr>
          <p:cNvPr id="5" name="Pladsholder til tekst 4">
            <a:extLst>
              <a:ext uri="{FF2B5EF4-FFF2-40B4-BE49-F238E27FC236}">
                <a16:creationId xmlns:a16="http://schemas.microsoft.com/office/drawing/2014/main" id="{32EAEC90-897B-4C98-817C-82C9BACAFDDD}"/>
              </a:ext>
            </a:extLst>
          </p:cNvPr>
          <p:cNvSpPr>
            <a:spLocks noGrp="1"/>
          </p:cNvSpPr>
          <p:nvPr>
            <p:ph type="body" sz="quarter" idx="3"/>
          </p:nvPr>
        </p:nvSpPr>
        <p:spPr/>
        <p:txBody>
          <a:bodyPr/>
          <a:lstStyle/>
          <a:p>
            <a:endParaRPr lang="da-DK" dirty="0"/>
          </a:p>
        </p:txBody>
      </p:sp>
      <p:sp>
        <p:nvSpPr>
          <p:cNvPr id="6" name="Pladsholder til indhold 5">
            <a:extLst>
              <a:ext uri="{FF2B5EF4-FFF2-40B4-BE49-F238E27FC236}">
                <a16:creationId xmlns:a16="http://schemas.microsoft.com/office/drawing/2014/main" id="{9FC89A61-49E8-4F59-8B8E-84A5EF966BE2}"/>
              </a:ext>
            </a:extLst>
          </p:cNvPr>
          <p:cNvSpPr>
            <a:spLocks noGrp="1"/>
          </p:cNvSpPr>
          <p:nvPr>
            <p:ph sz="quarter" idx="4"/>
          </p:nvPr>
        </p:nvSpPr>
        <p:spPr/>
        <p:txBody>
          <a:bodyPr>
            <a:normAutofit fontScale="85000" lnSpcReduction="10000"/>
          </a:bodyPr>
          <a:lstStyle/>
          <a:p>
            <a:endParaRPr lang="da-DK"/>
          </a:p>
        </p:txBody>
      </p:sp>
      <p:pic>
        <p:nvPicPr>
          <p:cNvPr id="7" name="Picture 4" descr="Jordisk (Bog, Hæftet, Dansk) af Theis Ørntoft">
            <a:extLst>
              <a:ext uri="{FF2B5EF4-FFF2-40B4-BE49-F238E27FC236}">
                <a16:creationId xmlns:a16="http://schemas.microsoft.com/office/drawing/2014/main" id="{A7A58DEC-9BE7-41B2-B90A-DD962B020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936" y="2490107"/>
            <a:ext cx="3439486" cy="378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51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4D23E-D554-4C08-9B3B-575CC675168C}"/>
              </a:ext>
            </a:extLst>
          </p:cNvPr>
          <p:cNvSpPr>
            <a:spLocks noGrp="1"/>
          </p:cNvSpPr>
          <p:nvPr>
            <p:ph type="title"/>
          </p:nvPr>
        </p:nvSpPr>
        <p:spPr/>
        <p:txBody>
          <a:bodyPr/>
          <a:lstStyle/>
          <a:p>
            <a:r>
              <a:rPr lang="da-DK" sz="2800" b="1" dirty="0"/>
              <a:t>Theis Ørntoft: Vandet i hanerne smager af klor, </a:t>
            </a:r>
            <a:r>
              <a:rPr lang="da-DK" sz="1600" b="1" i="1" dirty="0"/>
              <a:t>Digte 2014</a:t>
            </a:r>
            <a:endParaRPr lang="da-DK" sz="1600" i="1" dirty="0"/>
          </a:p>
        </p:txBody>
      </p:sp>
      <p:sp>
        <p:nvSpPr>
          <p:cNvPr id="3" name="Pladsholder til indhold 2">
            <a:extLst>
              <a:ext uri="{FF2B5EF4-FFF2-40B4-BE49-F238E27FC236}">
                <a16:creationId xmlns:a16="http://schemas.microsoft.com/office/drawing/2014/main" id="{AAE8F5C4-2397-4C9F-85AA-6050A9E9F20C}"/>
              </a:ext>
            </a:extLst>
          </p:cNvPr>
          <p:cNvSpPr>
            <a:spLocks noGrp="1"/>
          </p:cNvSpPr>
          <p:nvPr>
            <p:ph idx="1"/>
          </p:nvPr>
        </p:nvSpPr>
        <p:spPr>
          <a:xfrm>
            <a:off x="1154954" y="1450292"/>
            <a:ext cx="8825659" cy="3864429"/>
          </a:xfrm>
        </p:spPr>
        <p:txBody>
          <a:bodyPr>
            <a:noAutofit/>
          </a:bodyPr>
          <a:lstStyle/>
          <a:p>
            <a:r>
              <a:rPr lang="da-DK" sz="1800" dirty="0"/>
              <a:t>Vandet i hanerne smager af klor.</a:t>
            </a:r>
            <a:br>
              <a:rPr lang="da-DK" sz="1800" dirty="0"/>
            </a:br>
            <a:r>
              <a:rPr lang="da-DK" sz="1800" dirty="0"/>
              <a:t>Er stadig forkølet. Er bag en hinde.</a:t>
            </a:r>
            <a:br>
              <a:rPr lang="da-DK" sz="1800" dirty="0"/>
            </a:br>
            <a:r>
              <a:rPr lang="da-DK" sz="1800" dirty="0"/>
              <a:t>Har altid været det.</a:t>
            </a:r>
            <a:br>
              <a:rPr lang="da-DK" sz="1800" dirty="0"/>
            </a:br>
            <a:r>
              <a:rPr lang="da-DK" sz="1800" dirty="0"/>
              <a:t>Hører </a:t>
            </a:r>
            <a:r>
              <a:rPr lang="da-DK" sz="1800" dirty="0" err="1"/>
              <a:t>Burzum</a:t>
            </a:r>
            <a:r>
              <a:rPr lang="da-DK" sz="1800" dirty="0"/>
              <a:t> og sætter bøger på plads</a:t>
            </a:r>
            <a:br>
              <a:rPr lang="da-DK" sz="1800" dirty="0"/>
            </a:br>
            <a:r>
              <a:rPr lang="da-DK" sz="1800" dirty="0"/>
              <a:t>kvinden, hvis hus jeg har lejet gennem vinteren</a:t>
            </a:r>
            <a:br>
              <a:rPr lang="da-DK" sz="1800" dirty="0"/>
            </a:br>
            <a:r>
              <a:rPr lang="da-DK" sz="1800" dirty="0"/>
              <a:t>er kommet tilbage fra Argentina.</a:t>
            </a:r>
            <a:br>
              <a:rPr lang="da-DK" sz="1800" dirty="0"/>
            </a:br>
            <a:r>
              <a:rPr lang="da-DK" sz="1800" dirty="0"/>
              <a:t>Er flyttet ned i kælderen nu</a:t>
            </a:r>
            <a:br>
              <a:rPr lang="da-DK" sz="1800" dirty="0"/>
            </a:br>
            <a:r>
              <a:rPr lang="da-DK" sz="1800" dirty="0"/>
              <a:t>herfra kan jeg høre hende trampe rundt med sine militærstøvler</a:t>
            </a:r>
            <a:br>
              <a:rPr lang="da-DK" sz="1800" dirty="0"/>
            </a:br>
            <a:r>
              <a:rPr lang="da-DK" sz="1800" dirty="0"/>
              <a:t>herfra kan jeg ligge og ånde kvælstof ud over mørket</a:t>
            </a:r>
            <a:br>
              <a:rPr lang="da-DK" sz="1800" dirty="0"/>
            </a:br>
            <a:r>
              <a:rPr lang="da-DK" sz="1800" dirty="0"/>
              <a:t>jeg endte alligevel med at tage til fest i går</a:t>
            </a:r>
            <a:br>
              <a:rPr lang="da-DK" sz="1800" dirty="0"/>
            </a:br>
            <a:r>
              <a:rPr lang="da-DK" sz="1800" dirty="0"/>
              <a:t>blev for rastløs mand, måtte ud</a:t>
            </a:r>
            <a:br>
              <a:rPr lang="da-DK" sz="1800" dirty="0"/>
            </a:br>
            <a:r>
              <a:rPr lang="da-DK" sz="1800" dirty="0"/>
              <a:t>jeg kom til festen i den sorte nat</a:t>
            </a:r>
            <a:br>
              <a:rPr lang="da-DK" sz="1800" dirty="0"/>
            </a:br>
            <a:r>
              <a:rPr lang="da-DK" sz="1800" dirty="0"/>
              <a:t>ja jeg kom til festen i den sorte nat</a:t>
            </a:r>
            <a:br>
              <a:rPr lang="da-DK" sz="1800" dirty="0"/>
            </a:br>
            <a:r>
              <a:rPr lang="da-DK" sz="1800" dirty="0"/>
              <a:t>havde vandret gennem tåge og sne</a:t>
            </a:r>
            <a:br>
              <a:rPr lang="da-DK" sz="1800" dirty="0"/>
            </a:br>
            <a:r>
              <a:rPr lang="da-DK" sz="1800" dirty="0"/>
              <a:t>folk lå på trægulvene og rodede rundt i relationerne</a:t>
            </a:r>
            <a:br>
              <a:rPr lang="da-DK" sz="1800" dirty="0"/>
            </a:br>
            <a:r>
              <a:rPr lang="da-DK" sz="1800" dirty="0"/>
              <a:t>andre strejfede om i gangene</a:t>
            </a:r>
            <a:br>
              <a:rPr lang="da-DK" sz="1800" dirty="0"/>
            </a:br>
            <a:r>
              <a:rPr lang="da-DK" sz="1800" dirty="0"/>
              <a:t>jeg så efter i deres ansigter, så efter nærhed</a:t>
            </a:r>
            <a:br>
              <a:rPr lang="da-DK" sz="1800" dirty="0"/>
            </a:br>
            <a:r>
              <a:rPr lang="da-DK" sz="1800" dirty="0"/>
              <a:t>men det eneste jeg fandt var reptilsmil og sort støj uden øjne</a:t>
            </a:r>
            <a:br>
              <a:rPr lang="da-DK" sz="1800" dirty="0"/>
            </a:br>
            <a:r>
              <a:rPr lang="da-DK" sz="1800" dirty="0"/>
              <a:t>så lad os sige: jeg bliver træt af den fest og forlader den igen</a:t>
            </a:r>
            <a:br>
              <a:rPr lang="da-DK" sz="1800" dirty="0"/>
            </a:br>
            <a:r>
              <a:rPr lang="da-DK" sz="1800" dirty="0"/>
              <a:t>lad os sige: jeg sætter mig på en bænk og lukker mine øjne…</a:t>
            </a:r>
          </a:p>
        </p:txBody>
      </p:sp>
    </p:spTree>
    <p:extLst>
      <p:ext uri="{BB962C8B-B14F-4D97-AF65-F5344CB8AC3E}">
        <p14:creationId xmlns:p14="http://schemas.microsoft.com/office/powerpoint/2010/main" val="4061865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EF8AC-DF02-4D55-8852-5A84651F06E7}"/>
              </a:ext>
            </a:extLst>
          </p:cNvPr>
          <p:cNvSpPr>
            <a:spLocks noGrp="1"/>
          </p:cNvSpPr>
          <p:nvPr>
            <p:ph type="title"/>
          </p:nvPr>
        </p:nvSpPr>
        <p:spPr>
          <a:xfrm>
            <a:off x="233078" y="693965"/>
            <a:ext cx="4584539" cy="2400300"/>
          </a:xfrm>
        </p:spPr>
        <p:txBody>
          <a:bodyPr>
            <a:noAutofit/>
          </a:bodyPr>
          <a:lstStyle/>
          <a:p>
            <a:br>
              <a:rPr lang="da-DK" sz="1400" i="1" dirty="0"/>
            </a:br>
            <a:br>
              <a:rPr lang="da-DK" sz="2400" b="1" u="sng" dirty="0"/>
            </a:br>
            <a:br>
              <a:rPr lang="da-DK" sz="1400" i="1" dirty="0"/>
            </a:br>
            <a:r>
              <a:rPr lang="da-DK" sz="1400" i="1" dirty="0"/>
              <a:t>Anna og Aksel sidder i hver deres ende af sofaen, henfaldet i den slags opgivende stilhed, der kan opstå på toppen af et skænderi. Barnet sover. De er begge dybt i tanker om, hvad de er blevet til. Det er i dette øjeblik, at Anna forstår, at hun for første gang i sit liv er blevet ødelagt.</a:t>
            </a:r>
            <a:br>
              <a:rPr lang="da-DK" sz="1400" i="1" dirty="0"/>
            </a:br>
            <a:br>
              <a:rPr lang="da-DK" sz="1600" i="1" dirty="0"/>
            </a:br>
            <a:r>
              <a:rPr lang="da-DK" sz="1000" i="1" dirty="0"/>
              <a:t>Olga Ravn: Mit arbejde, 2020 </a:t>
            </a:r>
          </a:p>
        </p:txBody>
      </p:sp>
      <p:pic>
        <p:nvPicPr>
          <p:cNvPr id="6" name="Pladsholder til billede 5">
            <a:extLst>
              <a:ext uri="{FF2B5EF4-FFF2-40B4-BE49-F238E27FC236}">
                <a16:creationId xmlns:a16="http://schemas.microsoft.com/office/drawing/2014/main" id="{2437B176-8E7C-43EA-8F5D-ADBFE432B1E1}"/>
              </a:ext>
            </a:extLst>
          </p:cNvPr>
          <p:cNvPicPr>
            <a:picLocks noGrp="1" noChangeAspect="1"/>
          </p:cNvPicPr>
          <p:nvPr>
            <p:ph type="pic" idx="1"/>
          </p:nvPr>
        </p:nvPicPr>
        <p:blipFill>
          <a:blip r:embed="rId2"/>
          <a:srcRect l="6777" r="6777"/>
          <a:stretch>
            <a:fillRect/>
          </a:stretch>
        </p:blipFill>
        <p:spPr/>
      </p:pic>
      <p:sp>
        <p:nvSpPr>
          <p:cNvPr id="7" name="Rectangle 1">
            <a:extLst>
              <a:ext uri="{FF2B5EF4-FFF2-40B4-BE49-F238E27FC236}">
                <a16:creationId xmlns:a16="http://schemas.microsoft.com/office/drawing/2014/main" id="{241B836A-4614-46BD-A30A-13DE257DE886}"/>
              </a:ext>
            </a:extLst>
          </p:cNvPr>
          <p:cNvSpPr>
            <a:spLocks noGrp="1" noChangeArrowheads="1"/>
          </p:cNvSpPr>
          <p:nvPr>
            <p:ph type="body" sz="half" idx="2"/>
          </p:nvPr>
        </p:nvSpPr>
        <p:spPr bwMode="auto">
          <a:xfrm>
            <a:off x="2963636" y="3227711"/>
            <a:ext cx="2539093"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500" b="1" i="1" u="none" strike="noStrike" cap="none" normalizeH="0" baseline="0" dirty="0">
                <a:ln>
                  <a:noFill/>
                </a:ln>
                <a:solidFill>
                  <a:schemeClr val="bg1"/>
                </a:solidFill>
                <a:effectLst/>
                <a:latin typeface="var(--font-title)"/>
              </a:rPr>
              <a:t>Dag 1</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Jeg stod i mit køkken</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da statsministeren tonede frem</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på det ekstraordinære</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pressemøde.</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Nu skulle Danmark</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begynde at lukke ned.</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Virussen var her,</a:t>
            </a:r>
            <a:endParaRPr kumimoji="0" lang="da-DK" altLang="da-DK" sz="1200" b="0" i="1" u="none" strike="noStrike" cap="none" normalizeH="0" baseline="0" dirty="0">
              <a:ln>
                <a:noFill/>
              </a:ln>
              <a:solidFill>
                <a:schemeClr val="bg1"/>
              </a:solidFill>
              <a:effectLst/>
              <a:latin typeface="Noto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1" u="none" strike="noStrike" cap="none" normalizeH="0" baseline="0" dirty="0">
                <a:ln>
                  <a:noFill/>
                </a:ln>
                <a:solidFill>
                  <a:schemeClr val="bg1"/>
                </a:solidFill>
                <a:effectLst/>
                <a:latin typeface="var(--font-content)"/>
              </a:rPr>
              <a:t>et alvorligt blik.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200" b="0" i="1" u="none" strike="noStrike" cap="none" normalizeH="0" baseline="0" dirty="0">
              <a:ln>
                <a:noFill/>
              </a:ln>
              <a:solidFill>
                <a:schemeClr val="bg1"/>
              </a:solidFill>
              <a:effectLst/>
              <a:latin typeface="var(--font-content)"/>
            </a:endParaRP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000" i="1" dirty="0">
                <a:solidFill>
                  <a:schemeClr val="bg1"/>
                </a:solidFill>
                <a:latin typeface="var(--font-content)"/>
              </a:rPr>
              <a:t>Caspar Eric: Jeg vil ikke tilbage, 2020</a:t>
            </a:r>
            <a:endParaRPr kumimoji="0" lang="da-DK" altLang="da-DK" sz="1000" b="0" i="1"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971556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896E7-3F37-4601-84C4-A53F04808FE8}"/>
              </a:ext>
            </a:extLst>
          </p:cNvPr>
          <p:cNvSpPr>
            <a:spLocks noGrp="1"/>
          </p:cNvSpPr>
          <p:nvPr>
            <p:ph type="title"/>
          </p:nvPr>
        </p:nvSpPr>
        <p:spPr>
          <a:xfrm>
            <a:off x="1154955" y="1693333"/>
            <a:ext cx="3865134" cy="641653"/>
          </a:xfrm>
        </p:spPr>
        <p:txBody>
          <a:bodyPr>
            <a:normAutofit fontScale="90000"/>
          </a:bodyPr>
          <a:lstStyle/>
          <a:p>
            <a:r>
              <a:rPr lang="da-DK" dirty="0"/>
              <a:t>Værkanmeldelser- i </a:t>
            </a:r>
            <a:r>
              <a:rPr lang="da-DK" dirty="0" err="1"/>
              <a:t>ARoS</a:t>
            </a:r>
            <a:r>
              <a:rPr lang="da-DK" dirty="0"/>
              <a:t>-makkerpar:</a:t>
            </a:r>
            <a:br>
              <a:rPr lang="da-DK" dirty="0"/>
            </a:br>
            <a:endParaRPr lang="da-DK" dirty="0"/>
          </a:p>
        </p:txBody>
      </p:sp>
      <p:sp>
        <p:nvSpPr>
          <p:cNvPr id="4" name="Pladsholder til tekst 3">
            <a:extLst>
              <a:ext uri="{FF2B5EF4-FFF2-40B4-BE49-F238E27FC236}">
                <a16:creationId xmlns:a16="http://schemas.microsoft.com/office/drawing/2014/main" id="{6CDD7ED8-86A0-454B-B495-5144D1DB7856}"/>
              </a:ext>
            </a:extLst>
          </p:cNvPr>
          <p:cNvSpPr>
            <a:spLocks noGrp="1"/>
          </p:cNvSpPr>
          <p:nvPr>
            <p:ph type="body" sz="half" idx="2"/>
          </p:nvPr>
        </p:nvSpPr>
        <p:spPr>
          <a:xfrm>
            <a:off x="1154954" y="2481943"/>
            <a:ext cx="3859212" cy="3453493"/>
          </a:xfrm>
        </p:spPr>
        <p:txBody>
          <a:bodyPr>
            <a:normAutofit/>
          </a:bodyPr>
          <a:lstStyle/>
          <a:p>
            <a:pPr marL="342900" indent="-342900">
              <a:buAutoNum type="arabicPeriod"/>
            </a:pPr>
            <a:r>
              <a:rPr lang="da-DK" sz="1800" b="1" dirty="0"/>
              <a:t>Skriv </a:t>
            </a:r>
            <a:r>
              <a:rPr lang="da-DK" sz="1800" b="1" u="sng" dirty="0"/>
              <a:t>en anmeldelse </a:t>
            </a:r>
            <a:r>
              <a:rPr lang="da-DK" sz="1800" b="1" dirty="0"/>
              <a:t>af 2 udvalgte værker.</a:t>
            </a:r>
          </a:p>
          <a:p>
            <a:pPr marL="342900" indent="-342900">
              <a:buAutoNum type="arabicPeriod"/>
            </a:pPr>
            <a:r>
              <a:rPr lang="da-DK" sz="1800" b="1" dirty="0"/>
              <a:t>Sørg for at få tydeliggjort de særligt realistiske og særligt modernistiske træk</a:t>
            </a:r>
          </a:p>
          <a:p>
            <a:pPr marL="342900" indent="-342900">
              <a:buAutoNum type="arabicPeriod"/>
            </a:pPr>
            <a:r>
              <a:rPr lang="da-DK" sz="1800" b="1" dirty="0"/>
              <a:t>Sæt jeres fotos af de 2 valgte værker ind</a:t>
            </a:r>
          </a:p>
          <a:p>
            <a:pPr marL="342900" indent="-342900">
              <a:buAutoNum type="arabicPeriod"/>
            </a:pPr>
            <a:r>
              <a:rPr lang="da-DK" sz="1800" b="1" dirty="0"/>
              <a:t>Aflevér i Lectio!</a:t>
            </a:r>
          </a:p>
        </p:txBody>
      </p:sp>
      <p:sp>
        <p:nvSpPr>
          <p:cNvPr id="6" name="Pladsholder til billede 5">
            <a:extLst>
              <a:ext uri="{FF2B5EF4-FFF2-40B4-BE49-F238E27FC236}">
                <a16:creationId xmlns:a16="http://schemas.microsoft.com/office/drawing/2014/main" id="{A45F60EF-EE76-29B2-3AD0-8A0E0DC6D9A7}"/>
              </a:ext>
            </a:extLst>
          </p:cNvPr>
          <p:cNvSpPr>
            <a:spLocks noGrp="1"/>
          </p:cNvSpPr>
          <p:nvPr>
            <p:ph type="pic" idx="1"/>
          </p:nvPr>
        </p:nvSpPr>
        <p:spPr/>
        <p:txBody>
          <a:bodyPr/>
          <a:lstStyle/>
          <a:p>
            <a:endParaRPr lang="da-DK"/>
          </a:p>
        </p:txBody>
      </p:sp>
    </p:spTree>
    <p:extLst>
      <p:ext uri="{BB962C8B-B14F-4D97-AF65-F5344CB8AC3E}">
        <p14:creationId xmlns:p14="http://schemas.microsoft.com/office/powerpoint/2010/main" val="220814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D0F1A-3F2B-B724-DAB5-257E0ED47204}"/>
              </a:ext>
            </a:extLst>
          </p:cNvPr>
          <p:cNvSpPr>
            <a:spLocks noGrp="1"/>
          </p:cNvSpPr>
          <p:nvPr>
            <p:ph type="title"/>
          </p:nvPr>
        </p:nvSpPr>
        <p:spPr/>
        <p:txBody>
          <a:bodyPr/>
          <a:lstStyle/>
          <a:p>
            <a:r>
              <a:rPr lang="da-DK" dirty="0"/>
              <a:t>Opsamling: forhør din nabo</a:t>
            </a:r>
          </a:p>
        </p:txBody>
      </p:sp>
      <p:graphicFrame>
        <p:nvGraphicFramePr>
          <p:cNvPr id="5" name="Pladsholder til indhold 2">
            <a:extLst>
              <a:ext uri="{FF2B5EF4-FFF2-40B4-BE49-F238E27FC236}">
                <a16:creationId xmlns:a16="http://schemas.microsoft.com/office/drawing/2014/main" id="{BF5ABFBA-37BF-E0BA-F51C-AC8A435C5B3B}"/>
              </a:ext>
            </a:extLst>
          </p:cNvPr>
          <p:cNvGraphicFramePr>
            <a:graphicFrameLocks noGrp="1"/>
          </p:cNvGraphicFramePr>
          <p:nvPr>
            <p:ph idx="1"/>
            <p:extLst>
              <p:ext uri="{D42A27DB-BD31-4B8C-83A1-F6EECF244321}">
                <p14:modId xmlns:p14="http://schemas.microsoft.com/office/powerpoint/2010/main" val="19553747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78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14F81-AE3C-24A1-698A-CD9FFC33F599}"/>
              </a:ext>
            </a:extLst>
          </p:cNvPr>
          <p:cNvSpPr>
            <a:spLocks noGrp="1"/>
          </p:cNvSpPr>
          <p:nvPr>
            <p:ph type="title"/>
          </p:nvPr>
        </p:nvSpPr>
        <p:spPr>
          <a:xfrm>
            <a:off x="838200" y="45634"/>
            <a:ext cx="10515600" cy="1325563"/>
          </a:xfrm>
        </p:spPr>
        <p:txBody>
          <a:bodyPr/>
          <a:lstStyle/>
          <a:p>
            <a:r>
              <a:rPr lang="da-DK" dirty="0"/>
              <a:t>Natursyn</a:t>
            </a:r>
          </a:p>
        </p:txBody>
      </p:sp>
      <p:sp>
        <p:nvSpPr>
          <p:cNvPr id="3" name="Pladsholder til indhold 2">
            <a:extLst>
              <a:ext uri="{FF2B5EF4-FFF2-40B4-BE49-F238E27FC236}">
                <a16:creationId xmlns:a16="http://schemas.microsoft.com/office/drawing/2014/main" id="{7181B0E0-0CC0-7825-5DC7-27636043E87E}"/>
              </a:ext>
            </a:extLst>
          </p:cNvPr>
          <p:cNvSpPr>
            <a:spLocks noGrp="1"/>
          </p:cNvSpPr>
          <p:nvPr>
            <p:ph idx="1"/>
          </p:nvPr>
        </p:nvSpPr>
        <p:spPr>
          <a:xfrm>
            <a:off x="838200" y="1142579"/>
            <a:ext cx="11170186" cy="4351338"/>
          </a:xfrm>
        </p:spPr>
        <p:txBody>
          <a:bodyPr>
            <a:noAutofit/>
          </a:bodyPr>
          <a:lstStyle/>
          <a:p>
            <a:r>
              <a:rPr lang="da-DK" sz="2200" b="1" dirty="0">
                <a:solidFill>
                  <a:srgbClr val="FF0000"/>
                </a:solidFill>
              </a:rPr>
              <a:t>Naturen</a:t>
            </a:r>
            <a:r>
              <a:rPr lang="da-DK" sz="2200" dirty="0"/>
              <a:t> </a:t>
            </a:r>
            <a:r>
              <a:rPr lang="da-DK" sz="2200" b="1" dirty="0">
                <a:solidFill>
                  <a:srgbClr val="FF0000"/>
                </a:solidFill>
              </a:rPr>
              <a:t>som rekreativt sted</a:t>
            </a:r>
            <a:r>
              <a:rPr lang="da-DK" sz="2200" dirty="0"/>
              <a:t> (et tilflugtssted, finde/søge sig selv, natur VS Kultur)</a:t>
            </a:r>
          </a:p>
          <a:p>
            <a:r>
              <a:rPr lang="da-DK" sz="2200" b="1" dirty="0">
                <a:solidFill>
                  <a:srgbClr val="FF0000"/>
                </a:solidFill>
              </a:rPr>
              <a:t>Naturen som produktivt sted</a:t>
            </a:r>
            <a:r>
              <a:rPr lang="da-DK" sz="2200" dirty="0"/>
              <a:t> (naturen ”opfylder” behov, er stedet for produktion af fødevarer mm)</a:t>
            </a:r>
          </a:p>
          <a:p>
            <a:r>
              <a:rPr lang="da-DK" sz="2200" b="1" dirty="0">
                <a:solidFill>
                  <a:srgbClr val="FF0000"/>
                </a:solidFill>
              </a:rPr>
              <a:t>Antropocentrisk </a:t>
            </a:r>
            <a:r>
              <a:rPr lang="da-DK" sz="2200" dirty="0"/>
              <a:t>(menneskecentreret) natursyn (Mennesket i er i centrum og påvirker al natur og har MAGT VS mennesket er MAGTESLØST, rammes af dets egen misbrug af naturen.</a:t>
            </a:r>
          </a:p>
          <a:p>
            <a:r>
              <a:rPr lang="da-DK" sz="2200" b="1" dirty="0">
                <a:solidFill>
                  <a:srgbClr val="FF0000"/>
                </a:solidFill>
              </a:rPr>
              <a:t>Naturen som guddommelig</a:t>
            </a:r>
            <a:r>
              <a:rPr lang="da-DK" sz="2200" dirty="0"/>
              <a:t> (panteisme, idyllisering, helhed/splittelse)</a:t>
            </a:r>
          </a:p>
          <a:p>
            <a:r>
              <a:rPr lang="da-DK" sz="2200" b="1" dirty="0">
                <a:solidFill>
                  <a:srgbClr val="FF0000"/>
                </a:solidFill>
              </a:rPr>
              <a:t>Naturen som national identitet</a:t>
            </a:r>
            <a:r>
              <a:rPr lang="da-DK" sz="2200" dirty="0"/>
              <a:t> ( Fædrelandskærlighed, idyl)</a:t>
            </a:r>
          </a:p>
          <a:p>
            <a:r>
              <a:rPr lang="da-DK" sz="2200" b="1" dirty="0">
                <a:solidFill>
                  <a:srgbClr val="FF0000"/>
                </a:solidFill>
              </a:rPr>
              <a:t>Naturen som fremmed &amp; dæmonisk </a:t>
            </a:r>
            <a:r>
              <a:rPr lang="da-DK" sz="2200" dirty="0"/>
              <a:t>(det ukendte &amp; fremmede, ukontrollerbart)</a:t>
            </a:r>
          </a:p>
          <a:p>
            <a:r>
              <a:rPr lang="da-DK" sz="2200" b="1" dirty="0" err="1">
                <a:solidFill>
                  <a:srgbClr val="FF0000"/>
                </a:solidFill>
              </a:rPr>
              <a:t>Teocentrisk</a:t>
            </a:r>
            <a:r>
              <a:rPr lang="da-DK" sz="2200" b="1" dirty="0">
                <a:solidFill>
                  <a:srgbClr val="FF0000"/>
                </a:solidFill>
              </a:rPr>
              <a:t> natursyn </a:t>
            </a:r>
            <a:r>
              <a:rPr lang="da-DK" sz="2200" dirty="0"/>
              <a:t>(Gud er skaberen af alting – herunder naturen)</a:t>
            </a:r>
          </a:p>
          <a:p>
            <a:r>
              <a:rPr lang="da-DK" sz="2200" b="1" dirty="0">
                <a:solidFill>
                  <a:srgbClr val="FF0000"/>
                </a:solidFill>
              </a:rPr>
              <a:t>Apokalyptisk natursyn</a:t>
            </a:r>
            <a:r>
              <a:rPr lang="da-DK" sz="2200" dirty="0"/>
              <a:t> (undergangsforestillinger, naturen tager over VS mennesket ødelægger naturen)</a:t>
            </a:r>
          </a:p>
          <a:p>
            <a:r>
              <a:rPr lang="da-DK" sz="2200" b="1" dirty="0" err="1">
                <a:solidFill>
                  <a:srgbClr val="FF0000"/>
                </a:solidFill>
              </a:rPr>
              <a:t>Antropocæne</a:t>
            </a:r>
            <a:r>
              <a:rPr lang="da-DK" sz="2200" b="1" dirty="0">
                <a:solidFill>
                  <a:srgbClr val="FF0000"/>
                </a:solidFill>
              </a:rPr>
              <a:t>/ anti-antropocentrisk natursyn</a:t>
            </a:r>
            <a:r>
              <a:rPr lang="da-DK" sz="2200" dirty="0"/>
              <a:t>: Dette natursyn udfordrer og problematiserer et antropocentrisk verdensbillede. Menneskets aktiviteter påvirker Jorden i en så høj en grad, at det medfører globale ændringer i Jordens tilstand -&gt; mennesket er ikke hævet over sine omgivelser.</a:t>
            </a:r>
          </a:p>
        </p:txBody>
      </p:sp>
    </p:spTree>
    <p:extLst>
      <p:ext uri="{BB962C8B-B14F-4D97-AF65-F5344CB8AC3E}">
        <p14:creationId xmlns:p14="http://schemas.microsoft.com/office/powerpoint/2010/main" val="312993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20FABFA-7625-316F-1C7F-198B195E0992}"/>
              </a:ext>
            </a:extLst>
          </p:cNvPr>
          <p:cNvSpPr>
            <a:spLocks noGrp="1"/>
          </p:cNvSpPr>
          <p:nvPr>
            <p:ph type="body" idx="1"/>
          </p:nvPr>
        </p:nvSpPr>
        <p:spPr/>
        <p:txBody>
          <a:bodyPr/>
          <a:lstStyle/>
          <a:p>
            <a:pPr marL="186262" indent="0">
              <a:buNone/>
            </a:pPr>
            <a:r>
              <a:rPr lang="da-DK" sz="2400" dirty="0"/>
              <a:t>Klimalitteratur er skønlitteratur i forskellige genrer, der reagerer på klimakrisen og den menneskelige påvirkning af natur og klima. </a:t>
            </a:r>
            <a:br>
              <a:rPr lang="da-DK" sz="2400" dirty="0"/>
            </a:br>
            <a:endParaRPr lang="da-DK" sz="2400" dirty="0"/>
          </a:p>
          <a:p>
            <a:pPr marL="186262" indent="0">
              <a:buNone/>
            </a:pPr>
            <a:r>
              <a:rPr lang="da-DK" sz="2400" dirty="0"/>
              <a:t>Den betragter mennesket som en størrelse, der påvirker og påvirkes af sine omgivelser, og den interesserer sig derfor for klimaet, men også for naturen, fordi det bliver tydeligere og tydeligere, at vi ikke kan hæve os over vores ikke-menneskelige omgivelser.</a:t>
            </a:r>
            <a:br>
              <a:rPr lang="da-DK" sz="2400" dirty="0"/>
            </a:br>
            <a:endParaRPr lang="da-DK" sz="2400" dirty="0"/>
          </a:p>
          <a:p>
            <a:pPr marL="186262" indent="0">
              <a:buNone/>
            </a:pPr>
            <a:r>
              <a:rPr lang="da-DK" sz="2400" dirty="0"/>
              <a:t>Det er således en litteratur, der tager udgangspunkt i og undersøger det forhold, at vi er sat i, en del af og forbundet til vores omgivelser. Mennesket er ikke kun del af et socialt liv, men er også omgivet af og afhængigt af klimaets og naturens kredsløb</a:t>
            </a:r>
          </a:p>
        </p:txBody>
      </p:sp>
      <p:sp>
        <p:nvSpPr>
          <p:cNvPr id="3" name="Titel 2">
            <a:extLst>
              <a:ext uri="{FF2B5EF4-FFF2-40B4-BE49-F238E27FC236}">
                <a16:creationId xmlns:a16="http://schemas.microsoft.com/office/drawing/2014/main" id="{C34F4274-F534-2214-54E1-A1BFB3979DD9}"/>
              </a:ext>
            </a:extLst>
          </p:cNvPr>
          <p:cNvSpPr>
            <a:spLocks noGrp="1"/>
          </p:cNvSpPr>
          <p:nvPr>
            <p:ph type="title"/>
          </p:nvPr>
        </p:nvSpPr>
        <p:spPr/>
        <p:txBody>
          <a:bodyPr/>
          <a:lstStyle/>
          <a:p>
            <a:r>
              <a:rPr lang="da-DK" dirty="0"/>
              <a:t>HVAD ER KLIMALITTERATUR?</a:t>
            </a:r>
          </a:p>
        </p:txBody>
      </p:sp>
      <p:sp>
        <p:nvSpPr>
          <p:cNvPr id="4" name="Tekstfelt 3">
            <a:extLst>
              <a:ext uri="{FF2B5EF4-FFF2-40B4-BE49-F238E27FC236}">
                <a16:creationId xmlns:a16="http://schemas.microsoft.com/office/drawing/2014/main" id="{3F98B07B-8696-A91E-029D-069D870A26CC}"/>
              </a:ext>
            </a:extLst>
          </p:cNvPr>
          <p:cNvSpPr txBox="1"/>
          <p:nvPr/>
        </p:nvSpPr>
        <p:spPr>
          <a:xfrm>
            <a:off x="2307772" y="2828835"/>
            <a:ext cx="6618514" cy="1200329"/>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da-DK" sz="2400" dirty="0">
                <a:latin typeface="Aharoni" panose="02010803020104030203" pitchFamily="2" charset="-79"/>
                <a:cs typeface="Aharoni" panose="02010803020104030203" pitchFamily="2" charset="-79"/>
              </a:rPr>
              <a:t>Dansk digter Lars Skinnebach: ”al litteratur, der ikke beskæftiger sig med klimakrisen, er ikke værd at beskæftige sig med” (2010). </a:t>
            </a:r>
          </a:p>
        </p:txBody>
      </p:sp>
    </p:spTree>
    <p:extLst>
      <p:ext uri="{BB962C8B-B14F-4D97-AF65-F5344CB8AC3E}">
        <p14:creationId xmlns:p14="http://schemas.microsoft.com/office/powerpoint/2010/main" val="405736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Pære på gul baggrund med skitseret lysstråle og ledning">
            <a:extLst>
              <a:ext uri="{FF2B5EF4-FFF2-40B4-BE49-F238E27FC236}">
                <a16:creationId xmlns:a16="http://schemas.microsoft.com/office/drawing/2014/main" id="{085281CA-DC23-A0AC-4962-D919ECB46E7C}"/>
              </a:ext>
            </a:extLst>
          </p:cNvPr>
          <p:cNvPicPr>
            <a:picLocks noChangeAspect="1"/>
          </p:cNvPicPr>
          <p:nvPr/>
        </p:nvPicPr>
        <p:blipFill rotWithShape="1">
          <a:blip r:embed="rId3"/>
          <a:srcRect l="47871" r="361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15478C7A-EF85-B1E1-803C-541A1C24EFA2}"/>
              </a:ext>
            </a:extLst>
          </p:cNvPr>
          <p:cNvSpPr>
            <a:spLocks noGrp="1"/>
          </p:cNvSpPr>
          <p:nvPr>
            <p:ph type="title"/>
          </p:nvPr>
        </p:nvSpPr>
        <p:spPr>
          <a:xfrm>
            <a:off x="6115317" y="405685"/>
            <a:ext cx="5464968" cy="1559301"/>
          </a:xfrm>
        </p:spPr>
        <p:txBody>
          <a:bodyPr vert="horz" lIns="91440" tIns="45720" rIns="91440" bIns="45720" rtlCol="0" anchor="ctr">
            <a:normAutofit/>
          </a:bodyPr>
          <a:lstStyle/>
          <a:p>
            <a:pPr>
              <a:spcBef>
                <a:spcPct val="0"/>
              </a:spcBef>
            </a:pPr>
            <a:r>
              <a:rPr lang="en-US" sz="4000" b="1" i="0" u="none" strike="noStrike" dirty="0">
                <a:solidFill>
                  <a:schemeClr val="tx1"/>
                </a:solidFill>
                <a:effectLst/>
                <a:latin typeface="+mj-lt"/>
                <a:ea typeface="+mj-ea"/>
                <a:cs typeface="+mj-cs"/>
              </a:rPr>
              <a:t>ANTROPOCENTRISMEN S</a:t>
            </a:r>
            <a:r>
              <a:rPr lang="en-US" sz="4000" dirty="0">
                <a:solidFill>
                  <a:schemeClr val="tx1"/>
                </a:solidFill>
                <a:latin typeface="+mj-lt"/>
                <a:ea typeface="+mj-ea"/>
                <a:cs typeface="+mj-cs"/>
              </a:rPr>
              <a:t>TÅR FOR FALD?</a:t>
            </a:r>
          </a:p>
        </p:txBody>
      </p:sp>
      <p:sp>
        <p:nvSpPr>
          <p:cNvPr id="2" name="Pladsholder til tekst 1">
            <a:extLst>
              <a:ext uri="{FF2B5EF4-FFF2-40B4-BE49-F238E27FC236}">
                <a16:creationId xmlns:a16="http://schemas.microsoft.com/office/drawing/2014/main" id="{91E4EBC1-90A2-736E-2557-723726F0D26B}"/>
              </a:ext>
            </a:extLst>
          </p:cNvPr>
          <p:cNvSpPr>
            <a:spLocks noGrp="1"/>
          </p:cNvSpPr>
          <p:nvPr>
            <p:ph type="body" idx="1"/>
          </p:nvPr>
        </p:nvSpPr>
        <p:spPr>
          <a:xfrm>
            <a:off x="6115317" y="2149435"/>
            <a:ext cx="5247340" cy="4708566"/>
          </a:xfrm>
        </p:spPr>
        <p:txBody>
          <a:bodyPr vert="horz" lIns="91440" tIns="45720" rIns="91440" bIns="45720" rtlCol="0" anchor="ctr">
            <a:normAutofit fontScale="92500" lnSpcReduction="10000"/>
          </a:bodyPr>
          <a:lstStyle/>
          <a:p>
            <a:pPr marL="338652" indent="0" algn="ctr">
              <a:lnSpc>
                <a:spcPct val="90000"/>
              </a:lnSpc>
              <a:spcAft>
                <a:spcPts val="600"/>
              </a:spcAft>
              <a:buNone/>
            </a:pPr>
            <a:r>
              <a:rPr lang="da-DK" sz="1800" dirty="0">
                <a:solidFill>
                  <a:schemeClr val="accent6"/>
                </a:solidFill>
              </a:rPr>
              <a:t>Mennesket = det centrale på jorden</a:t>
            </a:r>
          </a:p>
          <a:p>
            <a:pPr marL="338652" indent="0" algn="ctr">
              <a:lnSpc>
                <a:spcPct val="90000"/>
              </a:lnSpc>
              <a:spcAft>
                <a:spcPts val="600"/>
              </a:spcAft>
              <a:buNone/>
            </a:pPr>
            <a:r>
              <a:rPr lang="da-DK" sz="1200" b="0" i="0" u="none" strike="noStrike" dirty="0" err="1">
                <a:solidFill>
                  <a:srgbClr val="333333"/>
                </a:solidFill>
                <a:effectLst/>
                <a:latin typeface="Noto Sans" panose="020B0502040504020204" pitchFamily="34" charset="0"/>
              </a:rPr>
              <a:t>anthropos</a:t>
            </a:r>
            <a:r>
              <a:rPr lang="da-DK" sz="1200" b="0" i="0" u="none" strike="noStrike" dirty="0">
                <a:solidFill>
                  <a:srgbClr val="333333"/>
                </a:solidFill>
                <a:effectLst/>
                <a:latin typeface="Noto Sans" panose="020B0502040504020204" pitchFamily="34" charset="0"/>
              </a:rPr>
              <a:t> = menneske </a:t>
            </a:r>
            <a:endParaRPr lang="da-DK" sz="1800" dirty="0">
              <a:solidFill>
                <a:schemeClr val="accent6"/>
              </a:solidFill>
            </a:endParaRPr>
          </a:p>
          <a:p>
            <a:pPr marL="338652" indent="0">
              <a:lnSpc>
                <a:spcPct val="90000"/>
              </a:lnSpc>
              <a:spcAft>
                <a:spcPts val="600"/>
              </a:spcAft>
              <a:buNone/>
            </a:pPr>
            <a:endParaRPr lang="da-DK" sz="1800" dirty="0"/>
          </a:p>
          <a:p>
            <a:pPr marL="0" indent="0">
              <a:lnSpc>
                <a:spcPct val="90000"/>
              </a:lnSpc>
              <a:spcAft>
                <a:spcPts val="600"/>
              </a:spcAft>
              <a:buNone/>
            </a:pPr>
            <a:r>
              <a:rPr lang="da-DK" sz="1800" dirty="0"/>
              <a:t>Når mennesket her bliver beskrevet som “den dominerende kraft”, skal det dog ikke forveksles med, at mennesket er i kontrol, men snarere at påvirkningen er enorm. </a:t>
            </a:r>
          </a:p>
          <a:p>
            <a:pPr marL="186262" indent="-228600">
              <a:lnSpc>
                <a:spcPct val="90000"/>
              </a:lnSpc>
              <a:spcAft>
                <a:spcPts val="600"/>
              </a:spcAft>
              <a:buFont typeface="Arial" panose="020B0604020202020204" pitchFamily="34" charset="0"/>
              <a:buChar char="•"/>
            </a:pPr>
            <a:endParaRPr lang="da-DK" sz="1800" dirty="0"/>
          </a:p>
          <a:p>
            <a:pPr marL="0" indent="0">
              <a:lnSpc>
                <a:spcPct val="90000"/>
              </a:lnSpc>
              <a:spcAft>
                <a:spcPts val="600"/>
              </a:spcAft>
              <a:buNone/>
            </a:pPr>
            <a:r>
              <a:rPr lang="da-DK" sz="1800" dirty="0"/>
              <a:t>Dette billede af det suverænt handlende subjekt, som dominerer sin omverden, der opfattes som et passivt, tilgængeligt og modstandsløst objekt, er dog ved at krakelere. </a:t>
            </a:r>
          </a:p>
          <a:p>
            <a:pPr marL="0" indent="0">
              <a:lnSpc>
                <a:spcPct val="90000"/>
              </a:lnSpc>
              <a:spcAft>
                <a:spcPts val="600"/>
              </a:spcAft>
              <a:buNone/>
            </a:pPr>
            <a:endParaRPr lang="da-DK" sz="1800" dirty="0"/>
          </a:p>
          <a:p>
            <a:pPr marL="0" indent="0">
              <a:lnSpc>
                <a:spcPct val="90000"/>
              </a:lnSpc>
              <a:spcAft>
                <a:spcPts val="600"/>
              </a:spcAft>
              <a:buNone/>
            </a:pPr>
            <a:r>
              <a:rPr lang="da-DK" sz="1800" dirty="0"/>
              <a:t>Det krakelerer, fordi klimaforandringerne viser, at vi alligevel ikke er hævet over vores omgivelser. Naturen er ikke en ressource, som vi uden konsekvenser kan behandle, som vi vil. Klimaet er ikke et system, som uden problemer kan holde til ethvert forbrug, der måtte passe mennesket.</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77116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kakmat i et skakspil">
            <a:extLst>
              <a:ext uri="{FF2B5EF4-FFF2-40B4-BE49-F238E27FC236}">
                <a16:creationId xmlns:a16="http://schemas.microsoft.com/office/drawing/2014/main" id="{83A35ABC-5B07-2AD8-99D2-61ECB274F6E5}"/>
              </a:ext>
            </a:extLst>
          </p:cNvPr>
          <p:cNvPicPr>
            <a:picLocks noChangeAspect="1"/>
          </p:cNvPicPr>
          <p:nvPr/>
        </p:nvPicPr>
        <p:blipFill rotWithShape="1">
          <a:blip r:embed="rId2"/>
          <a:srcRect t="22938" b="2804"/>
          <a:stretch/>
        </p:blipFill>
        <p:spPr>
          <a:xfrm>
            <a:off x="20" y="365125"/>
            <a:ext cx="12191980" cy="6857990"/>
          </a:xfrm>
          <a:prstGeom prst="rect">
            <a:avLst/>
          </a:prstGeom>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el 2">
            <a:extLst>
              <a:ext uri="{FF2B5EF4-FFF2-40B4-BE49-F238E27FC236}">
                <a16:creationId xmlns:a16="http://schemas.microsoft.com/office/drawing/2014/main" id="{743D5ADA-FB68-FB33-D8F0-B9DAB37DB2C6}"/>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Bef>
                <a:spcPct val="0"/>
              </a:spcBef>
            </a:pPr>
            <a:r>
              <a:rPr lang="en-US" sz="4400" dirty="0">
                <a:solidFill>
                  <a:schemeClr val="tx1"/>
                </a:solidFill>
                <a:latin typeface="+mj-lt"/>
                <a:ea typeface="+mj-ea"/>
                <a:cs typeface="+mj-cs"/>
              </a:rPr>
              <a:t>ANTI-ANTROPOCENTRISK/ ANTROPOCÆNE</a:t>
            </a:r>
          </a:p>
        </p:txBody>
      </p:sp>
      <p:sp>
        <p:nvSpPr>
          <p:cNvPr id="2" name="Pladsholder til tekst 1">
            <a:extLst>
              <a:ext uri="{FF2B5EF4-FFF2-40B4-BE49-F238E27FC236}">
                <a16:creationId xmlns:a16="http://schemas.microsoft.com/office/drawing/2014/main" id="{8582F066-E5DA-9D60-11C5-67935C62F179}"/>
              </a:ext>
            </a:extLst>
          </p:cNvPr>
          <p:cNvSpPr>
            <a:spLocks noGrp="1"/>
          </p:cNvSpPr>
          <p:nvPr>
            <p:ph type="body" idx="1"/>
          </p:nvPr>
        </p:nvSpPr>
        <p:spPr>
          <a:xfrm>
            <a:off x="838200" y="1825625"/>
            <a:ext cx="10515600" cy="4351338"/>
          </a:xfrm>
        </p:spPr>
        <p:txBody>
          <a:bodyPr vert="horz" lIns="91440" tIns="45720" rIns="91440" bIns="45720" rtlCol="0">
            <a:normAutofit/>
          </a:bodyPr>
          <a:lstStyle/>
          <a:p>
            <a:pPr marL="186256" indent="0">
              <a:lnSpc>
                <a:spcPct val="90000"/>
              </a:lnSpc>
              <a:spcAft>
                <a:spcPts val="600"/>
              </a:spcAft>
              <a:buNone/>
            </a:pPr>
            <a:r>
              <a:rPr lang="da-DK" sz="2600" dirty="0"/>
              <a:t>Klimalitteraturen er altså anti-antropocentrisk i den forstand, at den ofte udfordrer og problematiserer et antropocentrisk verdensbillede.</a:t>
            </a:r>
          </a:p>
          <a:p>
            <a:pPr marL="186262" indent="-228600">
              <a:lnSpc>
                <a:spcPct val="90000"/>
              </a:lnSpc>
              <a:spcAft>
                <a:spcPts val="600"/>
              </a:spcAft>
              <a:buFont typeface="Arial" panose="020B0604020202020204" pitchFamily="34" charset="0"/>
              <a:buChar char="•"/>
            </a:pPr>
            <a:endParaRPr lang="da-DK" sz="2600" dirty="0"/>
          </a:p>
          <a:p>
            <a:pPr marL="186256" indent="0">
              <a:lnSpc>
                <a:spcPct val="90000"/>
              </a:lnSpc>
              <a:spcAft>
                <a:spcPts val="600"/>
              </a:spcAft>
              <a:buNone/>
            </a:pPr>
            <a:r>
              <a:rPr lang="da-DK" sz="2600" dirty="0"/>
              <a:t>Indholdsmæssigt kan den markere, at der findes andre hovedpersoner end mennesket. Klimaet og naturen er ikke bare baggrund, men kan også være centrum som tekstens primære anliggende. </a:t>
            </a:r>
          </a:p>
          <a:p>
            <a:pPr marL="186256" indent="0">
              <a:lnSpc>
                <a:spcPct val="90000"/>
              </a:lnSpc>
              <a:spcAft>
                <a:spcPts val="600"/>
              </a:spcAft>
              <a:buNone/>
            </a:pPr>
            <a:endParaRPr lang="da-DK" sz="2600" dirty="0"/>
          </a:p>
          <a:p>
            <a:pPr marL="186256" indent="0">
              <a:lnSpc>
                <a:spcPct val="90000"/>
              </a:lnSpc>
              <a:spcAft>
                <a:spcPts val="600"/>
              </a:spcAft>
              <a:buNone/>
            </a:pPr>
            <a:r>
              <a:rPr lang="da-DK" sz="2600" dirty="0"/>
              <a:t>Den pointe vedrører klimalitteraturens første kendetegn, der som nævnt ovenfor tager udgangspunkt i spørgsmålet: Er der i teksten fokus på natur eller på menneske? Nogle gange er mennesket skrevet helt ud af teksten. </a:t>
            </a:r>
          </a:p>
        </p:txBody>
      </p:sp>
    </p:spTree>
    <p:extLst>
      <p:ext uri="{BB962C8B-B14F-4D97-AF65-F5344CB8AC3E}">
        <p14:creationId xmlns:p14="http://schemas.microsoft.com/office/powerpoint/2010/main" val="60227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C5C48CD-E5F0-3695-BC04-F39FFC1AD6DD}"/>
              </a:ext>
            </a:extLst>
          </p:cNvPr>
          <p:cNvSpPr>
            <a:spLocks noGrp="1"/>
          </p:cNvSpPr>
          <p:nvPr>
            <p:ph type="body" idx="1"/>
          </p:nvPr>
        </p:nvSpPr>
        <p:spPr/>
        <p:txBody>
          <a:bodyPr/>
          <a:lstStyle/>
          <a:p>
            <a:pPr marL="186262" indent="0">
              <a:buNone/>
            </a:pPr>
            <a:endParaRPr lang="da-DK" dirty="0"/>
          </a:p>
          <a:p>
            <a:pPr marL="186262" indent="0">
              <a:buNone/>
            </a:pPr>
            <a:r>
              <a:rPr lang="da-DK" dirty="0"/>
              <a:t>Se videoen, og overvej, hvordan naturen fremstilles. Hvilket natursyn?</a:t>
            </a:r>
          </a:p>
          <a:p>
            <a:pPr marL="186262" indent="0">
              <a:buNone/>
            </a:pPr>
            <a:endParaRPr lang="da-DK" dirty="0"/>
          </a:p>
          <a:p>
            <a:pPr marL="186262" indent="0">
              <a:buNone/>
            </a:pPr>
            <a:r>
              <a:rPr lang="da-DK" dirty="0"/>
              <a:t>Hvilke virkemidler bruges til denne fremstilling?</a:t>
            </a:r>
          </a:p>
          <a:p>
            <a:pPr marL="186262" indent="0">
              <a:buNone/>
            </a:pPr>
            <a:endParaRPr lang="da-DK" dirty="0">
              <a:hlinkClick r:id="rId2"/>
            </a:endParaRPr>
          </a:p>
          <a:p>
            <a:r>
              <a:rPr lang="da-DK" dirty="0">
                <a:hlinkClick r:id="rId2"/>
              </a:rPr>
              <a:t>https://klimalitteratur.systime.dk/?id=135#c298</a:t>
            </a:r>
            <a:r>
              <a:rPr lang="da-DK" dirty="0"/>
              <a:t> </a:t>
            </a:r>
          </a:p>
        </p:txBody>
      </p:sp>
      <p:sp>
        <p:nvSpPr>
          <p:cNvPr id="3" name="Titel 2">
            <a:extLst>
              <a:ext uri="{FF2B5EF4-FFF2-40B4-BE49-F238E27FC236}">
                <a16:creationId xmlns:a16="http://schemas.microsoft.com/office/drawing/2014/main" id="{66E3AE84-2371-07A5-8AC2-4B23F0C1E1FA}"/>
              </a:ext>
            </a:extLst>
          </p:cNvPr>
          <p:cNvSpPr>
            <a:spLocks noGrp="1"/>
          </p:cNvSpPr>
          <p:nvPr>
            <p:ph type="title"/>
          </p:nvPr>
        </p:nvSpPr>
        <p:spPr>
          <a:xfrm>
            <a:off x="953467" y="735105"/>
            <a:ext cx="10285200" cy="1442038"/>
          </a:xfrm>
        </p:spPr>
        <p:txBody>
          <a:bodyPr/>
          <a:lstStyle/>
          <a:p>
            <a:r>
              <a:rPr lang="da-DK" dirty="0"/>
              <a:t>Kampagnefilmen </a:t>
            </a:r>
            <a:r>
              <a:rPr lang="da-DK" i="1" dirty="0"/>
              <a:t>Nature is </a:t>
            </a:r>
            <a:r>
              <a:rPr lang="da-DK" i="1" dirty="0" err="1"/>
              <a:t>Speaking</a:t>
            </a:r>
            <a:r>
              <a:rPr lang="da-DK" dirty="0"/>
              <a:t> </a:t>
            </a:r>
            <a:br>
              <a:rPr lang="da-DK" dirty="0"/>
            </a:br>
            <a:r>
              <a:rPr lang="da-DK" sz="2400" dirty="0"/>
              <a:t>fra den amerikanske miljøorganisation </a:t>
            </a:r>
            <a:r>
              <a:rPr lang="da-DK" sz="2400" dirty="0" err="1"/>
              <a:t>Conservation</a:t>
            </a:r>
            <a:r>
              <a:rPr lang="da-DK" sz="2400" dirty="0"/>
              <a:t> International </a:t>
            </a:r>
            <a:br>
              <a:rPr lang="da-DK" sz="2400" dirty="0"/>
            </a:br>
            <a:endParaRPr lang="da-DK" dirty="0"/>
          </a:p>
        </p:txBody>
      </p:sp>
    </p:spTree>
    <p:extLst>
      <p:ext uri="{BB962C8B-B14F-4D97-AF65-F5344CB8AC3E}">
        <p14:creationId xmlns:p14="http://schemas.microsoft.com/office/powerpoint/2010/main" val="68341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eis Ørntofts poesi-sender er stillet ind på sort">
            <a:extLst>
              <a:ext uri="{FF2B5EF4-FFF2-40B4-BE49-F238E27FC236}">
                <a16:creationId xmlns:a16="http://schemas.microsoft.com/office/drawing/2014/main" id="{CEC40668-73C0-D22D-87AE-C5748C632A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43" r="26293"/>
          <a:stretch/>
        </p:blipFill>
        <p:spPr bwMode="auto">
          <a:xfrm>
            <a:off x="6103027" y="10"/>
            <a:ext cx="6088971"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D7859F-90FE-1045-E09D-74FD96B608F4}"/>
              </a:ext>
            </a:extLst>
          </p:cNvPr>
          <p:cNvSpPr>
            <a:spLocks noGrp="1"/>
          </p:cNvSpPr>
          <p:nvPr>
            <p:ph type="title"/>
          </p:nvPr>
        </p:nvSpPr>
        <p:spPr>
          <a:xfrm>
            <a:off x="761801" y="328512"/>
            <a:ext cx="4778387" cy="1628970"/>
          </a:xfrm>
        </p:spPr>
        <p:txBody>
          <a:bodyPr anchor="ctr">
            <a:normAutofit/>
          </a:bodyPr>
          <a:lstStyle/>
          <a:p>
            <a:r>
              <a:rPr lang="da-DK" sz="4000" dirty="0"/>
              <a:t>Hvem er Theis Ørntoft?</a:t>
            </a:r>
            <a:br>
              <a:rPr lang="da-DK" sz="4000" dirty="0"/>
            </a:br>
            <a:r>
              <a:rPr lang="da-DK" sz="2400" dirty="0"/>
              <a:t>Digtsamlingen udleveres</a:t>
            </a:r>
            <a:endParaRPr lang="da-DK" sz="4000" dirty="0"/>
          </a:p>
        </p:txBody>
      </p:sp>
      <p:sp>
        <p:nvSpPr>
          <p:cNvPr id="3" name="Pladsholder til indhold 2">
            <a:extLst>
              <a:ext uri="{FF2B5EF4-FFF2-40B4-BE49-F238E27FC236}">
                <a16:creationId xmlns:a16="http://schemas.microsoft.com/office/drawing/2014/main" id="{6C746515-4184-2129-22D6-DEA70734241A}"/>
              </a:ext>
            </a:extLst>
          </p:cNvPr>
          <p:cNvSpPr>
            <a:spLocks noGrp="1"/>
          </p:cNvSpPr>
          <p:nvPr>
            <p:ph idx="1"/>
          </p:nvPr>
        </p:nvSpPr>
        <p:spPr>
          <a:xfrm>
            <a:off x="706713" y="2041274"/>
            <a:ext cx="5209343" cy="5136077"/>
          </a:xfrm>
        </p:spPr>
        <p:txBody>
          <a:bodyPr anchor="ctr">
            <a:normAutofit/>
          </a:bodyPr>
          <a:lstStyle/>
          <a:p>
            <a:pPr marL="311150" indent="-171450">
              <a:buFont typeface="Arial" panose="020B0604020202020204" pitchFamily="34" charset="0"/>
              <a:buChar char="•"/>
            </a:pPr>
            <a:r>
              <a:rPr lang="da-DK" sz="1800" b="0" i="0" u="none" strike="noStrike" dirty="0">
                <a:effectLst/>
                <a:latin typeface="Noto Sans" panose="020B0502040504020204" pitchFamily="34" charset="0"/>
              </a:rPr>
              <a:t>Theis Ørntoft er en af de stærke stemmer i litteratur, der kredser om klimaforandringer. Han gik på Forfatterskolen 2007-2009 og debuterede med digtsamlingen </a:t>
            </a:r>
            <a:r>
              <a:rPr lang="da-DK" sz="1800" b="0" i="1" u="none" strike="noStrike" dirty="0" err="1">
                <a:effectLst/>
                <a:latin typeface="Noto Sans" panose="020B0502040504020204" pitchFamily="34" charset="0"/>
              </a:rPr>
              <a:t>Yeahsuiten</a:t>
            </a:r>
            <a:r>
              <a:rPr lang="da-DK" sz="1800" b="0" i="1" u="none" strike="noStrike" dirty="0">
                <a:effectLst/>
                <a:latin typeface="Noto Sans" panose="020B0502040504020204" pitchFamily="34" charset="0"/>
              </a:rPr>
              <a:t>,</a:t>
            </a:r>
            <a:r>
              <a:rPr lang="da-DK" sz="1800" b="0" i="0" u="none" strike="noStrike" dirty="0">
                <a:effectLst/>
                <a:latin typeface="Noto Sans" panose="020B0502040504020204" pitchFamily="34" charset="0"/>
              </a:rPr>
              <a:t> 2009.</a:t>
            </a:r>
            <a:endParaRPr lang="da-DK" sz="1800" dirty="0"/>
          </a:p>
          <a:p>
            <a:pPr marL="311150" indent="-171450">
              <a:buFont typeface="Arial" panose="020B0604020202020204" pitchFamily="34" charset="0"/>
              <a:buChar char="•"/>
            </a:pPr>
            <a:r>
              <a:rPr lang="da-DK" sz="1800" b="0" i="0" u="none" strike="noStrike" dirty="0">
                <a:effectLst/>
                <a:latin typeface="Noto Sans" panose="020B0502040504020204" pitchFamily="34" charset="0"/>
              </a:rPr>
              <a:t>Theis Ørntoft får sit store gennembrud med samlingen </a:t>
            </a:r>
            <a:r>
              <a:rPr lang="da-DK" sz="1800" b="0" i="1" u="none" strike="noStrike" dirty="0">
                <a:effectLst/>
                <a:latin typeface="Noto Sans" panose="020B0502040504020204" pitchFamily="34" charset="0"/>
              </a:rPr>
              <a:t>Digte 2014</a:t>
            </a:r>
            <a:r>
              <a:rPr lang="da-DK" sz="1800" b="0" i="0" u="none" strike="noStrike" dirty="0">
                <a:effectLst/>
                <a:latin typeface="Noto Sans" panose="020B0502040504020204" pitchFamily="34" charset="0"/>
              </a:rPr>
              <a:t>. </a:t>
            </a:r>
          </a:p>
          <a:p>
            <a:pPr marL="311150" indent="-171450">
              <a:buFont typeface="Arial" panose="020B0604020202020204" pitchFamily="34" charset="0"/>
              <a:buChar char="•"/>
            </a:pPr>
            <a:r>
              <a:rPr lang="da-DK" sz="1800" b="0" i="0" u="none" strike="noStrike" dirty="0">
                <a:effectLst/>
                <a:latin typeface="Noto Sans" panose="020B0502040504020204" pitchFamily="34" charset="0"/>
              </a:rPr>
              <a:t>Oplevelser af det nære liv og planetens krise veksler i en svimmelstrøm af iagttagelser, følelser og refleksioner.</a:t>
            </a:r>
          </a:p>
          <a:p>
            <a:pPr marL="311150" indent="-171450">
              <a:buFont typeface="Arial" panose="020B0604020202020204" pitchFamily="34" charset="0"/>
              <a:buChar char="•"/>
            </a:pPr>
            <a:r>
              <a:rPr lang="da-DK" sz="1800" b="0" i="0" u="none" strike="noStrike" dirty="0">
                <a:effectLst/>
                <a:latin typeface="Noto Sans" panose="020B0502040504020204" pitchFamily="34" charset="0"/>
              </a:rPr>
              <a:t>Ørntofts litteratur bliver tit nævnt i forbindelse med det litterære begreb </a:t>
            </a:r>
            <a:r>
              <a:rPr lang="da-DK" sz="1800" b="1" i="0" u="none" strike="noStrike" dirty="0">
                <a:effectLst/>
                <a:latin typeface="Noto Sans" panose="020B0502040504020204" pitchFamily="34" charset="0"/>
              </a:rPr>
              <a:t>cli-fi</a:t>
            </a:r>
            <a:r>
              <a:rPr lang="da-DK" sz="1800" b="0" i="0" u="none" strike="noStrike" dirty="0">
                <a:effectLst/>
                <a:latin typeface="Noto Sans" panose="020B0502040504020204" pitchFamily="34" charset="0"/>
              </a:rPr>
              <a:t> eller </a:t>
            </a:r>
            <a:r>
              <a:rPr lang="da-DK" sz="1800" b="1" i="0" u="none" strike="noStrike" dirty="0" err="1">
                <a:effectLst/>
                <a:latin typeface="Noto Sans" panose="020B0502040504020204" pitchFamily="34" charset="0"/>
              </a:rPr>
              <a:t>climate</a:t>
            </a:r>
            <a:r>
              <a:rPr lang="da-DK" sz="1800" b="1" i="0" u="none" strike="noStrike" dirty="0">
                <a:effectLst/>
                <a:latin typeface="Noto Sans" panose="020B0502040504020204" pitchFamily="34" charset="0"/>
              </a:rPr>
              <a:t> fiction</a:t>
            </a:r>
            <a:r>
              <a:rPr lang="da-DK" sz="1800" b="0" i="0" u="none" strike="noStrike" dirty="0">
                <a:effectLst/>
                <a:latin typeface="Noto Sans" panose="020B0502040504020204" pitchFamily="34" charset="0"/>
              </a:rPr>
              <a:t>, der med udgangspunkt i videnskabelig indsigt skildrer de menneskeskabte klimaforandringer.</a:t>
            </a:r>
          </a:p>
        </p:txBody>
      </p:sp>
    </p:spTree>
    <p:extLst>
      <p:ext uri="{BB962C8B-B14F-4D97-AF65-F5344CB8AC3E}">
        <p14:creationId xmlns:p14="http://schemas.microsoft.com/office/powerpoint/2010/main" val="23039360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2935</TotalTime>
  <Words>2111</Words>
  <Application>Microsoft Office PowerPoint</Application>
  <PresentationFormat>Widescreen</PresentationFormat>
  <Paragraphs>174</Paragraphs>
  <Slides>24</Slides>
  <Notes>3</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24</vt:i4>
      </vt:variant>
    </vt:vector>
  </HeadingPairs>
  <TitlesOfParts>
    <vt:vector size="34" baseType="lpstr">
      <vt:lpstr>Aharoni</vt:lpstr>
      <vt:lpstr>Arial</vt:lpstr>
      <vt:lpstr>Calibri</vt:lpstr>
      <vt:lpstr>Calibri Light</vt:lpstr>
      <vt:lpstr>Epilogue Medium</vt:lpstr>
      <vt:lpstr>Noto Sans</vt:lpstr>
      <vt:lpstr>Red Hat Mono</vt:lpstr>
      <vt:lpstr>var(--font-content)</vt:lpstr>
      <vt:lpstr>var(--font-title)</vt:lpstr>
      <vt:lpstr>Office-tema</vt:lpstr>
      <vt:lpstr>Velkommen til lyrikkens verden!</vt:lpstr>
      <vt:lpstr>Dagens agenda</vt:lpstr>
      <vt:lpstr>Opsamling: forhør din nabo</vt:lpstr>
      <vt:lpstr>Natursyn</vt:lpstr>
      <vt:lpstr>HVAD ER KLIMALITTERATUR?</vt:lpstr>
      <vt:lpstr>ANTROPOCENTRISMEN STÅR FOR FALD?</vt:lpstr>
      <vt:lpstr>ANTI-ANTROPOCENTRISK/ ANTROPOCÆNE</vt:lpstr>
      <vt:lpstr>Kampagnefilmen Nature is Speaking  fra den amerikanske miljøorganisation Conservation International  </vt:lpstr>
      <vt:lpstr>Hvem er Theis Ørntoft? Digtsamlingen udleveres</vt:lpstr>
      <vt:lpstr>PowerPoint-præsentation</vt:lpstr>
      <vt:lpstr>På sporet af virkelighedsbilleder:</vt:lpstr>
      <vt:lpstr>2 dybe spor i gennem det (19.) 20. &amp; 21.århundrede:</vt:lpstr>
      <vt:lpstr>Opråb, Forandring, Jubel, Revolution, Avantgarde &amp; Social kritik:</vt:lpstr>
      <vt:lpstr>PowerPoint-præsentation</vt:lpstr>
      <vt:lpstr>To stilretninger, flere udtryksformer: https://litthist.systime.dk/?id=125 </vt:lpstr>
      <vt:lpstr>Øvelse a:</vt:lpstr>
      <vt:lpstr>Eksperimenterende skrivemåder:</vt:lpstr>
      <vt:lpstr>PowerPoint-præsentation</vt:lpstr>
      <vt:lpstr>Øvelse b</vt:lpstr>
      <vt:lpstr>Knæl for monsunen, 2019 </vt:lpstr>
      <vt:lpstr>Realismens udtryk &amp; virkelighedsskildringer:</vt:lpstr>
      <vt:lpstr>Theis Ørntoft: Vandet i hanerne smager af klor, Digte 2014</vt:lpstr>
      <vt:lpstr>   Anna og Aksel sidder i hver deres ende af sofaen, henfaldet i den slags opgivende stilhed, der kan opstå på toppen af et skænderi. Barnet sover. De er begge dybt i tanker om, hvad de er blevet til. Det er i dette øjeblik, at Anna forstår, at hun for første gang i sit liv er blevet ødelagt.  Olga Ravn: Mit arbejde, 2020 </vt:lpstr>
      <vt:lpstr>Værkanmeldelser- i ARoS-makkerpar: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lyrikkens verden!</dc:title>
  <dc:creator>Clara Fredslund Jürgens Kier</dc:creator>
  <cp:lastModifiedBy>Jeanette Mikkelsen (JM | MG)</cp:lastModifiedBy>
  <cp:revision>33</cp:revision>
  <dcterms:created xsi:type="dcterms:W3CDTF">2023-10-30T14:04:50Z</dcterms:created>
  <dcterms:modified xsi:type="dcterms:W3CDTF">2026-02-17T09:51:15Z</dcterms:modified>
</cp:coreProperties>
</file>