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21" r:id="rId2"/>
    <p:sldId id="257" r:id="rId3"/>
    <p:sldId id="258" r:id="rId4"/>
    <p:sldId id="323" r:id="rId5"/>
    <p:sldId id="324" r:id="rId6"/>
    <p:sldId id="325" r:id="rId7"/>
    <p:sldId id="326" r:id="rId8"/>
    <p:sldId id="327" r:id="rId9"/>
    <p:sldId id="280" r:id="rId10"/>
    <p:sldId id="294" r:id="rId11"/>
    <p:sldId id="295" r:id="rId12"/>
    <p:sldId id="300" r:id="rId13"/>
    <p:sldId id="279" r:id="rId14"/>
    <p:sldId id="315"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73"/>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B9232-E0A0-4495-8103-9F23E66512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804D74D-1225-41FE-8EAA-15D10984CCFE}">
      <dgm:prSet/>
      <dgm:spPr/>
      <dgm:t>
        <a:bodyPr/>
        <a:lstStyle/>
        <a:p>
          <a:r>
            <a:rPr lang="da-DK" dirty="0"/>
            <a:t>Opsamling fra sidst</a:t>
          </a:r>
          <a:endParaRPr lang="en-US" dirty="0"/>
        </a:p>
      </dgm:t>
    </dgm:pt>
    <dgm:pt modelId="{4725C766-D8AE-4469-8DBA-B6BE03949377}" type="parTrans" cxnId="{67B6B73A-5E78-4C48-90E8-153EA7918AB1}">
      <dgm:prSet/>
      <dgm:spPr/>
      <dgm:t>
        <a:bodyPr/>
        <a:lstStyle/>
        <a:p>
          <a:endParaRPr lang="en-US"/>
        </a:p>
      </dgm:t>
    </dgm:pt>
    <dgm:pt modelId="{7483D7D8-78D0-4B69-B2E5-C08693D6A67B}" type="sibTrans" cxnId="{67B6B73A-5E78-4C48-90E8-153EA7918AB1}">
      <dgm:prSet/>
      <dgm:spPr/>
      <dgm:t>
        <a:bodyPr/>
        <a:lstStyle/>
        <a:p>
          <a:endParaRPr lang="en-US"/>
        </a:p>
      </dgm:t>
    </dgm:pt>
    <dgm:pt modelId="{FC884974-C0C4-4A38-AA71-E6947926D0C0}">
      <dgm:prSet/>
      <dgm:spPr/>
      <dgm:t>
        <a:bodyPr/>
        <a:lstStyle/>
        <a:p>
          <a:r>
            <a:rPr lang="da-DK" dirty="0"/>
            <a:t>Theis Ørntoft</a:t>
          </a:r>
          <a:endParaRPr lang="en-US" dirty="0"/>
        </a:p>
      </dgm:t>
    </dgm:pt>
    <dgm:pt modelId="{8F85EE57-5A48-4903-A161-2CC2388086F2}" type="parTrans" cxnId="{E8D9D732-1E29-4F2F-B0FE-4D3FFBCC2020}">
      <dgm:prSet/>
      <dgm:spPr/>
      <dgm:t>
        <a:bodyPr/>
        <a:lstStyle/>
        <a:p>
          <a:endParaRPr lang="en-US"/>
        </a:p>
      </dgm:t>
    </dgm:pt>
    <dgm:pt modelId="{47D0E6C6-33CC-40C1-89FE-EF5ED462C285}" type="sibTrans" cxnId="{E8D9D732-1E29-4F2F-B0FE-4D3FFBCC2020}">
      <dgm:prSet/>
      <dgm:spPr/>
      <dgm:t>
        <a:bodyPr/>
        <a:lstStyle/>
        <a:p>
          <a:endParaRPr lang="en-US"/>
        </a:p>
      </dgm:t>
    </dgm:pt>
    <dgm:pt modelId="{0AC3769C-3113-43C9-B822-0210DE04DAEE}">
      <dgm:prSet/>
      <dgm:spPr/>
      <dgm:t>
        <a:bodyPr/>
        <a:lstStyle/>
        <a:p>
          <a:r>
            <a:rPr lang="da-DK" dirty="0"/>
            <a:t>Klimalitteratur</a:t>
          </a:r>
        </a:p>
      </dgm:t>
    </dgm:pt>
    <dgm:pt modelId="{C62C306F-AA25-4EBF-9ED0-1D93156E3D7C}" type="parTrans" cxnId="{5277D27D-B052-4F23-94A6-08DC0683F881}">
      <dgm:prSet/>
      <dgm:spPr/>
      <dgm:t>
        <a:bodyPr/>
        <a:lstStyle/>
        <a:p>
          <a:endParaRPr lang="en-US"/>
        </a:p>
      </dgm:t>
    </dgm:pt>
    <dgm:pt modelId="{3BD5209F-6F82-401C-96C6-DA9FCE05A66F}" type="sibTrans" cxnId="{5277D27D-B052-4F23-94A6-08DC0683F881}">
      <dgm:prSet/>
      <dgm:spPr/>
      <dgm:t>
        <a:bodyPr/>
        <a:lstStyle/>
        <a:p>
          <a:endParaRPr lang="en-US"/>
        </a:p>
      </dgm:t>
    </dgm:pt>
    <dgm:pt modelId="{EA15BC86-AEA0-FA4E-A62C-5BBCD7CA771B}" type="pres">
      <dgm:prSet presAssocID="{C67B9232-E0A0-4495-8103-9F23E6651266}" presName="vert0" presStyleCnt="0">
        <dgm:presLayoutVars>
          <dgm:dir/>
          <dgm:animOne val="branch"/>
          <dgm:animLvl val="lvl"/>
        </dgm:presLayoutVars>
      </dgm:prSet>
      <dgm:spPr/>
    </dgm:pt>
    <dgm:pt modelId="{40C5ABF2-25D7-534F-9E80-6E5CC65B52DF}" type="pres">
      <dgm:prSet presAssocID="{D804D74D-1225-41FE-8EAA-15D10984CCFE}" presName="thickLine" presStyleLbl="alignNode1" presStyleIdx="0" presStyleCnt="3"/>
      <dgm:spPr/>
    </dgm:pt>
    <dgm:pt modelId="{333CC124-B890-6B4D-8F6D-621AC10F4599}" type="pres">
      <dgm:prSet presAssocID="{D804D74D-1225-41FE-8EAA-15D10984CCFE}" presName="horz1" presStyleCnt="0"/>
      <dgm:spPr/>
    </dgm:pt>
    <dgm:pt modelId="{1A581997-0BCC-A943-BE1C-F2F0B55FC710}" type="pres">
      <dgm:prSet presAssocID="{D804D74D-1225-41FE-8EAA-15D10984CCFE}" presName="tx1" presStyleLbl="revTx" presStyleIdx="0" presStyleCnt="3"/>
      <dgm:spPr/>
    </dgm:pt>
    <dgm:pt modelId="{799183D9-ACBB-DF40-B4B4-AC599ABCA6B4}" type="pres">
      <dgm:prSet presAssocID="{D804D74D-1225-41FE-8EAA-15D10984CCFE}" presName="vert1" presStyleCnt="0"/>
      <dgm:spPr/>
    </dgm:pt>
    <dgm:pt modelId="{414A3F94-0D2D-FD4A-8487-F78C4FC11A8D}" type="pres">
      <dgm:prSet presAssocID="{0AC3769C-3113-43C9-B822-0210DE04DAEE}" presName="thickLine" presStyleLbl="alignNode1" presStyleIdx="1" presStyleCnt="3"/>
      <dgm:spPr/>
    </dgm:pt>
    <dgm:pt modelId="{25F9A725-C9A1-8D48-B0A0-4AA923D745CA}" type="pres">
      <dgm:prSet presAssocID="{0AC3769C-3113-43C9-B822-0210DE04DAEE}" presName="horz1" presStyleCnt="0"/>
      <dgm:spPr/>
    </dgm:pt>
    <dgm:pt modelId="{65EADE51-B91A-B24C-A1DA-7450A4866A55}" type="pres">
      <dgm:prSet presAssocID="{0AC3769C-3113-43C9-B822-0210DE04DAEE}" presName="tx1" presStyleLbl="revTx" presStyleIdx="1" presStyleCnt="3"/>
      <dgm:spPr/>
    </dgm:pt>
    <dgm:pt modelId="{D51D0C37-43B3-5745-B688-04E6174F7766}" type="pres">
      <dgm:prSet presAssocID="{0AC3769C-3113-43C9-B822-0210DE04DAEE}" presName="vert1" presStyleCnt="0"/>
      <dgm:spPr/>
    </dgm:pt>
    <dgm:pt modelId="{F1AC07D9-CD66-A445-A60B-ED2D697E8717}" type="pres">
      <dgm:prSet presAssocID="{FC884974-C0C4-4A38-AA71-E6947926D0C0}" presName="thickLine" presStyleLbl="alignNode1" presStyleIdx="2" presStyleCnt="3"/>
      <dgm:spPr/>
    </dgm:pt>
    <dgm:pt modelId="{3533613C-5E54-C64A-8937-3A0FD2B9DA78}" type="pres">
      <dgm:prSet presAssocID="{FC884974-C0C4-4A38-AA71-E6947926D0C0}" presName="horz1" presStyleCnt="0"/>
      <dgm:spPr/>
    </dgm:pt>
    <dgm:pt modelId="{04575A53-4501-B549-B64D-F665D6AC03D6}" type="pres">
      <dgm:prSet presAssocID="{FC884974-C0C4-4A38-AA71-E6947926D0C0}" presName="tx1" presStyleLbl="revTx" presStyleIdx="2" presStyleCnt="3"/>
      <dgm:spPr/>
    </dgm:pt>
    <dgm:pt modelId="{F7C0C21C-6F98-E74D-9103-D263FC0B0F28}" type="pres">
      <dgm:prSet presAssocID="{FC884974-C0C4-4A38-AA71-E6947926D0C0}" presName="vert1" presStyleCnt="0"/>
      <dgm:spPr/>
    </dgm:pt>
  </dgm:ptLst>
  <dgm:cxnLst>
    <dgm:cxn modelId="{E8D9D732-1E29-4F2F-B0FE-4D3FFBCC2020}" srcId="{C67B9232-E0A0-4495-8103-9F23E6651266}" destId="{FC884974-C0C4-4A38-AA71-E6947926D0C0}" srcOrd="2" destOrd="0" parTransId="{8F85EE57-5A48-4903-A161-2CC2388086F2}" sibTransId="{47D0E6C6-33CC-40C1-89FE-EF5ED462C285}"/>
    <dgm:cxn modelId="{67B6B73A-5E78-4C48-90E8-153EA7918AB1}" srcId="{C67B9232-E0A0-4495-8103-9F23E6651266}" destId="{D804D74D-1225-41FE-8EAA-15D10984CCFE}" srcOrd="0" destOrd="0" parTransId="{4725C766-D8AE-4469-8DBA-B6BE03949377}" sibTransId="{7483D7D8-78D0-4B69-B2E5-C08693D6A67B}"/>
    <dgm:cxn modelId="{5277D27D-B052-4F23-94A6-08DC0683F881}" srcId="{C67B9232-E0A0-4495-8103-9F23E6651266}" destId="{0AC3769C-3113-43C9-B822-0210DE04DAEE}" srcOrd="1" destOrd="0" parTransId="{C62C306F-AA25-4EBF-9ED0-1D93156E3D7C}" sibTransId="{3BD5209F-6F82-401C-96C6-DA9FCE05A66F}"/>
    <dgm:cxn modelId="{872F7286-5C21-C544-9A76-9B87A8CEA9B1}" type="presOf" srcId="{C67B9232-E0A0-4495-8103-9F23E6651266}" destId="{EA15BC86-AEA0-FA4E-A62C-5BBCD7CA771B}" srcOrd="0" destOrd="0" presId="urn:microsoft.com/office/officeart/2008/layout/LinedList"/>
    <dgm:cxn modelId="{68081A96-625E-401A-A7C0-A1CBC7806291}" type="presOf" srcId="{D804D74D-1225-41FE-8EAA-15D10984CCFE}" destId="{1A581997-0BCC-A943-BE1C-F2F0B55FC710}" srcOrd="0" destOrd="0" presId="urn:microsoft.com/office/officeart/2008/layout/LinedList"/>
    <dgm:cxn modelId="{9EEF77B1-839A-41AB-A797-A32A4A2221FC}" type="presOf" srcId="{0AC3769C-3113-43C9-B822-0210DE04DAEE}" destId="{65EADE51-B91A-B24C-A1DA-7450A4866A55}" srcOrd="0" destOrd="0" presId="urn:microsoft.com/office/officeart/2008/layout/LinedList"/>
    <dgm:cxn modelId="{B41923CA-DA8F-477D-92EE-9BE2EEFBCDC5}" type="presOf" srcId="{FC884974-C0C4-4A38-AA71-E6947926D0C0}" destId="{04575A53-4501-B549-B64D-F665D6AC03D6}" srcOrd="0" destOrd="0" presId="urn:microsoft.com/office/officeart/2008/layout/LinedList"/>
    <dgm:cxn modelId="{F44BB33E-C2BD-4AB2-8945-8FEC8C86F10D}" type="presParOf" srcId="{EA15BC86-AEA0-FA4E-A62C-5BBCD7CA771B}" destId="{40C5ABF2-25D7-534F-9E80-6E5CC65B52DF}" srcOrd="0" destOrd="0" presId="urn:microsoft.com/office/officeart/2008/layout/LinedList"/>
    <dgm:cxn modelId="{A7FFF2AD-AD94-4204-9DB0-46F7DF26FB43}" type="presParOf" srcId="{EA15BC86-AEA0-FA4E-A62C-5BBCD7CA771B}" destId="{333CC124-B890-6B4D-8F6D-621AC10F4599}" srcOrd="1" destOrd="0" presId="urn:microsoft.com/office/officeart/2008/layout/LinedList"/>
    <dgm:cxn modelId="{999F67C7-64B1-4D5E-8679-DA1CF3C82781}" type="presParOf" srcId="{333CC124-B890-6B4D-8F6D-621AC10F4599}" destId="{1A581997-0BCC-A943-BE1C-F2F0B55FC710}" srcOrd="0" destOrd="0" presId="urn:microsoft.com/office/officeart/2008/layout/LinedList"/>
    <dgm:cxn modelId="{FB65EDCD-2D20-458A-8334-CEFEB1A04C9A}" type="presParOf" srcId="{333CC124-B890-6B4D-8F6D-621AC10F4599}" destId="{799183D9-ACBB-DF40-B4B4-AC599ABCA6B4}" srcOrd="1" destOrd="0" presId="urn:microsoft.com/office/officeart/2008/layout/LinedList"/>
    <dgm:cxn modelId="{F7C43ACD-F278-4759-B292-E80C47E236EB}" type="presParOf" srcId="{EA15BC86-AEA0-FA4E-A62C-5BBCD7CA771B}" destId="{414A3F94-0D2D-FD4A-8487-F78C4FC11A8D}" srcOrd="2" destOrd="0" presId="urn:microsoft.com/office/officeart/2008/layout/LinedList"/>
    <dgm:cxn modelId="{876D05CF-7FCF-4004-BD5D-1418BCB2B6CD}" type="presParOf" srcId="{EA15BC86-AEA0-FA4E-A62C-5BBCD7CA771B}" destId="{25F9A725-C9A1-8D48-B0A0-4AA923D745CA}" srcOrd="3" destOrd="0" presId="urn:microsoft.com/office/officeart/2008/layout/LinedList"/>
    <dgm:cxn modelId="{403C7596-3B5A-43E6-B5E1-908B66BB5A76}" type="presParOf" srcId="{25F9A725-C9A1-8D48-B0A0-4AA923D745CA}" destId="{65EADE51-B91A-B24C-A1DA-7450A4866A55}" srcOrd="0" destOrd="0" presId="urn:microsoft.com/office/officeart/2008/layout/LinedList"/>
    <dgm:cxn modelId="{7495E265-C238-44A9-8B01-3B06BDDEA053}" type="presParOf" srcId="{25F9A725-C9A1-8D48-B0A0-4AA923D745CA}" destId="{D51D0C37-43B3-5745-B688-04E6174F7766}" srcOrd="1" destOrd="0" presId="urn:microsoft.com/office/officeart/2008/layout/LinedList"/>
    <dgm:cxn modelId="{F83F2CD2-EC9B-4E31-BA35-726D646B841A}" type="presParOf" srcId="{EA15BC86-AEA0-FA4E-A62C-5BBCD7CA771B}" destId="{F1AC07D9-CD66-A445-A60B-ED2D697E8717}" srcOrd="4" destOrd="0" presId="urn:microsoft.com/office/officeart/2008/layout/LinedList"/>
    <dgm:cxn modelId="{12E6F970-4F75-4C8E-A09D-46BD9B182E68}" type="presParOf" srcId="{EA15BC86-AEA0-FA4E-A62C-5BBCD7CA771B}" destId="{3533613C-5E54-C64A-8937-3A0FD2B9DA78}" srcOrd="5" destOrd="0" presId="urn:microsoft.com/office/officeart/2008/layout/LinedList"/>
    <dgm:cxn modelId="{A52B4474-A6BB-4DBE-8F3F-152F0AE02D54}" type="presParOf" srcId="{3533613C-5E54-C64A-8937-3A0FD2B9DA78}" destId="{04575A53-4501-B549-B64D-F665D6AC03D6}" srcOrd="0" destOrd="0" presId="urn:microsoft.com/office/officeart/2008/layout/LinedList"/>
    <dgm:cxn modelId="{0D3D89D3-EB1F-4685-96A7-B3D6FBAD5BC3}" type="presParOf" srcId="{3533613C-5E54-C64A-8937-3A0FD2B9DA78}" destId="{F7C0C21C-6F98-E74D-9103-D263FC0B0F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BBF55-C11D-4E7A-A51C-3060FF07081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6C147E9-1821-414A-A7C6-E5E7AB962E45}">
      <dgm:prSet/>
      <dgm:spPr/>
      <dgm:t>
        <a:bodyPr/>
        <a:lstStyle/>
        <a:p>
          <a:r>
            <a:rPr lang="da-DK"/>
            <a:t>- Så snart en rytme er ved at etablere sig, brydes den, og en ny opstår. </a:t>
          </a:r>
          <a:br>
            <a:rPr lang="da-DK"/>
          </a:br>
          <a:endParaRPr lang="en-US"/>
        </a:p>
      </dgm:t>
    </dgm:pt>
    <dgm:pt modelId="{A572E217-168C-4659-9E2B-1235B353BD3C}" type="parTrans" cxnId="{CAB7DC49-0B10-4CB7-ADFD-F7FBDFD6CA53}">
      <dgm:prSet/>
      <dgm:spPr/>
      <dgm:t>
        <a:bodyPr/>
        <a:lstStyle/>
        <a:p>
          <a:endParaRPr lang="en-US"/>
        </a:p>
      </dgm:t>
    </dgm:pt>
    <dgm:pt modelId="{1C1DFE3D-66B1-4E66-86B1-0A0FF50D9DED}" type="sibTrans" cxnId="{CAB7DC49-0B10-4CB7-ADFD-F7FBDFD6CA53}">
      <dgm:prSet/>
      <dgm:spPr/>
      <dgm:t>
        <a:bodyPr/>
        <a:lstStyle/>
        <a:p>
          <a:endParaRPr lang="en-US"/>
        </a:p>
      </dgm:t>
    </dgm:pt>
    <dgm:pt modelId="{82DAF411-5D66-4CEE-B827-2C4E4D1EC049}">
      <dgm:prSet/>
      <dgm:spPr/>
      <dgm:t>
        <a:bodyPr/>
        <a:lstStyle/>
        <a:p>
          <a:r>
            <a:rPr lang="da-DK"/>
            <a:t>- Der er intet mønster til at forudsige rytmen der derfor ikke kan fuldbyrde andet end i sig. </a:t>
          </a:r>
          <a:br>
            <a:rPr lang="da-DK"/>
          </a:br>
          <a:endParaRPr lang="en-US"/>
        </a:p>
      </dgm:t>
    </dgm:pt>
    <dgm:pt modelId="{F5D6AB2E-93C7-48E7-907E-5BAC00D548FE}" type="parTrans" cxnId="{B3F689A1-F834-499B-911A-22C90ADB22A1}">
      <dgm:prSet/>
      <dgm:spPr/>
      <dgm:t>
        <a:bodyPr/>
        <a:lstStyle/>
        <a:p>
          <a:endParaRPr lang="en-US"/>
        </a:p>
      </dgm:t>
    </dgm:pt>
    <dgm:pt modelId="{5FE27E52-ED86-4303-BBC3-D30A32FFA752}" type="sibTrans" cxnId="{B3F689A1-F834-499B-911A-22C90ADB22A1}">
      <dgm:prSet/>
      <dgm:spPr/>
      <dgm:t>
        <a:bodyPr/>
        <a:lstStyle/>
        <a:p>
          <a:endParaRPr lang="en-US"/>
        </a:p>
      </dgm:t>
    </dgm:pt>
    <dgm:pt modelId="{0DAF5176-2D4F-4D00-946E-1E78451DF35E}">
      <dgm:prSet/>
      <dgm:spPr/>
      <dgm:t>
        <a:bodyPr/>
        <a:lstStyle/>
        <a:p>
          <a:r>
            <a:rPr lang="da-DK"/>
            <a:t>- Rytmen er hver gang ny. </a:t>
          </a:r>
          <a:br>
            <a:rPr lang="da-DK"/>
          </a:br>
          <a:endParaRPr lang="en-US"/>
        </a:p>
      </dgm:t>
    </dgm:pt>
    <dgm:pt modelId="{2C1706D9-C748-4BB0-8A0A-0747E6EAF0B2}" type="parTrans" cxnId="{482B67CE-9DCE-404C-9D09-0DC438A61023}">
      <dgm:prSet/>
      <dgm:spPr/>
      <dgm:t>
        <a:bodyPr/>
        <a:lstStyle/>
        <a:p>
          <a:endParaRPr lang="en-US"/>
        </a:p>
      </dgm:t>
    </dgm:pt>
    <dgm:pt modelId="{4EAC1810-BF90-4A1D-82A0-2CACCA8A98DD}" type="sibTrans" cxnId="{482B67CE-9DCE-404C-9D09-0DC438A61023}">
      <dgm:prSet/>
      <dgm:spPr/>
      <dgm:t>
        <a:bodyPr/>
        <a:lstStyle/>
        <a:p>
          <a:endParaRPr lang="en-US"/>
        </a:p>
      </dgm:t>
    </dgm:pt>
    <dgm:pt modelId="{0F3E789A-9F19-4708-AE36-D5C76EC0B102}">
      <dgm:prSet/>
      <dgm:spPr/>
      <dgm:t>
        <a:bodyPr/>
        <a:lstStyle/>
        <a:p>
          <a:r>
            <a:rPr lang="da-DK"/>
            <a:t>- Vi har ingen gentagelse til at skabe en sammenhæng mellem erindring og forventning, fortid og nutid</a:t>
          </a:r>
          <a:endParaRPr lang="en-US"/>
        </a:p>
      </dgm:t>
    </dgm:pt>
    <dgm:pt modelId="{E41DB263-CAA4-4799-8E39-CCC12F9A43C7}" type="parTrans" cxnId="{DA01762B-7AED-4D7B-BF21-FD7520748D21}">
      <dgm:prSet/>
      <dgm:spPr/>
      <dgm:t>
        <a:bodyPr/>
        <a:lstStyle/>
        <a:p>
          <a:endParaRPr lang="en-US"/>
        </a:p>
      </dgm:t>
    </dgm:pt>
    <dgm:pt modelId="{946398C1-BF5A-487A-8BE1-3F9018607171}" type="sibTrans" cxnId="{DA01762B-7AED-4D7B-BF21-FD7520748D21}">
      <dgm:prSet/>
      <dgm:spPr/>
      <dgm:t>
        <a:bodyPr/>
        <a:lstStyle/>
        <a:p>
          <a:endParaRPr lang="en-US"/>
        </a:p>
      </dgm:t>
    </dgm:pt>
    <dgm:pt modelId="{615E870B-E4C6-5B46-8564-0A7751560222}" type="pres">
      <dgm:prSet presAssocID="{859BBF55-C11D-4E7A-A51C-3060FF070812}" presName="outerComposite" presStyleCnt="0">
        <dgm:presLayoutVars>
          <dgm:chMax val="5"/>
          <dgm:dir/>
          <dgm:resizeHandles val="exact"/>
        </dgm:presLayoutVars>
      </dgm:prSet>
      <dgm:spPr/>
    </dgm:pt>
    <dgm:pt modelId="{A70047F2-1313-874E-9169-A9EA59FF7FC5}" type="pres">
      <dgm:prSet presAssocID="{859BBF55-C11D-4E7A-A51C-3060FF070812}" presName="dummyMaxCanvas" presStyleCnt="0">
        <dgm:presLayoutVars/>
      </dgm:prSet>
      <dgm:spPr/>
    </dgm:pt>
    <dgm:pt modelId="{13177FC7-CD72-C04D-80B9-046C36E1CB55}" type="pres">
      <dgm:prSet presAssocID="{859BBF55-C11D-4E7A-A51C-3060FF070812}" presName="FourNodes_1" presStyleLbl="node1" presStyleIdx="0" presStyleCnt="4">
        <dgm:presLayoutVars>
          <dgm:bulletEnabled val="1"/>
        </dgm:presLayoutVars>
      </dgm:prSet>
      <dgm:spPr/>
    </dgm:pt>
    <dgm:pt modelId="{787ED70A-2DD1-374F-8AC5-FBE1E2618AE5}" type="pres">
      <dgm:prSet presAssocID="{859BBF55-C11D-4E7A-A51C-3060FF070812}" presName="FourNodes_2" presStyleLbl="node1" presStyleIdx="1" presStyleCnt="4">
        <dgm:presLayoutVars>
          <dgm:bulletEnabled val="1"/>
        </dgm:presLayoutVars>
      </dgm:prSet>
      <dgm:spPr/>
    </dgm:pt>
    <dgm:pt modelId="{ED205D2F-2A59-564D-9C99-25CAB1CAAFB7}" type="pres">
      <dgm:prSet presAssocID="{859BBF55-C11D-4E7A-A51C-3060FF070812}" presName="FourNodes_3" presStyleLbl="node1" presStyleIdx="2" presStyleCnt="4">
        <dgm:presLayoutVars>
          <dgm:bulletEnabled val="1"/>
        </dgm:presLayoutVars>
      </dgm:prSet>
      <dgm:spPr/>
    </dgm:pt>
    <dgm:pt modelId="{DA373B81-E749-2F4C-ACB7-2E0B38870986}" type="pres">
      <dgm:prSet presAssocID="{859BBF55-C11D-4E7A-A51C-3060FF070812}" presName="FourNodes_4" presStyleLbl="node1" presStyleIdx="3" presStyleCnt="4">
        <dgm:presLayoutVars>
          <dgm:bulletEnabled val="1"/>
        </dgm:presLayoutVars>
      </dgm:prSet>
      <dgm:spPr/>
    </dgm:pt>
    <dgm:pt modelId="{B168FF33-8A06-1D4C-A942-81CF83FC1D77}" type="pres">
      <dgm:prSet presAssocID="{859BBF55-C11D-4E7A-A51C-3060FF070812}" presName="FourConn_1-2" presStyleLbl="fgAccFollowNode1" presStyleIdx="0" presStyleCnt="3">
        <dgm:presLayoutVars>
          <dgm:bulletEnabled val="1"/>
        </dgm:presLayoutVars>
      </dgm:prSet>
      <dgm:spPr/>
    </dgm:pt>
    <dgm:pt modelId="{274A1518-8E25-7346-BC5D-BC1D376ACBA9}" type="pres">
      <dgm:prSet presAssocID="{859BBF55-C11D-4E7A-A51C-3060FF070812}" presName="FourConn_2-3" presStyleLbl="fgAccFollowNode1" presStyleIdx="1" presStyleCnt="3">
        <dgm:presLayoutVars>
          <dgm:bulletEnabled val="1"/>
        </dgm:presLayoutVars>
      </dgm:prSet>
      <dgm:spPr/>
    </dgm:pt>
    <dgm:pt modelId="{61D18E5D-1BC0-9A47-AECB-6908365DF4FF}" type="pres">
      <dgm:prSet presAssocID="{859BBF55-C11D-4E7A-A51C-3060FF070812}" presName="FourConn_3-4" presStyleLbl="fgAccFollowNode1" presStyleIdx="2" presStyleCnt="3">
        <dgm:presLayoutVars>
          <dgm:bulletEnabled val="1"/>
        </dgm:presLayoutVars>
      </dgm:prSet>
      <dgm:spPr/>
    </dgm:pt>
    <dgm:pt modelId="{0D68083D-2E05-554C-A6EB-E406407AB65B}" type="pres">
      <dgm:prSet presAssocID="{859BBF55-C11D-4E7A-A51C-3060FF070812}" presName="FourNodes_1_text" presStyleLbl="node1" presStyleIdx="3" presStyleCnt="4">
        <dgm:presLayoutVars>
          <dgm:bulletEnabled val="1"/>
        </dgm:presLayoutVars>
      </dgm:prSet>
      <dgm:spPr/>
    </dgm:pt>
    <dgm:pt modelId="{A717D0EE-CA0C-F640-B556-52A6D7D09271}" type="pres">
      <dgm:prSet presAssocID="{859BBF55-C11D-4E7A-A51C-3060FF070812}" presName="FourNodes_2_text" presStyleLbl="node1" presStyleIdx="3" presStyleCnt="4">
        <dgm:presLayoutVars>
          <dgm:bulletEnabled val="1"/>
        </dgm:presLayoutVars>
      </dgm:prSet>
      <dgm:spPr/>
    </dgm:pt>
    <dgm:pt modelId="{756E3D3E-F888-C148-BE93-BF4E181A21BE}" type="pres">
      <dgm:prSet presAssocID="{859BBF55-C11D-4E7A-A51C-3060FF070812}" presName="FourNodes_3_text" presStyleLbl="node1" presStyleIdx="3" presStyleCnt="4">
        <dgm:presLayoutVars>
          <dgm:bulletEnabled val="1"/>
        </dgm:presLayoutVars>
      </dgm:prSet>
      <dgm:spPr/>
    </dgm:pt>
    <dgm:pt modelId="{40D09A3D-F6A6-DA43-98EC-AB3EB1E36B6E}" type="pres">
      <dgm:prSet presAssocID="{859BBF55-C11D-4E7A-A51C-3060FF070812}" presName="FourNodes_4_text" presStyleLbl="node1" presStyleIdx="3" presStyleCnt="4">
        <dgm:presLayoutVars>
          <dgm:bulletEnabled val="1"/>
        </dgm:presLayoutVars>
      </dgm:prSet>
      <dgm:spPr/>
    </dgm:pt>
  </dgm:ptLst>
  <dgm:cxnLst>
    <dgm:cxn modelId="{14BD5802-F463-7C4E-BA79-A350E539DB00}" type="presOf" srcId="{4EAC1810-BF90-4A1D-82A0-2CACCA8A98DD}" destId="{61D18E5D-1BC0-9A47-AECB-6908365DF4FF}" srcOrd="0" destOrd="0" presId="urn:microsoft.com/office/officeart/2005/8/layout/vProcess5"/>
    <dgm:cxn modelId="{BA63A110-EED9-924B-993F-8D9BF3737DB5}" type="presOf" srcId="{0DAF5176-2D4F-4D00-946E-1E78451DF35E}" destId="{ED205D2F-2A59-564D-9C99-25CAB1CAAFB7}" srcOrd="0" destOrd="0" presId="urn:microsoft.com/office/officeart/2005/8/layout/vProcess5"/>
    <dgm:cxn modelId="{DA01762B-7AED-4D7B-BF21-FD7520748D21}" srcId="{859BBF55-C11D-4E7A-A51C-3060FF070812}" destId="{0F3E789A-9F19-4708-AE36-D5C76EC0B102}" srcOrd="3" destOrd="0" parTransId="{E41DB263-CAA4-4799-8E39-CCC12F9A43C7}" sibTransId="{946398C1-BF5A-487A-8BE1-3F9018607171}"/>
    <dgm:cxn modelId="{8CBF2E2C-6855-CC4F-9849-AF788BD2CEBA}" type="presOf" srcId="{1C1DFE3D-66B1-4E66-86B1-0A0FF50D9DED}" destId="{B168FF33-8A06-1D4C-A942-81CF83FC1D77}" srcOrd="0" destOrd="0" presId="urn:microsoft.com/office/officeart/2005/8/layout/vProcess5"/>
    <dgm:cxn modelId="{D89A883D-D596-1E4A-B7D6-4820B7464256}" type="presOf" srcId="{82DAF411-5D66-4CEE-B827-2C4E4D1EC049}" destId="{A717D0EE-CA0C-F640-B556-52A6D7D09271}" srcOrd="1" destOrd="0" presId="urn:microsoft.com/office/officeart/2005/8/layout/vProcess5"/>
    <dgm:cxn modelId="{CF4D083E-B723-5146-9E04-0BA352FBB617}" type="presOf" srcId="{C6C147E9-1821-414A-A7C6-E5E7AB962E45}" destId="{13177FC7-CD72-C04D-80B9-046C36E1CB55}" srcOrd="0" destOrd="0" presId="urn:microsoft.com/office/officeart/2005/8/layout/vProcess5"/>
    <dgm:cxn modelId="{40866969-0208-0140-9A9A-BC6B0569CB5D}" type="presOf" srcId="{0F3E789A-9F19-4708-AE36-D5C76EC0B102}" destId="{DA373B81-E749-2F4C-ACB7-2E0B38870986}" srcOrd="0" destOrd="0" presId="urn:microsoft.com/office/officeart/2005/8/layout/vProcess5"/>
    <dgm:cxn modelId="{CAB7DC49-0B10-4CB7-ADFD-F7FBDFD6CA53}" srcId="{859BBF55-C11D-4E7A-A51C-3060FF070812}" destId="{C6C147E9-1821-414A-A7C6-E5E7AB962E45}" srcOrd="0" destOrd="0" parTransId="{A572E217-168C-4659-9E2B-1235B353BD3C}" sibTransId="{1C1DFE3D-66B1-4E66-86B1-0A0FF50D9DED}"/>
    <dgm:cxn modelId="{F715845A-8524-B649-ACF9-75E335A07D56}" type="presOf" srcId="{0DAF5176-2D4F-4D00-946E-1E78451DF35E}" destId="{756E3D3E-F888-C148-BE93-BF4E181A21BE}" srcOrd="1" destOrd="0" presId="urn:microsoft.com/office/officeart/2005/8/layout/vProcess5"/>
    <dgm:cxn modelId="{B3F689A1-F834-499B-911A-22C90ADB22A1}" srcId="{859BBF55-C11D-4E7A-A51C-3060FF070812}" destId="{82DAF411-5D66-4CEE-B827-2C4E4D1EC049}" srcOrd="1" destOrd="0" parTransId="{F5D6AB2E-93C7-48E7-907E-5BAC00D548FE}" sibTransId="{5FE27E52-ED86-4303-BBC3-D30A32FFA752}"/>
    <dgm:cxn modelId="{33FDF8C2-F9BA-FC42-B1FB-1DF089DB2F07}" type="presOf" srcId="{0F3E789A-9F19-4708-AE36-D5C76EC0B102}" destId="{40D09A3D-F6A6-DA43-98EC-AB3EB1E36B6E}" srcOrd="1" destOrd="0" presId="urn:microsoft.com/office/officeart/2005/8/layout/vProcess5"/>
    <dgm:cxn modelId="{482B67CE-9DCE-404C-9D09-0DC438A61023}" srcId="{859BBF55-C11D-4E7A-A51C-3060FF070812}" destId="{0DAF5176-2D4F-4D00-946E-1E78451DF35E}" srcOrd="2" destOrd="0" parTransId="{2C1706D9-C748-4BB0-8A0A-0747E6EAF0B2}" sibTransId="{4EAC1810-BF90-4A1D-82A0-2CACCA8A98DD}"/>
    <dgm:cxn modelId="{A34C03D8-1BD1-F643-9C15-E483EA453D80}" type="presOf" srcId="{5FE27E52-ED86-4303-BBC3-D30A32FFA752}" destId="{274A1518-8E25-7346-BC5D-BC1D376ACBA9}" srcOrd="0" destOrd="0" presId="urn:microsoft.com/office/officeart/2005/8/layout/vProcess5"/>
    <dgm:cxn modelId="{9FF056DB-6571-BA46-B28E-5D1B4E4D13E6}" type="presOf" srcId="{82DAF411-5D66-4CEE-B827-2C4E4D1EC049}" destId="{787ED70A-2DD1-374F-8AC5-FBE1E2618AE5}" srcOrd="0" destOrd="0" presId="urn:microsoft.com/office/officeart/2005/8/layout/vProcess5"/>
    <dgm:cxn modelId="{FEACEFE1-E8F8-7648-9313-C8C118A096ED}" type="presOf" srcId="{C6C147E9-1821-414A-A7C6-E5E7AB962E45}" destId="{0D68083D-2E05-554C-A6EB-E406407AB65B}" srcOrd="1" destOrd="0" presId="urn:microsoft.com/office/officeart/2005/8/layout/vProcess5"/>
    <dgm:cxn modelId="{F4D260EB-2DD5-7E4D-986B-50A254EC4CCC}" type="presOf" srcId="{859BBF55-C11D-4E7A-A51C-3060FF070812}" destId="{615E870B-E4C6-5B46-8564-0A7751560222}" srcOrd="0" destOrd="0" presId="urn:microsoft.com/office/officeart/2005/8/layout/vProcess5"/>
    <dgm:cxn modelId="{1B09D965-40B4-DC4C-A844-2E62CF367425}" type="presParOf" srcId="{615E870B-E4C6-5B46-8564-0A7751560222}" destId="{A70047F2-1313-874E-9169-A9EA59FF7FC5}" srcOrd="0" destOrd="0" presId="urn:microsoft.com/office/officeart/2005/8/layout/vProcess5"/>
    <dgm:cxn modelId="{E0454F12-61B9-FC42-B308-A8EBA9F48B6F}" type="presParOf" srcId="{615E870B-E4C6-5B46-8564-0A7751560222}" destId="{13177FC7-CD72-C04D-80B9-046C36E1CB55}" srcOrd="1" destOrd="0" presId="urn:microsoft.com/office/officeart/2005/8/layout/vProcess5"/>
    <dgm:cxn modelId="{E01123C5-A542-234B-96F2-14A791C26126}" type="presParOf" srcId="{615E870B-E4C6-5B46-8564-0A7751560222}" destId="{787ED70A-2DD1-374F-8AC5-FBE1E2618AE5}" srcOrd="2" destOrd="0" presId="urn:microsoft.com/office/officeart/2005/8/layout/vProcess5"/>
    <dgm:cxn modelId="{BE1FC871-FE45-CB41-BD87-0266051CBDE9}" type="presParOf" srcId="{615E870B-E4C6-5B46-8564-0A7751560222}" destId="{ED205D2F-2A59-564D-9C99-25CAB1CAAFB7}" srcOrd="3" destOrd="0" presId="urn:microsoft.com/office/officeart/2005/8/layout/vProcess5"/>
    <dgm:cxn modelId="{30651C7E-F2FE-B940-8E99-D7832C6311F1}" type="presParOf" srcId="{615E870B-E4C6-5B46-8564-0A7751560222}" destId="{DA373B81-E749-2F4C-ACB7-2E0B38870986}" srcOrd="4" destOrd="0" presId="urn:microsoft.com/office/officeart/2005/8/layout/vProcess5"/>
    <dgm:cxn modelId="{2E5A20C2-BA0E-3849-9E9C-099C88EFD152}" type="presParOf" srcId="{615E870B-E4C6-5B46-8564-0A7751560222}" destId="{B168FF33-8A06-1D4C-A942-81CF83FC1D77}" srcOrd="5" destOrd="0" presId="urn:microsoft.com/office/officeart/2005/8/layout/vProcess5"/>
    <dgm:cxn modelId="{282DBEC7-8159-9947-ABC6-2193BF5E6958}" type="presParOf" srcId="{615E870B-E4C6-5B46-8564-0A7751560222}" destId="{274A1518-8E25-7346-BC5D-BC1D376ACBA9}" srcOrd="6" destOrd="0" presId="urn:microsoft.com/office/officeart/2005/8/layout/vProcess5"/>
    <dgm:cxn modelId="{7B6D987B-742C-8042-9C0A-AB795FCAECA1}" type="presParOf" srcId="{615E870B-E4C6-5B46-8564-0A7751560222}" destId="{61D18E5D-1BC0-9A47-AECB-6908365DF4FF}" srcOrd="7" destOrd="0" presId="urn:microsoft.com/office/officeart/2005/8/layout/vProcess5"/>
    <dgm:cxn modelId="{5A86C5D8-B118-244E-8699-32DCDB0E6548}" type="presParOf" srcId="{615E870B-E4C6-5B46-8564-0A7751560222}" destId="{0D68083D-2E05-554C-A6EB-E406407AB65B}" srcOrd="8" destOrd="0" presId="urn:microsoft.com/office/officeart/2005/8/layout/vProcess5"/>
    <dgm:cxn modelId="{5F7005C1-DC0F-6F4A-B8C7-3CE5C35BD3CF}" type="presParOf" srcId="{615E870B-E4C6-5B46-8564-0A7751560222}" destId="{A717D0EE-CA0C-F640-B556-52A6D7D09271}" srcOrd="9" destOrd="0" presId="urn:microsoft.com/office/officeart/2005/8/layout/vProcess5"/>
    <dgm:cxn modelId="{FAE650BF-A735-AF49-9A30-0176506FEEE7}" type="presParOf" srcId="{615E870B-E4C6-5B46-8564-0A7751560222}" destId="{756E3D3E-F888-C148-BE93-BF4E181A21BE}" srcOrd="10" destOrd="0" presId="urn:microsoft.com/office/officeart/2005/8/layout/vProcess5"/>
    <dgm:cxn modelId="{2896F4AF-9449-8645-A290-59126F3DC548}" type="presParOf" srcId="{615E870B-E4C6-5B46-8564-0A7751560222}" destId="{40D09A3D-F6A6-DA43-98EC-AB3EB1E36B6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5ABF2-25D7-534F-9E80-6E5CC65B52D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81997-0BCC-A943-BE1C-F2F0B55FC71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dirty="0"/>
            <a:t>Opsamling fra sidst</a:t>
          </a:r>
          <a:endParaRPr lang="en-US" sz="6500" kern="1200" dirty="0"/>
        </a:p>
      </dsp:txBody>
      <dsp:txXfrm>
        <a:off x="0" y="2124"/>
        <a:ext cx="10515600" cy="1449029"/>
      </dsp:txXfrm>
    </dsp:sp>
    <dsp:sp modelId="{414A3F94-0D2D-FD4A-8487-F78C4FC11A8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ADE51-B91A-B24C-A1DA-7450A4866A5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dirty="0"/>
            <a:t>Klimalitteratur</a:t>
          </a:r>
        </a:p>
      </dsp:txBody>
      <dsp:txXfrm>
        <a:off x="0" y="1451154"/>
        <a:ext cx="10515600" cy="1449029"/>
      </dsp:txXfrm>
    </dsp:sp>
    <dsp:sp modelId="{F1AC07D9-CD66-A445-A60B-ED2D697E871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75A53-4501-B549-B64D-F665D6AC03D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dirty="0"/>
            <a:t>Theis Ørntoft</a:t>
          </a:r>
          <a:endParaRPr lang="en-US" sz="65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77FC7-CD72-C04D-80B9-046C36E1CB55}">
      <dsp:nvSpPr>
        <dsp:cNvPr id="0" name=""/>
        <dsp:cNvSpPr/>
      </dsp:nvSpPr>
      <dsp:spPr>
        <a:xfrm>
          <a:off x="0" y="0"/>
          <a:ext cx="8412480" cy="9575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 Så snart en rytme er ved at etablere sig, brydes den, og en ny opstår. </a:t>
          </a:r>
          <a:br>
            <a:rPr lang="da-DK" sz="1800" kern="1200"/>
          </a:br>
          <a:endParaRPr lang="en-US" sz="1800" kern="1200"/>
        </a:p>
      </dsp:txBody>
      <dsp:txXfrm>
        <a:off x="28046" y="28046"/>
        <a:ext cx="7298284" cy="901467"/>
      </dsp:txXfrm>
    </dsp:sp>
    <dsp:sp modelId="{787ED70A-2DD1-374F-8AC5-FBE1E2618AE5}">
      <dsp:nvSpPr>
        <dsp:cNvPr id="0" name=""/>
        <dsp:cNvSpPr/>
      </dsp:nvSpPr>
      <dsp:spPr>
        <a:xfrm>
          <a:off x="704545" y="1131661"/>
          <a:ext cx="8412480" cy="95755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 Der er intet mønster til at forudsige rytmen der derfor ikke kan fuldbyrde andet end i sig. </a:t>
          </a:r>
          <a:br>
            <a:rPr lang="da-DK" sz="1800" kern="1200"/>
          </a:br>
          <a:endParaRPr lang="en-US" sz="1800" kern="1200"/>
        </a:p>
      </dsp:txBody>
      <dsp:txXfrm>
        <a:off x="732591" y="1159707"/>
        <a:ext cx="7029429" cy="901467"/>
      </dsp:txXfrm>
    </dsp:sp>
    <dsp:sp modelId="{ED205D2F-2A59-564D-9C99-25CAB1CAAFB7}">
      <dsp:nvSpPr>
        <dsp:cNvPr id="0" name=""/>
        <dsp:cNvSpPr/>
      </dsp:nvSpPr>
      <dsp:spPr>
        <a:xfrm>
          <a:off x="1398574" y="2263322"/>
          <a:ext cx="8412480" cy="95755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 Rytmen er hver gang ny. </a:t>
          </a:r>
          <a:br>
            <a:rPr lang="da-DK" sz="1800" kern="1200"/>
          </a:br>
          <a:endParaRPr lang="en-US" sz="1800" kern="1200"/>
        </a:p>
      </dsp:txBody>
      <dsp:txXfrm>
        <a:off x="1426620" y="2291368"/>
        <a:ext cx="7039944" cy="901467"/>
      </dsp:txXfrm>
    </dsp:sp>
    <dsp:sp modelId="{DA373B81-E749-2F4C-ACB7-2E0B38870986}">
      <dsp:nvSpPr>
        <dsp:cNvPr id="0" name=""/>
        <dsp:cNvSpPr/>
      </dsp:nvSpPr>
      <dsp:spPr>
        <a:xfrm>
          <a:off x="2103119" y="3394984"/>
          <a:ext cx="8412480" cy="95755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 Vi har ingen gentagelse til at skabe en sammenhæng mellem erindring og forventning, fortid og nutid</a:t>
          </a:r>
          <a:endParaRPr lang="en-US" sz="1800" kern="1200"/>
        </a:p>
      </dsp:txBody>
      <dsp:txXfrm>
        <a:off x="2131165" y="3423030"/>
        <a:ext cx="7029429" cy="901467"/>
      </dsp:txXfrm>
    </dsp:sp>
    <dsp:sp modelId="{B168FF33-8A06-1D4C-A942-81CF83FC1D77}">
      <dsp:nvSpPr>
        <dsp:cNvPr id="0" name=""/>
        <dsp:cNvSpPr/>
      </dsp:nvSpPr>
      <dsp:spPr>
        <a:xfrm>
          <a:off x="7790066" y="733403"/>
          <a:ext cx="622413" cy="62241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109" y="733403"/>
        <a:ext cx="342327" cy="468366"/>
      </dsp:txXfrm>
    </dsp:sp>
    <dsp:sp modelId="{274A1518-8E25-7346-BC5D-BC1D376ACBA9}">
      <dsp:nvSpPr>
        <dsp:cNvPr id="0" name=""/>
        <dsp:cNvSpPr/>
      </dsp:nvSpPr>
      <dsp:spPr>
        <a:xfrm>
          <a:off x="8494611" y="1865065"/>
          <a:ext cx="622413" cy="622413"/>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654" y="1865065"/>
        <a:ext cx="342327" cy="468366"/>
      </dsp:txXfrm>
    </dsp:sp>
    <dsp:sp modelId="{61D18E5D-1BC0-9A47-AECB-6908365DF4FF}">
      <dsp:nvSpPr>
        <dsp:cNvPr id="0" name=""/>
        <dsp:cNvSpPr/>
      </dsp:nvSpPr>
      <dsp:spPr>
        <a:xfrm>
          <a:off x="9188641" y="2996726"/>
          <a:ext cx="622413" cy="62241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684" y="2996726"/>
        <a:ext cx="342327" cy="4683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C63B8-6401-9A48-ADB6-913CE320FDF1}" type="datetimeFigureOut">
              <a:rPr lang="da-DK" smtClean="0"/>
              <a:t>12-04-2026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37A03-8731-5842-B603-9F7A340D0A10}" type="slidenum">
              <a:rPr lang="da-DK" smtClean="0"/>
              <a:t>‹nr.›</a:t>
            </a:fld>
            <a:endParaRPr lang="da-DK"/>
          </a:p>
        </p:txBody>
      </p:sp>
    </p:spTree>
    <p:extLst>
      <p:ext uri="{BB962C8B-B14F-4D97-AF65-F5344CB8AC3E}">
        <p14:creationId xmlns:p14="http://schemas.microsoft.com/office/powerpoint/2010/main" val="409401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F9A28-C824-D802-526A-60FD6126F00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7CF3218-8A66-BA33-D460-49F0A711D35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0AD282C-946A-2944-4F8C-5FF5C4561E5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FF9215B-069B-8B28-F69B-9149E18E574E}"/>
              </a:ext>
            </a:extLst>
          </p:cNvPr>
          <p:cNvSpPr>
            <a:spLocks noGrp="1"/>
          </p:cNvSpPr>
          <p:nvPr>
            <p:ph type="sldNum" sz="quarter" idx="5"/>
          </p:nvPr>
        </p:nvSpPr>
        <p:spPr/>
        <p:txBody>
          <a:bodyPr/>
          <a:lstStyle/>
          <a:p>
            <a:fld id="{EBF37A03-8731-5842-B603-9F7A340D0A10}" type="slidenum">
              <a:rPr lang="da-DK" smtClean="0"/>
              <a:t>3</a:t>
            </a:fld>
            <a:endParaRPr lang="da-DK"/>
          </a:p>
        </p:txBody>
      </p:sp>
    </p:spTree>
    <p:extLst>
      <p:ext uri="{BB962C8B-B14F-4D97-AF65-F5344CB8AC3E}">
        <p14:creationId xmlns:p14="http://schemas.microsoft.com/office/powerpoint/2010/main" val="393932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4534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4544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BF37A03-8731-5842-B603-9F7A340D0A10}" type="slidenum">
              <a:rPr lang="da-DK" smtClean="0"/>
              <a:t>10</a:t>
            </a:fld>
            <a:endParaRPr lang="da-DK"/>
          </a:p>
        </p:txBody>
      </p:sp>
    </p:spTree>
    <p:extLst>
      <p:ext uri="{BB962C8B-B14F-4D97-AF65-F5344CB8AC3E}">
        <p14:creationId xmlns:p14="http://schemas.microsoft.com/office/powerpoint/2010/main" val="269800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vhttps</a:t>
            </a:r>
            <a:r>
              <a:rPr lang="da-DK" dirty="0"/>
              <a:t>://</a:t>
            </a:r>
            <a:r>
              <a:rPr lang="da-DK" dirty="0" err="1"/>
              <a:t>klimalitteratur.systime.dk</a:t>
            </a:r>
            <a:r>
              <a:rPr lang="da-DK" dirty="0"/>
              <a:t>/?id=134#c534 </a:t>
            </a:r>
          </a:p>
          <a:p>
            <a:r>
              <a:rPr lang="da-DK" dirty="0"/>
              <a:t> </a:t>
            </a:r>
          </a:p>
        </p:txBody>
      </p:sp>
      <p:sp>
        <p:nvSpPr>
          <p:cNvPr id="4" name="Pladsholder til slidenummer 3"/>
          <p:cNvSpPr>
            <a:spLocks noGrp="1"/>
          </p:cNvSpPr>
          <p:nvPr>
            <p:ph type="sldNum" sz="quarter" idx="5"/>
          </p:nvPr>
        </p:nvSpPr>
        <p:spPr/>
        <p:txBody>
          <a:bodyPr/>
          <a:lstStyle/>
          <a:p>
            <a:fld id="{EBF37A03-8731-5842-B603-9F7A340D0A10}" type="slidenum">
              <a:rPr lang="da-DK" smtClean="0"/>
              <a:t>13</a:t>
            </a:fld>
            <a:endParaRPr lang="da-DK"/>
          </a:p>
        </p:txBody>
      </p:sp>
    </p:spTree>
    <p:extLst>
      <p:ext uri="{BB962C8B-B14F-4D97-AF65-F5344CB8AC3E}">
        <p14:creationId xmlns:p14="http://schemas.microsoft.com/office/powerpoint/2010/main" val="16609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21D25-C891-B854-8F60-9B140C48A21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3EA411F-2E24-5CBA-9BBF-565E3A34E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145449D-6307-DD7F-5727-64753AA1FA0E}"/>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3FC59C3A-1BE3-8699-C744-DD4EC8A9C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A9A0F4-8F25-EF5B-7682-A6FB5FB7890A}"/>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0834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32A09-981D-E9C8-7946-19EFB9CD3F7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1C9B3A-A64F-492E-49BB-D6FE5FD527E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0FE9350-E373-42DC-04FD-3C24A5DB5E04}"/>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61E82A6F-9330-047A-D287-EC7364E38A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2A5395-2352-9ADA-F4F7-DDAF2949249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27347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FCB2E0A-7AAE-11B4-C478-CA18AE9B551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252A70-0325-4037-210D-B7F0DA65608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889649-4292-65F3-E00C-BF033E149AA7}"/>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A270C338-1095-38C3-9E5E-23D8A8366B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3D2200-528B-037F-1451-93A5C3F4F8E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9165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3800" y="1615733"/>
            <a:ext cx="10285200" cy="4529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Font typeface="Red Hat Mono"/>
              <a:buAutoNum type="arabicPeriod"/>
              <a:defRPr/>
            </a:lvl1pPr>
            <a:lvl2pPr marL="1219170" lvl="1" indent="-423323" rtl="0">
              <a:lnSpc>
                <a:spcPct val="100000"/>
              </a:lnSpc>
              <a:spcBef>
                <a:spcPts val="0"/>
              </a:spcBef>
              <a:spcAft>
                <a:spcPts val="0"/>
              </a:spcAft>
              <a:buClr>
                <a:srgbClr val="434343"/>
              </a:buClr>
              <a:buSzPts val="1400"/>
              <a:buFont typeface="Epilogue Medium"/>
              <a:buChar char="●"/>
              <a:defRPr/>
            </a:lvl2pPr>
            <a:lvl3pPr marL="1828754" lvl="2" indent="-423323" rtl="0">
              <a:lnSpc>
                <a:spcPct val="100000"/>
              </a:lnSpc>
              <a:spcBef>
                <a:spcPts val="0"/>
              </a:spcBef>
              <a:spcAft>
                <a:spcPts val="0"/>
              </a:spcAft>
              <a:buClr>
                <a:srgbClr val="434343"/>
              </a:buClr>
              <a:buSzPts val="1400"/>
              <a:buFont typeface="Epilogue Medium"/>
              <a:buAutoNum type="romanLcPeriod"/>
              <a:defRPr/>
            </a:lvl3pPr>
            <a:lvl4pPr marL="2438339" lvl="3" indent="-423323" rtl="0">
              <a:lnSpc>
                <a:spcPct val="100000"/>
              </a:lnSpc>
              <a:spcBef>
                <a:spcPts val="0"/>
              </a:spcBef>
              <a:spcAft>
                <a:spcPts val="0"/>
              </a:spcAft>
              <a:buClr>
                <a:srgbClr val="434343"/>
              </a:buClr>
              <a:buSzPts val="1400"/>
              <a:buFont typeface="Epilogue Medium"/>
              <a:buAutoNum type="arabicPeriod"/>
              <a:defRPr/>
            </a:lvl4pPr>
            <a:lvl5pPr marL="3047924" lvl="4" indent="-423323" rtl="0">
              <a:lnSpc>
                <a:spcPct val="100000"/>
              </a:lnSpc>
              <a:spcBef>
                <a:spcPts val="0"/>
              </a:spcBef>
              <a:spcAft>
                <a:spcPts val="0"/>
              </a:spcAft>
              <a:buClr>
                <a:srgbClr val="434343"/>
              </a:buClr>
              <a:buSzPts val="1400"/>
              <a:buFont typeface="Epilogue Medium"/>
              <a:buAutoNum type="alphaLcPeriod"/>
              <a:defRPr/>
            </a:lvl5pPr>
            <a:lvl6pPr marL="3657509" lvl="5" indent="-423323" rtl="0">
              <a:lnSpc>
                <a:spcPct val="100000"/>
              </a:lnSpc>
              <a:spcBef>
                <a:spcPts val="0"/>
              </a:spcBef>
              <a:spcAft>
                <a:spcPts val="0"/>
              </a:spcAft>
              <a:buClr>
                <a:srgbClr val="434343"/>
              </a:buClr>
              <a:buSzPts val="1400"/>
              <a:buFont typeface="Epilogue Medium"/>
              <a:buAutoNum type="romanLcPeriod"/>
              <a:defRPr/>
            </a:lvl6pPr>
            <a:lvl7pPr marL="4267093" lvl="6" indent="-423323" rtl="0">
              <a:lnSpc>
                <a:spcPct val="100000"/>
              </a:lnSpc>
              <a:spcBef>
                <a:spcPts val="0"/>
              </a:spcBef>
              <a:spcAft>
                <a:spcPts val="0"/>
              </a:spcAft>
              <a:buClr>
                <a:srgbClr val="434343"/>
              </a:buClr>
              <a:buSzPts val="1400"/>
              <a:buFont typeface="Epilogue Medium"/>
              <a:buAutoNum type="arabicPeriod"/>
              <a:defRPr/>
            </a:lvl7pPr>
            <a:lvl8pPr marL="4876678" lvl="7" indent="-423323" rtl="0">
              <a:lnSpc>
                <a:spcPct val="100000"/>
              </a:lnSpc>
              <a:spcBef>
                <a:spcPts val="0"/>
              </a:spcBef>
              <a:spcAft>
                <a:spcPts val="0"/>
              </a:spcAft>
              <a:buClr>
                <a:srgbClr val="434343"/>
              </a:buClr>
              <a:buSzPts val="1400"/>
              <a:buFont typeface="Epilogue Medium"/>
              <a:buAutoNum type="alphaLcPeriod"/>
              <a:defRPr/>
            </a:lvl8pPr>
            <a:lvl9pPr marL="5486263" lvl="8" indent="-423323" rtl="0">
              <a:lnSpc>
                <a:spcPct val="100000"/>
              </a:lnSpc>
              <a:spcBef>
                <a:spcPts val="0"/>
              </a:spcBef>
              <a:spcAft>
                <a:spcPts val="0"/>
              </a:spcAft>
              <a:buClr>
                <a:srgbClr val="434343"/>
              </a:buClr>
              <a:buSzPts val="1400"/>
              <a:buFont typeface="Epilogue Medium"/>
              <a:buAutoNum type="romanLcPeriod"/>
              <a:defRPr/>
            </a:lvl9pPr>
          </a:lstStyle>
          <a:p>
            <a:endParaRPr/>
          </a:p>
        </p:txBody>
      </p:sp>
      <p:sp>
        <p:nvSpPr>
          <p:cNvPr id="28" name="Google Shape;28;p4"/>
          <p:cNvSpPr txBox="1">
            <a:spLocks noGrp="1"/>
          </p:cNvSpPr>
          <p:nvPr>
            <p:ph type="title"/>
          </p:nvPr>
        </p:nvSpPr>
        <p:spPr>
          <a:xfrm>
            <a:off x="953467" y="713333"/>
            <a:ext cx="10285200" cy="9024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d Hat Mono"/>
              <a:buNone/>
              <a:defRPr sz="4267" b="1">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9pPr>
          </a:lstStyle>
          <a:p>
            <a:endParaRPr/>
          </a:p>
        </p:txBody>
      </p:sp>
    </p:spTree>
    <p:extLst>
      <p:ext uri="{BB962C8B-B14F-4D97-AF65-F5344CB8AC3E}">
        <p14:creationId xmlns:p14="http://schemas.microsoft.com/office/powerpoint/2010/main" val="304878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E0D53-D84D-4A66-A167-AAF1C934410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0248AB-3834-ABD9-484F-8B8049DDD56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3439D3-FDBA-A68E-37D7-EB66124AAE69}"/>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4CA88621-7721-F6B0-1380-D90C2B8177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DC3972-0FF9-7D9E-DE82-7A1FE7AE67D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93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03C13-9A5F-D313-5C6E-5A6406EC0A0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091889-3A65-B827-7B57-7F5D28D01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52C2C4E-8752-7BF5-25E6-82243BE08DB2}"/>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9303776C-D1D9-99D4-0758-294F6EFF24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FF62A8-AE09-07F4-49F0-1E920426BA8F}"/>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77135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6356C-2786-EA23-B2A8-DFAB541535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C59A440-0F2B-8E1E-D541-1F86F251EA5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414A3EB-E401-0953-9AF5-568F80AE8B1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4FAD570-C5DF-9995-734D-EFEBF072D125}"/>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6" name="Pladsholder til sidefod 5">
            <a:extLst>
              <a:ext uri="{FF2B5EF4-FFF2-40B4-BE49-F238E27FC236}">
                <a16:creationId xmlns:a16="http://schemas.microsoft.com/office/drawing/2014/main" id="{5856A986-D060-D1C6-1074-1129DA4078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25CB1A-242E-3CD5-2264-5962AE5C0DE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2734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1E61-FFD9-9884-46F6-F1496452699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1BF8C2-E230-B446-DD1A-0114008D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A1C36C5-E5C8-B52D-37D0-8D305061D90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D0B0113-DD05-0F86-74A7-098DDB869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EF9E95B-B4A9-5F57-C7FB-D121C9A785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BA0AA32-D541-72E9-6CD6-BFA009F85FC7}"/>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8" name="Pladsholder til sidefod 7">
            <a:extLst>
              <a:ext uri="{FF2B5EF4-FFF2-40B4-BE49-F238E27FC236}">
                <a16:creationId xmlns:a16="http://schemas.microsoft.com/office/drawing/2014/main" id="{258D6019-F12A-D306-D381-0A8D137EA80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B8F66D8-78C8-D16F-A73B-EB411453F8D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65826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9C261-592E-6FCB-8D0A-8D3BD1222AA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0D6F40E-F8CE-C581-C6E6-6DE9CC29ABE9}"/>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4" name="Pladsholder til sidefod 3">
            <a:extLst>
              <a:ext uri="{FF2B5EF4-FFF2-40B4-BE49-F238E27FC236}">
                <a16:creationId xmlns:a16="http://schemas.microsoft.com/office/drawing/2014/main" id="{850582CC-C909-7C57-8664-6730303B17E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40B722-575E-099D-836E-4894CAC03196}"/>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14212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9357C7E-7D0C-314E-2B20-607CA4858FE1}"/>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3" name="Pladsholder til sidefod 2">
            <a:extLst>
              <a:ext uri="{FF2B5EF4-FFF2-40B4-BE49-F238E27FC236}">
                <a16:creationId xmlns:a16="http://schemas.microsoft.com/office/drawing/2014/main" id="{CE429EA6-4731-4F55-BFBA-C1FBFB4CECA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166535C-4D3D-5B6B-6298-6ABD909A14C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24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244EC-C653-9857-5564-8C133ACFF25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D4EBD55-9C4F-2F01-3189-17C5B79C2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DE24A0E-4C01-F803-EFED-C2751DB16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7D35E9A-3B31-C5A5-D66F-65DE51394DAD}"/>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6" name="Pladsholder til sidefod 5">
            <a:extLst>
              <a:ext uri="{FF2B5EF4-FFF2-40B4-BE49-F238E27FC236}">
                <a16:creationId xmlns:a16="http://schemas.microsoft.com/office/drawing/2014/main" id="{1736B80A-4352-67FA-4EED-C44E5B3D78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918356-D290-CB04-8BFD-A5B4C3B34EFD}"/>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495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55DC-BE95-4F4D-03E1-19EA74CC85C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17A7F92-53B8-C2B8-9C32-ACCA3FABA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1195182-5BDA-5D5D-D847-5C537D28C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3611126-63A0-E451-FFE7-3A64501352D4}"/>
              </a:ext>
            </a:extLst>
          </p:cNvPr>
          <p:cNvSpPr>
            <a:spLocks noGrp="1"/>
          </p:cNvSpPr>
          <p:nvPr>
            <p:ph type="dt" sz="half" idx="10"/>
          </p:nvPr>
        </p:nvSpPr>
        <p:spPr/>
        <p:txBody>
          <a:bodyPr/>
          <a:lstStyle/>
          <a:p>
            <a:fld id="{B8C910B9-EF96-2843-AF04-5C255EEBA0DA}" type="datetimeFigureOut">
              <a:rPr lang="da-DK" smtClean="0"/>
              <a:t>12-04-2026</a:t>
            </a:fld>
            <a:endParaRPr lang="da-DK"/>
          </a:p>
        </p:txBody>
      </p:sp>
      <p:sp>
        <p:nvSpPr>
          <p:cNvPr id="6" name="Pladsholder til sidefod 5">
            <a:extLst>
              <a:ext uri="{FF2B5EF4-FFF2-40B4-BE49-F238E27FC236}">
                <a16:creationId xmlns:a16="http://schemas.microsoft.com/office/drawing/2014/main" id="{2B65F667-415F-3F78-EBEB-06612D635BF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E21CC8-98D7-B6B8-E50F-704AF511230B}"/>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9844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3633C44-9D35-127E-D346-160676035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9C4E51E-910A-1092-5716-E1A74CC2A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EACF6C-22F0-D07C-4A66-96328010A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910B9-EF96-2843-AF04-5C255EEBA0DA}" type="datetimeFigureOut">
              <a:rPr lang="da-DK" smtClean="0"/>
              <a:t>12-04-2026</a:t>
            </a:fld>
            <a:endParaRPr lang="da-DK"/>
          </a:p>
        </p:txBody>
      </p:sp>
      <p:sp>
        <p:nvSpPr>
          <p:cNvPr id="5" name="Pladsholder til sidefod 4">
            <a:extLst>
              <a:ext uri="{FF2B5EF4-FFF2-40B4-BE49-F238E27FC236}">
                <a16:creationId xmlns:a16="http://schemas.microsoft.com/office/drawing/2014/main" id="{C0C96F16-7159-0809-48DD-E98BF40BC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71612C1-C214-122C-0A09-C0E2EF1DD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7152-025C-8045-B527-FBE333C843C9}" type="slidenum">
              <a:rPr lang="da-DK" smtClean="0"/>
              <a:t>‹nr.›</a:t>
            </a:fld>
            <a:endParaRPr lang="da-DK"/>
          </a:p>
        </p:txBody>
      </p:sp>
    </p:spTree>
    <p:extLst>
      <p:ext uri="{BB962C8B-B14F-4D97-AF65-F5344CB8AC3E}">
        <p14:creationId xmlns:p14="http://schemas.microsoft.com/office/powerpoint/2010/main" val="143606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e wird das Klima-Jahr 2021? – EURACTIV.de">
            <a:extLst>
              <a:ext uri="{FF2B5EF4-FFF2-40B4-BE49-F238E27FC236}">
                <a16:creationId xmlns:a16="http://schemas.microsoft.com/office/drawing/2014/main" id="{73E9ABEC-35EC-C073-9012-81C636F5A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43CAAAD-E7CB-6982-2B38-302FCA4721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a:solidFill>
                  <a:srgbClr val="FFFFFF"/>
                </a:solidFill>
              </a:rPr>
              <a:t>Velkommen til lyrikkens verden!</a:t>
            </a:r>
          </a:p>
        </p:txBody>
      </p:sp>
      <p:sp>
        <p:nvSpPr>
          <p:cNvPr id="3" name="Undertitel 2">
            <a:extLst>
              <a:ext uri="{FF2B5EF4-FFF2-40B4-BE49-F238E27FC236}">
                <a16:creationId xmlns:a16="http://schemas.microsoft.com/office/drawing/2014/main" id="{AC67C721-B829-EBDA-9E89-599E4484D1D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a-DK" dirty="0">
                <a:solidFill>
                  <a:srgbClr val="FFFFFF"/>
                </a:solidFill>
              </a:rPr>
              <a:t>Vi leger med sproget </a:t>
            </a:r>
          </a:p>
        </p:txBody>
      </p:sp>
    </p:spTree>
    <p:extLst>
      <p:ext uri="{BB962C8B-B14F-4D97-AF65-F5344CB8AC3E}">
        <p14:creationId xmlns:p14="http://schemas.microsoft.com/office/powerpoint/2010/main" val="359050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58C703F6-A52C-A585-10E1-A80FED58523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HVAD ER METRIK?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dsholder til tekst 1">
            <a:extLst>
              <a:ext uri="{FF2B5EF4-FFF2-40B4-BE49-F238E27FC236}">
                <a16:creationId xmlns:a16="http://schemas.microsoft.com/office/drawing/2014/main" id="{4A91501A-D64A-5D57-9A2F-EE3938743193}"/>
              </a:ext>
            </a:extLst>
          </p:cNvPr>
          <p:cNvSpPr>
            <a:spLocks noGrp="1"/>
          </p:cNvSpPr>
          <p:nvPr>
            <p:ph type="body" idx="1"/>
          </p:nvPr>
        </p:nvSpPr>
        <p:spPr>
          <a:xfrm>
            <a:off x="838200" y="1929384"/>
            <a:ext cx="10515600" cy="4251960"/>
          </a:xfrm>
        </p:spPr>
        <p:txBody>
          <a:bodyPr vert="horz" lIns="91440" tIns="45720" rIns="91440" bIns="45720" rtlCol="0">
            <a:normAutofit lnSpcReduction="10000"/>
          </a:bodyPr>
          <a:lstStyle/>
          <a:p>
            <a:pPr marL="567252" indent="-228600">
              <a:lnSpc>
                <a:spcPct val="90000"/>
              </a:lnSpc>
              <a:spcAft>
                <a:spcPts val="600"/>
              </a:spcAft>
              <a:buFont typeface="Arial" panose="020B0604020202020204" pitchFamily="34" charset="0"/>
              <a:buChar char="•"/>
            </a:pPr>
            <a:r>
              <a:rPr lang="da-DK" sz="2400" dirty="0"/>
              <a:t>Metrik betyder læren om rim og rytme. </a:t>
            </a:r>
            <a:br>
              <a:rPr lang="da-DK" sz="2400" dirty="0"/>
            </a:br>
            <a:endParaRPr lang="da-DK" sz="2400" dirty="0"/>
          </a:p>
          <a:p>
            <a:pPr marL="567252" indent="-228600">
              <a:lnSpc>
                <a:spcPct val="90000"/>
              </a:lnSpc>
              <a:spcAft>
                <a:spcPts val="600"/>
              </a:spcAft>
              <a:buFont typeface="Arial" panose="020B0604020202020204" pitchFamily="34" charset="0"/>
              <a:buChar char="•"/>
            </a:pPr>
            <a:r>
              <a:rPr lang="da-DK" sz="2400" dirty="0"/>
              <a:t>Digte er musik! Når I læser digte skal I kunne analysere digtets metrik, hvilket betyder at I skal kunne se: </a:t>
            </a:r>
          </a:p>
          <a:p>
            <a:pPr marL="567252" indent="-228600">
              <a:lnSpc>
                <a:spcPct val="90000"/>
              </a:lnSpc>
              <a:spcAft>
                <a:spcPts val="600"/>
              </a:spcAft>
              <a:buFont typeface="Arial" panose="020B0604020202020204" pitchFamily="34" charset="0"/>
              <a:buChar char="•"/>
            </a:pPr>
            <a:r>
              <a:rPr lang="da-DK" sz="2400" dirty="0"/>
              <a:t>- hvor mange strofer og vers digtet har</a:t>
            </a:r>
          </a:p>
          <a:p>
            <a:pPr marL="567252" indent="-228600">
              <a:lnSpc>
                <a:spcPct val="90000"/>
              </a:lnSpc>
              <a:spcAft>
                <a:spcPts val="600"/>
              </a:spcAft>
              <a:buFont typeface="Arial" panose="020B0604020202020204" pitchFamily="34" charset="0"/>
              <a:buChar char="•"/>
            </a:pPr>
            <a:r>
              <a:rPr lang="da-DK" sz="2400" dirty="0"/>
              <a:t>- hvor mange stavelser der i hvert vers </a:t>
            </a:r>
          </a:p>
          <a:p>
            <a:pPr marL="567252" indent="-228600">
              <a:lnSpc>
                <a:spcPct val="90000"/>
              </a:lnSpc>
              <a:spcAft>
                <a:spcPts val="600"/>
              </a:spcAft>
              <a:buFont typeface="Arial" panose="020B0604020202020204" pitchFamily="34" charset="0"/>
              <a:buChar char="•"/>
            </a:pPr>
            <a:r>
              <a:rPr lang="da-DK" sz="2400" dirty="0"/>
              <a:t>- og I skal kunne analysere de rimtyper og gentagelsesmønstre, der bruges i digtet. </a:t>
            </a:r>
            <a:br>
              <a:rPr lang="da-DK" sz="2400" dirty="0"/>
            </a:br>
            <a:endParaRPr lang="da-DK" sz="2400" dirty="0"/>
          </a:p>
          <a:p>
            <a:pPr marL="567252" indent="-228600">
              <a:lnSpc>
                <a:spcPct val="90000"/>
              </a:lnSpc>
              <a:spcAft>
                <a:spcPts val="600"/>
              </a:spcAft>
              <a:buFont typeface="Arial" panose="020B0604020202020204" pitchFamily="34" charset="0"/>
              <a:buChar char="•"/>
            </a:pPr>
            <a:r>
              <a:rPr lang="da-DK" sz="2400" dirty="0"/>
              <a:t>I ældre lyrik gøres der mest brug af en fast metrik, der er ordnet efter et fast skema. I nyere lyrik møder vi derimod en mere fri metrik, hvor der er langt større variation.</a:t>
            </a:r>
          </a:p>
          <a:p>
            <a:pPr marL="186262"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408196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6580E3C-C233-15F0-B758-E7AF4EDB7E49}"/>
              </a:ext>
            </a:extLst>
          </p:cNvPr>
          <p:cNvSpPr>
            <a:spLocks noGrp="1"/>
          </p:cNvSpPr>
          <p:nvPr>
            <p:ph type="body" idx="1"/>
          </p:nvPr>
        </p:nvSpPr>
        <p:spPr>
          <a:xfrm>
            <a:off x="823171" y="1523699"/>
            <a:ext cx="10285200" cy="4918232"/>
          </a:xfrm>
        </p:spPr>
        <p:txBody>
          <a:bodyPr/>
          <a:lstStyle/>
          <a:p>
            <a:pPr marL="186262" indent="0">
              <a:buNone/>
            </a:pPr>
            <a:r>
              <a:rPr lang="da-DK" sz="2400" dirty="0"/>
              <a:t>- Når man taler om sange, er strofer en enkelt linje, og et vers er en samling af flere strofer. </a:t>
            </a:r>
            <a:br>
              <a:rPr lang="da-DK" sz="2400" dirty="0"/>
            </a:br>
            <a:endParaRPr lang="da-DK" sz="2400" dirty="0"/>
          </a:p>
          <a:p>
            <a:pPr marL="186262" indent="0">
              <a:buNone/>
            </a:pPr>
            <a:r>
              <a:rPr lang="da-DK" sz="2400" dirty="0"/>
              <a:t>- I digte er det mærkeligt nok omvendt. </a:t>
            </a:r>
            <a:r>
              <a:rPr lang="da-DK" sz="2400" dirty="0">
                <a:solidFill>
                  <a:srgbClr val="FF0000"/>
                </a:solidFill>
              </a:rPr>
              <a:t>En linje kaldes her et vers</a:t>
            </a:r>
            <a:r>
              <a:rPr lang="da-DK" sz="2400" dirty="0"/>
              <a:t>, </a:t>
            </a:r>
            <a:r>
              <a:rPr lang="da-DK" sz="2400" dirty="0">
                <a:solidFill>
                  <a:srgbClr val="FF0000"/>
                </a:solidFill>
              </a:rPr>
              <a:t>og en strofe er en gruppe vers</a:t>
            </a:r>
            <a:r>
              <a:rPr lang="da-DK" sz="2400" dirty="0"/>
              <a:t>, der hænger sammen. Selv hvis et digt ikke har flere strofer, taler man stadig om digtets enkelte linjer som vers. </a:t>
            </a:r>
          </a:p>
          <a:p>
            <a:pPr marL="186262" indent="0">
              <a:buNone/>
            </a:pPr>
            <a:endParaRPr lang="da-DK" sz="2400" dirty="0"/>
          </a:p>
          <a:p>
            <a:pPr marL="186262" indent="0">
              <a:buNone/>
            </a:pPr>
            <a:r>
              <a:rPr lang="da-DK" sz="2400" dirty="0"/>
              <a:t>- I ældre lyrik er der som sagt en fast metrik, så der vil typisk være en fast form for både rim og stavelser, der er med til at give digtet en fast rytme.</a:t>
            </a:r>
            <a:br>
              <a:rPr lang="da-DK" sz="2400" dirty="0"/>
            </a:br>
            <a:endParaRPr lang="da-DK" sz="2400" dirty="0"/>
          </a:p>
          <a:p>
            <a:pPr marL="186262" indent="0">
              <a:buNone/>
            </a:pPr>
            <a:r>
              <a:rPr lang="da-DK" sz="2400" dirty="0"/>
              <a:t>- Man må gerne klappe, når man skal tælle stavelser ;-) </a:t>
            </a:r>
          </a:p>
          <a:p>
            <a:pPr>
              <a:buFont typeface="Arial" panose="020B0604020202020204" pitchFamily="34" charset="0"/>
              <a:buChar char="•"/>
            </a:pPr>
            <a:endParaRPr lang="da-DK" sz="2400" dirty="0"/>
          </a:p>
          <a:p>
            <a:pPr marL="186262" indent="0">
              <a:buNone/>
            </a:pPr>
            <a:endParaRPr lang="da-DK" dirty="0"/>
          </a:p>
        </p:txBody>
      </p:sp>
      <p:sp>
        <p:nvSpPr>
          <p:cNvPr id="3" name="Titel 2">
            <a:extLst>
              <a:ext uri="{FF2B5EF4-FFF2-40B4-BE49-F238E27FC236}">
                <a16:creationId xmlns:a16="http://schemas.microsoft.com/office/drawing/2014/main" id="{995A7E60-DCEB-7204-D3FC-436D358641D8}"/>
              </a:ext>
            </a:extLst>
          </p:cNvPr>
          <p:cNvSpPr>
            <a:spLocks noGrp="1"/>
          </p:cNvSpPr>
          <p:nvPr>
            <p:ph type="title"/>
          </p:nvPr>
        </p:nvSpPr>
        <p:spPr>
          <a:xfrm>
            <a:off x="953400" y="214570"/>
            <a:ext cx="10285200" cy="902400"/>
          </a:xfrm>
        </p:spPr>
        <p:txBody>
          <a:bodyPr/>
          <a:lstStyle/>
          <a:p>
            <a:r>
              <a:rPr lang="da-DK" dirty="0"/>
              <a:t>STROFER OG VERS</a:t>
            </a:r>
          </a:p>
        </p:txBody>
      </p:sp>
    </p:spTree>
    <p:extLst>
      <p:ext uri="{BB962C8B-B14F-4D97-AF65-F5344CB8AC3E}">
        <p14:creationId xmlns:p14="http://schemas.microsoft.com/office/powerpoint/2010/main" val="323765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3E11BF9-BAE4-8736-21E0-195F41E55B59}"/>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spcBef>
                <a:spcPct val="0"/>
              </a:spcBef>
            </a:pPr>
            <a:r>
              <a:rPr lang="en-US" sz="5200" kern="1200">
                <a:solidFill>
                  <a:schemeClr val="tx1"/>
                </a:solidFill>
                <a:latin typeface="+mj-lt"/>
                <a:ea typeface="+mj-ea"/>
                <a:cs typeface="+mj-cs"/>
              </a:rPr>
              <a:t>DE FRIE VERS</a:t>
            </a:r>
          </a:p>
        </p:txBody>
      </p:sp>
      <p:graphicFrame>
        <p:nvGraphicFramePr>
          <p:cNvPr id="5" name="Pladsholder til tekst 1">
            <a:extLst>
              <a:ext uri="{FF2B5EF4-FFF2-40B4-BE49-F238E27FC236}">
                <a16:creationId xmlns:a16="http://schemas.microsoft.com/office/drawing/2014/main" id="{F9236DB8-D19E-5CC4-6454-0C4B1C0740AE}"/>
              </a:ext>
            </a:extLst>
          </p:cNvPr>
          <p:cNvGraphicFramePr/>
          <p:nvPr>
            <p:extLst>
              <p:ext uri="{D42A27DB-BD31-4B8C-83A1-F6EECF244321}">
                <p14:modId xmlns:p14="http://schemas.microsoft.com/office/powerpoint/2010/main" val="110301181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48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eis Ørntofts poesi-sender er stillet ind på sort">
            <a:extLst>
              <a:ext uri="{FF2B5EF4-FFF2-40B4-BE49-F238E27FC236}">
                <a16:creationId xmlns:a16="http://schemas.microsoft.com/office/drawing/2014/main" id="{CEC40668-73C0-D22D-87AE-C5748C632A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43" r="26293"/>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D7859F-90FE-1045-E09D-74FD96B608F4}"/>
              </a:ext>
            </a:extLst>
          </p:cNvPr>
          <p:cNvSpPr>
            <a:spLocks noGrp="1"/>
          </p:cNvSpPr>
          <p:nvPr>
            <p:ph type="title"/>
          </p:nvPr>
        </p:nvSpPr>
        <p:spPr>
          <a:xfrm>
            <a:off x="761801" y="328512"/>
            <a:ext cx="4778387" cy="1628970"/>
          </a:xfrm>
        </p:spPr>
        <p:txBody>
          <a:bodyPr anchor="ctr">
            <a:normAutofit/>
          </a:bodyPr>
          <a:lstStyle/>
          <a:p>
            <a:r>
              <a:rPr lang="da-DK" sz="4000" dirty="0"/>
              <a:t>Hvem er Theis Ørntoft?</a:t>
            </a:r>
          </a:p>
        </p:txBody>
      </p:sp>
      <p:sp>
        <p:nvSpPr>
          <p:cNvPr id="3" name="Pladsholder til indhold 2">
            <a:extLst>
              <a:ext uri="{FF2B5EF4-FFF2-40B4-BE49-F238E27FC236}">
                <a16:creationId xmlns:a16="http://schemas.microsoft.com/office/drawing/2014/main" id="{6C746515-4184-2129-22D6-DEA70734241A}"/>
              </a:ext>
            </a:extLst>
          </p:cNvPr>
          <p:cNvSpPr>
            <a:spLocks noGrp="1"/>
          </p:cNvSpPr>
          <p:nvPr>
            <p:ph idx="1"/>
          </p:nvPr>
        </p:nvSpPr>
        <p:spPr>
          <a:xfrm>
            <a:off x="761799" y="1567543"/>
            <a:ext cx="4659756" cy="5136077"/>
          </a:xfrm>
        </p:spPr>
        <p:txBody>
          <a:bodyPr anchor="ctr">
            <a:normAutofit/>
          </a:bodyPr>
          <a:lstStyle/>
          <a:p>
            <a:pPr marL="311150" indent="-171450">
              <a:buFont typeface="Arial" panose="020B0604020202020204" pitchFamily="34" charset="0"/>
              <a:buChar char="•"/>
            </a:pPr>
            <a:r>
              <a:rPr lang="da-DK" sz="1600" b="0" i="0" u="none" strike="noStrike" dirty="0">
                <a:effectLst/>
                <a:latin typeface="Noto Sans" panose="020B0502040504020204" pitchFamily="34" charset="0"/>
              </a:rPr>
              <a:t>Theis Ørntoft er en af de stærke stemmer i litteratur, der kredser om klimaforandringer. Han gik på Forfatterskolen 2007-2009 og debuterede med digtsamlingen </a:t>
            </a:r>
            <a:r>
              <a:rPr lang="da-DK" sz="1600" b="0" i="1" u="none" strike="noStrike" dirty="0" err="1">
                <a:effectLst/>
                <a:latin typeface="Noto Sans" panose="020B0502040504020204" pitchFamily="34" charset="0"/>
              </a:rPr>
              <a:t>Yeahsuiten</a:t>
            </a:r>
            <a:r>
              <a:rPr lang="da-DK" sz="1600" b="0" i="1" u="none" strike="noStrike" dirty="0">
                <a:effectLst/>
                <a:latin typeface="Noto Sans" panose="020B0502040504020204" pitchFamily="34" charset="0"/>
              </a:rPr>
              <a:t>,</a:t>
            </a:r>
            <a:r>
              <a:rPr lang="da-DK" sz="1600" b="0" i="0" u="none" strike="noStrike" dirty="0">
                <a:effectLst/>
                <a:latin typeface="Noto Sans" panose="020B0502040504020204" pitchFamily="34" charset="0"/>
              </a:rPr>
              <a:t> 2009.</a:t>
            </a:r>
            <a:endParaRPr lang="da-DK" sz="1600" dirty="0"/>
          </a:p>
          <a:p>
            <a:endParaRPr lang="da-DK" sz="1600" dirty="0"/>
          </a:p>
          <a:p>
            <a:pPr marL="311150" indent="-171450">
              <a:buFont typeface="Arial" panose="020B0604020202020204" pitchFamily="34" charset="0"/>
              <a:buChar char="•"/>
            </a:pPr>
            <a:r>
              <a:rPr lang="da-DK" sz="1600" b="0" i="0" u="none" strike="noStrike" dirty="0">
                <a:effectLst/>
                <a:latin typeface="Noto Sans" panose="020B0502040504020204" pitchFamily="34" charset="0"/>
              </a:rPr>
              <a:t>Theis Ørntoft får sit store gennembrud med samlingen </a:t>
            </a:r>
            <a:r>
              <a:rPr lang="da-DK" sz="1600" b="0" i="1" u="none" strike="noStrike" dirty="0">
                <a:effectLst/>
                <a:latin typeface="Noto Sans" panose="020B0502040504020204" pitchFamily="34" charset="0"/>
              </a:rPr>
              <a:t>Digte 2014</a:t>
            </a:r>
            <a:r>
              <a:rPr lang="da-DK" sz="1600" b="0" i="0" u="none" strike="noStrike" dirty="0">
                <a:effectLst/>
                <a:latin typeface="Noto Sans" panose="020B0502040504020204" pitchFamily="34" charset="0"/>
              </a:rPr>
              <a:t>. </a:t>
            </a:r>
            <a:br>
              <a:rPr lang="da-DK" sz="1600" b="0" i="0" u="none" strike="noStrike" dirty="0">
                <a:effectLst/>
                <a:latin typeface="Noto Sans" panose="020B0502040504020204" pitchFamily="34" charset="0"/>
              </a:rPr>
            </a:br>
            <a:endParaRPr lang="da-DK" sz="1600" b="0" i="0" u="none" strike="noStrike" dirty="0">
              <a:effectLst/>
              <a:latin typeface="Noto Sans" panose="020B0502040504020204" pitchFamily="34" charset="0"/>
            </a:endParaRPr>
          </a:p>
          <a:p>
            <a:pPr marL="311150" indent="-171450">
              <a:buFont typeface="Arial" panose="020B0604020202020204" pitchFamily="34" charset="0"/>
              <a:buChar char="•"/>
            </a:pPr>
            <a:r>
              <a:rPr lang="da-DK" sz="1600" b="0" i="0" u="none" strike="noStrike" dirty="0">
                <a:effectLst/>
                <a:latin typeface="Noto Sans" panose="020B0502040504020204" pitchFamily="34" charset="0"/>
              </a:rPr>
              <a:t>Oplevelser af det nære liv og planetens krise veksler i en svimmelstrøm af iagttagelser, følelser og refleksioner.</a:t>
            </a:r>
            <a:br>
              <a:rPr lang="da-DK" sz="1600" b="0" i="0" u="none" strike="noStrike" dirty="0">
                <a:effectLst/>
                <a:latin typeface="Noto Sans" panose="020B0502040504020204" pitchFamily="34" charset="0"/>
              </a:rPr>
            </a:br>
            <a:endParaRPr lang="da-DK" sz="1600" b="0" i="0" u="none" strike="noStrike" dirty="0">
              <a:effectLst/>
              <a:latin typeface="Noto Sans" panose="020B0502040504020204" pitchFamily="34" charset="0"/>
            </a:endParaRPr>
          </a:p>
          <a:p>
            <a:pPr marL="311150" indent="-171450">
              <a:buFont typeface="Arial" panose="020B0604020202020204" pitchFamily="34" charset="0"/>
              <a:buChar char="•"/>
            </a:pPr>
            <a:r>
              <a:rPr lang="da-DK" sz="1600" b="0" i="0" u="none" strike="noStrike" dirty="0">
                <a:effectLst/>
                <a:latin typeface="Noto Sans" panose="020B0502040504020204" pitchFamily="34" charset="0"/>
              </a:rPr>
              <a:t>Ørntofts litteratur bliver tit nævnt i forbindelse med det litterære begreb cli-fi eller </a:t>
            </a:r>
            <a:r>
              <a:rPr lang="da-DK" sz="1600" b="0" i="0" u="none" strike="noStrike" dirty="0" err="1">
                <a:effectLst/>
                <a:latin typeface="Noto Sans" panose="020B0502040504020204" pitchFamily="34" charset="0"/>
              </a:rPr>
              <a:t>climate</a:t>
            </a:r>
            <a:r>
              <a:rPr lang="da-DK" sz="1600" b="0" i="0" u="none" strike="noStrike" dirty="0">
                <a:effectLst/>
                <a:latin typeface="Noto Sans" panose="020B0502040504020204" pitchFamily="34" charset="0"/>
              </a:rPr>
              <a:t> fiction, der med udgangspunkt i videnskabelig indsigt skildrer de menneskeskabte klimaforandringer.</a:t>
            </a:r>
          </a:p>
          <a:p>
            <a:endParaRPr lang="da-DK" sz="1100" dirty="0"/>
          </a:p>
        </p:txBody>
      </p:sp>
    </p:spTree>
    <p:extLst>
      <p:ext uri="{BB962C8B-B14F-4D97-AF65-F5344CB8AC3E}">
        <p14:creationId xmlns:p14="http://schemas.microsoft.com/office/powerpoint/2010/main" val="230393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lede 2" descr="Et billede, der indeholder tekst, skærmbillede, linje/række, diagram&#10;&#10;Automatisk genereret beskrivelse">
            <a:extLst>
              <a:ext uri="{FF2B5EF4-FFF2-40B4-BE49-F238E27FC236}">
                <a16:creationId xmlns:a16="http://schemas.microsoft.com/office/drawing/2014/main" id="{F56B4CEA-1EEF-12FC-F2BE-062707E2DD99}"/>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6311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D703D-E6D3-783D-08E4-FDB12812800E}"/>
              </a:ext>
            </a:extLst>
          </p:cNvPr>
          <p:cNvSpPr>
            <a:spLocks noGrp="1"/>
          </p:cNvSpPr>
          <p:nvPr>
            <p:ph type="title"/>
          </p:nvPr>
        </p:nvSpPr>
        <p:spPr/>
        <p:txBody>
          <a:bodyPr/>
          <a:lstStyle/>
          <a:p>
            <a:r>
              <a:rPr lang="da-DK" dirty="0"/>
              <a:t>Dagens agenda</a:t>
            </a:r>
          </a:p>
        </p:txBody>
      </p:sp>
      <p:graphicFrame>
        <p:nvGraphicFramePr>
          <p:cNvPr id="5" name="Pladsholder til indhold 2">
            <a:extLst>
              <a:ext uri="{FF2B5EF4-FFF2-40B4-BE49-F238E27FC236}">
                <a16:creationId xmlns:a16="http://schemas.microsoft.com/office/drawing/2014/main" id="{B2D2795D-9377-32FB-EB0A-3FA670CA038E}"/>
              </a:ext>
            </a:extLst>
          </p:cNvPr>
          <p:cNvGraphicFramePr>
            <a:graphicFrameLocks noGrp="1"/>
          </p:cNvGraphicFramePr>
          <p:nvPr>
            <p:ph idx="1"/>
            <p:extLst>
              <p:ext uri="{D42A27DB-BD31-4B8C-83A1-F6EECF244321}">
                <p14:modId xmlns:p14="http://schemas.microsoft.com/office/powerpoint/2010/main" val="4005560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42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FA66-10D3-0684-6E32-ECED6C7730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921963-96BD-3FC0-8486-052C0453BDF6}"/>
              </a:ext>
            </a:extLst>
          </p:cNvPr>
          <p:cNvSpPr>
            <a:spLocks noGrp="1"/>
          </p:cNvSpPr>
          <p:nvPr>
            <p:ph type="title"/>
          </p:nvPr>
        </p:nvSpPr>
        <p:spPr/>
        <p:txBody>
          <a:bodyPr/>
          <a:lstStyle/>
          <a:p>
            <a:r>
              <a:rPr lang="da-DK" dirty="0"/>
              <a:t>Opsamling (15 min.) </a:t>
            </a:r>
          </a:p>
        </p:txBody>
      </p:sp>
      <p:sp>
        <p:nvSpPr>
          <p:cNvPr id="3" name="Pladsholder til indhold 2">
            <a:extLst>
              <a:ext uri="{FF2B5EF4-FFF2-40B4-BE49-F238E27FC236}">
                <a16:creationId xmlns:a16="http://schemas.microsoft.com/office/drawing/2014/main" id="{06C363BF-42EB-15EB-C97A-F773010DB12D}"/>
              </a:ext>
            </a:extLst>
          </p:cNvPr>
          <p:cNvSpPr>
            <a:spLocks noGrp="1"/>
          </p:cNvSpPr>
          <p:nvPr>
            <p:ph idx="1"/>
          </p:nvPr>
        </p:nvSpPr>
        <p:spPr>
          <a:xfrm>
            <a:off x="838200" y="1500773"/>
            <a:ext cx="10515600" cy="4779712"/>
          </a:xfrm>
        </p:spPr>
        <p:txBody>
          <a:bodyPr>
            <a:normAutofit fontScale="92500" lnSpcReduction="20000"/>
          </a:bodyPr>
          <a:lstStyle/>
          <a:p>
            <a:pPr marL="0" indent="0">
              <a:buNone/>
            </a:pPr>
            <a:r>
              <a:rPr lang="da-DK" b="1" dirty="0">
                <a:solidFill>
                  <a:srgbClr val="FF0000"/>
                </a:solidFill>
                <a:latin typeface="Bembo" panose="02020502050201020203" pitchFamily="18" charset="0"/>
              </a:rPr>
              <a:t>I skal komme med et eksempel på alle figurerne.</a:t>
            </a:r>
            <a:r>
              <a:rPr lang="da-DK" dirty="0">
                <a:solidFill>
                  <a:srgbClr val="FF0000"/>
                </a:solidFill>
                <a:latin typeface="Bembo" panose="02020502050201020203" pitchFamily="18" charset="0"/>
              </a:rPr>
              <a:t> </a:t>
            </a:r>
          </a:p>
          <a:p>
            <a:pPr marL="0" indent="0">
              <a:buNone/>
            </a:pPr>
            <a:endParaRPr lang="da-DK" dirty="0">
              <a:latin typeface="Bembo" panose="02020502050201020203" pitchFamily="18" charset="0"/>
            </a:endParaRPr>
          </a:p>
          <a:p>
            <a:pPr marL="0" indent="0">
              <a:buNone/>
            </a:pPr>
            <a:r>
              <a:rPr lang="da-DK" dirty="0">
                <a:latin typeface="Bembo" panose="02020502050201020203" pitchFamily="18" charset="0"/>
              </a:rPr>
              <a:t>I er sammen i 4-mandsgrupper: </a:t>
            </a:r>
            <a:br>
              <a:rPr lang="da-DK" dirty="0">
                <a:latin typeface="Bembo" panose="02020502050201020203" pitchFamily="18" charset="0"/>
              </a:rPr>
            </a:br>
            <a:endParaRPr lang="da-DK" dirty="0">
              <a:latin typeface="Bembo" panose="02020502050201020203" pitchFamily="18" charset="0"/>
            </a:endParaRPr>
          </a:p>
          <a:p>
            <a:pPr marL="457200" lvl="1" indent="0">
              <a:buNone/>
            </a:pPr>
            <a:r>
              <a:rPr lang="da-DK" b="1" dirty="0">
                <a:solidFill>
                  <a:srgbClr val="FF0000"/>
                </a:solidFill>
                <a:latin typeface="Bembo" panose="02020502050201020203" pitchFamily="18" charset="0"/>
              </a:rPr>
              <a:t>Elev nummer 1</a:t>
            </a:r>
            <a:r>
              <a:rPr lang="da-DK" dirty="0">
                <a:latin typeface="Bembo" panose="02020502050201020203" pitchFamily="18" charset="0"/>
              </a:rPr>
              <a:t>: Gentagelse, anafor, </a:t>
            </a:r>
            <a:r>
              <a:rPr lang="da-DK" dirty="0" err="1">
                <a:latin typeface="Bembo" panose="02020502050201020203" pitchFamily="18" charset="0"/>
              </a:rPr>
              <a:t>epifor</a:t>
            </a:r>
            <a:r>
              <a:rPr lang="da-DK" dirty="0">
                <a:latin typeface="Bembo" panose="02020502050201020203" pitchFamily="18" charset="0"/>
              </a:rPr>
              <a:t> og apostrofe </a:t>
            </a:r>
            <a:br>
              <a:rPr lang="da-DK" dirty="0">
                <a:solidFill>
                  <a:schemeClr val="accent6"/>
                </a:solidFill>
                <a:latin typeface="Bembo" panose="02020502050201020203" pitchFamily="18" charset="0"/>
              </a:rPr>
            </a:br>
            <a:br>
              <a:rPr lang="da-DK" dirty="0">
                <a:latin typeface="Bembo" panose="02020502050201020203" pitchFamily="18" charset="0"/>
              </a:rPr>
            </a:br>
            <a:r>
              <a:rPr lang="da-DK" b="1" dirty="0">
                <a:solidFill>
                  <a:srgbClr val="FF0000"/>
                </a:solidFill>
                <a:latin typeface="Bembo" panose="02020502050201020203" pitchFamily="18" charset="0"/>
              </a:rPr>
              <a:t>Elev nummer 2</a:t>
            </a:r>
            <a:r>
              <a:rPr lang="da-DK" b="1" dirty="0">
                <a:latin typeface="Bembo" panose="02020502050201020203" pitchFamily="18" charset="0"/>
              </a:rPr>
              <a:t>: </a:t>
            </a:r>
            <a:r>
              <a:rPr lang="da-DK" dirty="0">
                <a:latin typeface="Bembo" panose="02020502050201020203" pitchFamily="18" charset="0"/>
              </a:rPr>
              <a:t>Antitese, allitteration og assonans og</a:t>
            </a:r>
            <a:r>
              <a:rPr lang="da-DK" dirty="0">
                <a:solidFill>
                  <a:schemeClr val="accent6"/>
                </a:solidFill>
                <a:latin typeface="Bembo" panose="02020502050201020203" pitchFamily="18" charset="0"/>
              </a:rPr>
              <a:t> </a:t>
            </a:r>
            <a:r>
              <a:rPr lang="da-DK" dirty="0">
                <a:latin typeface="Bembo" panose="02020502050201020203" pitchFamily="18" charset="0"/>
              </a:rPr>
              <a:t>ironi. </a:t>
            </a:r>
          </a:p>
          <a:p>
            <a:pPr marL="457200" lvl="1" indent="0">
              <a:buNone/>
            </a:pPr>
            <a:endParaRPr lang="da-DK" dirty="0">
              <a:latin typeface="Bembo" panose="02020502050201020203" pitchFamily="18" charset="0"/>
            </a:endParaRPr>
          </a:p>
          <a:p>
            <a:pPr marL="457200" lvl="1" indent="0">
              <a:buNone/>
            </a:pPr>
            <a:r>
              <a:rPr lang="da-DK" b="1" dirty="0">
                <a:solidFill>
                  <a:srgbClr val="FF0000"/>
                </a:solidFill>
                <a:latin typeface="Bembo" panose="02020502050201020203" pitchFamily="18" charset="0"/>
              </a:rPr>
              <a:t>Elev nummer 3</a:t>
            </a:r>
            <a:r>
              <a:rPr lang="da-DK" dirty="0">
                <a:latin typeface="Bembo" panose="02020502050201020203" pitchFamily="18" charset="0"/>
              </a:rPr>
              <a:t>: Metafor, sammenligning, </a:t>
            </a:r>
            <a:r>
              <a:rPr lang="da-DK" dirty="0" err="1">
                <a:latin typeface="Bembo" panose="02020502050201020203" pitchFamily="18" charset="0"/>
              </a:rPr>
              <a:t>oxymoron</a:t>
            </a:r>
            <a:r>
              <a:rPr lang="da-DK" dirty="0">
                <a:latin typeface="Bembo" panose="02020502050201020203" pitchFamily="18" charset="0"/>
              </a:rPr>
              <a:t> og besjæling. </a:t>
            </a:r>
            <a:br>
              <a:rPr lang="da-DK" dirty="0">
                <a:latin typeface="Bembo" panose="02020502050201020203" pitchFamily="18" charset="0"/>
              </a:rPr>
            </a:br>
            <a:endParaRPr lang="da-DK" dirty="0">
              <a:latin typeface="Bembo" panose="02020502050201020203" pitchFamily="18" charset="0"/>
            </a:endParaRPr>
          </a:p>
          <a:p>
            <a:pPr marL="457200" lvl="1" indent="0">
              <a:buNone/>
            </a:pPr>
            <a:r>
              <a:rPr lang="da-DK" b="1" dirty="0">
                <a:solidFill>
                  <a:srgbClr val="FF0000"/>
                </a:solidFill>
                <a:latin typeface="Bembo" panose="02020502050201020203" pitchFamily="18" charset="0"/>
              </a:rPr>
              <a:t>Elev nummer 4</a:t>
            </a:r>
            <a:r>
              <a:rPr lang="da-DK" dirty="0">
                <a:solidFill>
                  <a:srgbClr val="FF0000"/>
                </a:solidFill>
                <a:latin typeface="Bembo" panose="02020502050201020203" pitchFamily="18" charset="0"/>
              </a:rPr>
              <a:t>: </a:t>
            </a:r>
            <a:r>
              <a:rPr lang="da-DK" dirty="0">
                <a:latin typeface="Bembo" panose="02020502050201020203" pitchFamily="18" charset="0"/>
              </a:rPr>
              <a:t>Personifikation, overdrivelse, underdrivelse og symbol. </a:t>
            </a:r>
            <a:br>
              <a:rPr lang="da-DK" dirty="0">
                <a:latin typeface="Bembo" panose="02020502050201020203" pitchFamily="18" charset="0"/>
              </a:rPr>
            </a:br>
            <a:endParaRPr lang="da-DK" dirty="0">
              <a:solidFill>
                <a:srgbClr val="FF0000"/>
              </a:solidFill>
              <a:latin typeface="Bembo" panose="02020502050201020203" pitchFamily="18" charset="0"/>
            </a:endParaRPr>
          </a:p>
          <a:p>
            <a:pPr marL="0" indent="0">
              <a:buNone/>
            </a:pPr>
            <a:r>
              <a:rPr lang="da-DK" dirty="0">
                <a:latin typeface="Bembo" panose="02020502050201020203" pitchFamily="18" charset="0"/>
              </a:rPr>
              <a:t>Elev 1 starter med at forklare sit virkemiddel, elev 2, 3 og 4 lytter og gætter. </a:t>
            </a:r>
          </a:p>
          <a:p>
            <a:pPr marL="0" indent="0">
              <a:buNone/>
            </a:pPr>
            <a:r>
              <a:rPr lang="da-DK" dirty="0">
                <a:latin typeface="Bembo" panose="02020502050201020203" pitchFamily="18" charset="0"/>
              </a:rPr>
              <a:t>Derefter bytter rollerne: Elev 2 forklarer, 3, 4+1 lytter osv.</a:t>
            </a:r>
          </a:p>
        </p:txBody>
      </p:sp>
    </p:spTree>
    <p:extLst>
      <p:ext uri="{BB962C8B-B14F-4D97-AF65-F5344CB8AC3E}">
        <p14:creationId xmlns:p14="http://schemas.microsoft.com/office/powerpoint/2010/main" val="255883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4F81-AE3C-24A1-698A-CD9FFC33F599}"/>
              </a:ext>
            </a:extLst>
          </p:cNvPr>
          <p:cNvSpPr>
            <a:spLocks noGrp="1"/>
          </p:cNvSpPr>
          <p:nvPr>
            <p:ph type="title"/>
          </p:nvPr>
        </p:nvSpPr>
        <p:spPr>
          <a:xfrm>
            <a:off x="838200" y="45634"/>
            <a:ext cx="10515600" cy="1325563"/>
          </a:xfrm>
        </p:spPr>
        <p:txBody>
          <a:bodyPr/>
          <a:lstStyle/>
          <a:p>
            <a:r>
              <a:rPr lang="da-DK" dirty="0"/>
              <a:t>Natursyn</a:t>
            </a:r>
          </a:p>
        </p:txBody>
      </p:sp>
      <p:sp>
        <p:nvSpPr>
          <p:cNvPr id="3" name="Pladsholder til indhold 2">
            <a:extLst>
              <a:ext uri="{FF2B5EF4-FFF2-40B4-BE49-F238E27FC236}">
                <a16:creationId xmlns:a16="http://schemas.microsoft.com/office/drawing/2014/main" id="{7181B0E0-0CC0-7825-5DC7-27636043E87E}"/>
              </a:ext>
            </a:extLst>
          </p:cNvPr>
          <p:cNvSpPr>
            <a:spLocks noGrp="1"/>
          </p:cNvSpPr>
          <p:nvPr>
            <p:ph idx="1"/>
          </p:nvPr>
        </p:nvSpPr>
        <p:spPr>
          <a:xfrm>
            <a:off x="838200" y="1142579"/>
            <a:ext cx="11170186" cy="4351338"/>
          </a:xfrm>
        </p:spPr>
        <p:txBody>
          <a:bodyPr>
            <a:noAutofit/>
          </a:bodyPr>
          <a:lstStyle/>
          <a:p>
            <a:r>
              <a:rPr lang="da-DK" sz="2200" b="1" dirty="0">
                <a:solidFill>
                  <a:srgbClr val="FF0000"/>
                </a:solidFill>
              </a:rPr>
              <a:t>Naturen</a:t>
            </a:r>
            <a:r>
              <a:rPr lang="da-DK" sz="2200" dirty="0"/>
              <a:t> </a:t>
            </a:r>
            <a:r>
              <a:rPr lang="da-DK" sz="2200" b="1" dirty="0">
                <a:solidFill>
                  <a:srgbClr val="FF0000"/>
                </a:solidFill>
              </a:rPr>
              <a:t>som rekreativt sted</a:t>
            </a:r>
            <a:r>
              <a:rPr lang="da-DK" sz="2200" dirty="0"/>
              <a:t> (et tilflugtssted, finde/søge sig selv, natur VS Kultur)</a:t>
            </a:r>
          </a:p>
          <a:p>
            <a:r>
              <a:rPr lang="da-DK" sz="2200" b="1" dirty="0">
                <a:solidFill>
                  <a:srgbClr val="FF0000"/>
                </a:solidFill>
              </a:rPr>
              <a:t>Naturen som produktivt sted</a:t>
            </a:r>
            <a:r>
              <a:rPr lang="da-DK" sz="2200" dirty="0"/>
              <a:t> (naturen ”opfylder” behov, er stedet for produktion af fødevarer mm)</a:t>
            </a:r>
          </a:p>
          <a:p>
            <a:r>
              <a:rPr lang="da-DK" sz="2200" b="1" dirty="0">
                <a:solidFill>
                  <a:srgbClr val="FF0000"/>
                </a:solidFill>
              </a:rPr>
              <a:t>Antropocentrisk </a:t>
            </a:r>
            <a:r>
              <a:rPr lang="da-DK" sz="2200" dirty="0"/>
              <a:t>(menneskecentreret) natursyn (Mennesket i er i centrum og påvirker al natur og har MAGT VS mennesket er MAGTESLØST, rammes af dets egen misbrug af naturen.</a:t>
            </a:r>
          </a:p>
          <a:p>
            <a:r>
              <a:rPr lang="da-DK" sz="2200" b="1" dirty="0">
                <a:solidFill>
                  <a:srgbClr val="FF0000"/>
                </a:solidFill>
              </a:rPr>
              <a:t>Naturen som guddommelig</a:t>
            </a:r>
            <a:r>
              <a:rPr lang="da-DK" sz="2200" dirty="0"/>
              <a:t> (panteisme, idyllisering, helhed/splittelse)</a:t>
            </a:r>
          </a:p>
          <a:p>
            <a:r>
              <a:rPr lang="da-DK" sz="2200" b="1" dirty="0">
                <a:solidFill>
                  <a:srgbClr val="FF0000"/>
                </a:solidFill>
              </a:rPr>
              <a:t>Naturen som national identitet</a:t>
            </a:r>
            <a:r>
              <a:rPr lang="da-DK" sz="2200" dirty="0"/>
              <a:t> ( Fædrelandskærlighed, idyl)</a:t>
            </a:r>
          </a:p>
          <a:p>
            <a:r>
              <a:rPr lang="da-DK" sz="2200" b="1" dirty="0">
                <a:solidFill>
                  <a:srgbClr val="FF0000"/>
                </a:solidFill>
              </a:rPr>
              <a:t>Naturen som fremmed &amp; dæmonisk </a:t>
            </a:r>
            <a:r>
              <a:rPr lang="da-DK" sz="2200" dirty="0"/>
              <a:t>(det ukendte &amp; fremmede, ukontrollerbart)</a:t>
            </a:r>
          </a:p>
          <a:p>
            <a:r>
              <a:rPr lang="da-DK" sz="2200" b="1" dirty="0" err="1">
                <a:solidFill>
                  <a:srgbClr val="FF0000"/>
                </a:solidFill>
              </a:rPr>
              <a:t>Teocentrisk</a:t>
            </a:r>
            <a:r>
              <a:rPr lang="da-DK" sz="2200" b="1" dirty="0">
                <a:solidFill>
                  <a:srgbClr val="FF0000"/>
                </a:solidFill>
              </a:rPr>
              <a:t> natursyn </a:t>
            </a:r>
            <a:r>
              <a:rPr lang="da-DK" sz="2200" dirty="0"/>
              <a:t>(Gud er skaberen af alting – herunder naturen)</a:t>
            </a:r>
          </a:p>
          <a:p>
            <a:r>
              <a:rPr lang="da-DK" sz="2200" b="1" dirty="0">
                <a:solidFill>
                  <a:srgbClr val="FF0000"/>
                </a:solidFill>
              </a:rPr>
              <a:t>Apokalyptisk natursyn</a:t>
            </a:r>
            <a:r>
              <a:rPr lang="da-DK" sz="2200" dirty="0"/>
              <a:t> (undergangsforestillinger, naturen tager over VS mennesket ødelægger naturen)</a:t>
            </a:r>
          </a:p>
          <a:p>
            <a:r>
              <a:rPr lang="da-DK" sz="2200" b="1" dirty="0" err="1">
                <a:solidFill>
                  <a:srgbClr val="FF0000"/>
                </a:solidFill>
              </a:rPr>
              <a:t>Antropocæne</a:t>
            </a:r>
            <a:r>
              <a:rPr lang="da-DK" sz="2200" b="1" dirty="0">
                <a:solidFill>
                  <a:srgbClr val="FF0000"/>
                </a:solidFill>
              </a:rPr>
              <a:t>/ anti-antropocentrisk natursyn</a:t>
            </a:r>
            <a:r>
              <a:rPr lang="da-DK" sz="2200" dirty="0"/>
              <a:t>: Dette natursyn udfordrer og problematiserer et antropocentrisk verdensbillede. Menneskets aktiviteter påvirker Jorden i en så høj en grad, at det medfører globale ændringer i Jordens tilstand -&gt; mennesket er ikke hævet over sine omgivelser.</a:t>
            </a:r>
          </a:p>
        </p:txBody>
      </p:sp>
    </p:spTree>
    <p:extLst>
      <p:ext uri="{BB962C8B-B14F-4D97-AF65-F5344CB8AC3E}">
        <p14:creationId xmlns:p14="http://schemas.microsoft.com/office/powerpoint/2010/main" val="312993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20FABFA-7625-316F-1C7F-198B195E0992}"/>
              </a:ext>
            </a:extLst>
          </p:cNvPr>
          <p:cNvSpPr>
            <a:spLocks noGrp="1"/>
          </p:cNvSpPr>
          <p:nvPr>
            <p:ph type="body" idx="1"/>
          </p:nvPr>
        </p:nvSpPr>
        <p:spPr/>
        <p:txBody>
          <a:bodyPr/>
          <a:lstStyle/>
          <a:p>
            <a:pPr marL="186262" indent="0">
              <a:buNone/>
            </a:pPr>
            <a:r>
              <a:rPr lang="da-DK" sz="2400" dirty="0"/>
              <a:t>Klimalitteratur er skønlitteratur i forskellige genrer, der reagerer på klimakrisen og den menneskelige påvirkning af natur og klima. </a:t>
            </a:r>
            <a:br>
              <a:rPr lang="da-DK" sz="2400" dirty="0"/>
            </a:br>
            <a:endParaRPr lang="da-DK" sz="2400" dirty="0"/>
          </a:p>
          <a:p>
            <a:pPr marL="186262" indent="0">
              <a:buNone/>
            </a:pPr>
            <a:r>
              <a:rPr lang="da-DK" sz="2400" dirty="0"/>
              <a:t>Den betragter mennesket som en størrelse, der påvirker og påvirkes af sine omgivelser, og den interesserer sig derfor for klimaet, men også for naturen, fordi det bliver tydeligere og tydeligere, at vi ikke kan hæve os over vores ikke-menneskelige omgivelser.</a:t>
            </a:r>
            <a:br>
              <a:rPr lang="da-DK" sz="2400" dirty="0"/>
            </a:br>
            <a:endParaRPr lang="da-DK" sz="2400" dirty="0"/>
          </a:p>
          <a:p>
            <a:pPr marL="186262" indent="0">
              <a:buNone/>
            </a:pPr>
            <a:r>
              <a:rPr lang="da-DK" sz="2400" dirty="0"/>
              <a:t>Det er således en litteratur, der tager udgangspunkt i og undersøger det forhold, at vi er sat i, en del af og forbundet til vores omgivelser. Mennesket er ikke kun del af et socialt liv, men er også omgivet af og afhængigt af klimaets og naturens kredsløb</a:t>
            </a:r>
          </a:p>
        </p:txBody>
      </p:sp>
      <p:sp>
        <p:nvSpPr>
          <p:cNvPr id="3" name="Titel 2">
            <a:extLst>
              <a:ext uri="{FF2B5EF4-FFF2-40B4-BE49-F238E27FC236}">
                <a16:creationId xmlns:a16="http://schemas.microsoft.com/office/drawing/2014/main" id="{C34F4274-F534-2214-54E1-A1BFB3979DD9}"/>
              </a:ext>
            </a:extLst>
          </p:cNvPr>
          <p:cNvSpPr>
            <a:spLocks noGrp="1"/>
          </p:cNvSpPr>
          <p:nvPr>
            <p:ph type="title"/>
          </p:nvPr>
        </p:nvSpPr>
        <p:spPr/>
        <p:txBody>
          <a:bodyPr/>
          <a:lstStyle/>
          <a:p>
            <a:r>
              <a:rPr lang="da-DK" dirty="0"/>
              <a:t>HVAD ER KLIMALITTERATUR?</a:t>
            </a:r>
          </a:p>
        </p:txBody>
      </p:sp>
      <p:sp>
        <p:nvSpPr>
          <p:cNvPr id="4" name="Tekstfelt 3">
            <a:extLst>
              <a:ext uri="{FF2B5EF4-FFF2-40B4-BE49-F238E27FC236}">
                <a16:creationId xmlns:a16="http://schemas.microsoft.com/office/drawing/2014/main" id="{3F98B07B-8696-A91E-029D-069D870A26CC}"/>
              </a:ext>
            </a:extLst>
          </p:cNvPr>
          <p:cNvSpPr txBox="1"/>
          <p:nvPr/>
        </p:nvSpPr>
        <p:spPr>
          <a:xfrm>
            <a:off x="2307772" y="2828835"/>
            <a:ext cx="6618514" cy="120032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da-DK" sz="2400" dirty="0">
                <a:latin typeface="Aharoni" panose="02010803020104030203" pitchFamily="2" charset="-79"/>
                <a:cs typeface="Aharoni" panose="02010803020104030203" pitchFamily="2" charset="-79"/>
              </a:rPr>
              <a:t>Dansk digter Lars Skinnebach: ”al litteratur, der ikke beskæftiger sig med klimakrisen, er ikke værd at beskæftige sig med” (2010). </a:t>
            </a:r>
          </a:p>
        </p:txBody>
      </p:sp>
    </p:spTree>
    <p:extLst>
      <p:ext uri="{BB962C8B-B14F-4D97-AF65-F5344CB8AC3E}">
        <p14:creationId xmlns:p14="http://schemas.microsoft.com/office/powerpoint/2010/main" val="33235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ære på gul baggrund med skitseret lysstråle og ledning">
            <a:extLst>
              <a:ext uri="{FF2B5EF4-FFF2-40B4-BE49-F238E27FC236}">
                <a16:creationId xmlns:a16="http://schemas.microsoft.com/office/drawing/2014/main" id="{085281CA-DC23-A0AC-4962-D919ECB46E7C}"/>
              </a:ext>
            </a:extLst>
          </p:cNvPr>
          <p:cNvPicPr>
            <a:picLocks noChangeAspect="1"/>
          </p:cNvPicPr>
          <p:nvPr/>
        </p:nvPicPr>
        <p:blipFill rotWithShape="1">
          <a:blip r:embed="rId3"/>
          <a:srcRect l="47871" r="3613"/>
          <a:stretch/>
        </p:blipFill>
        <p:spPr>
          <a:xfrm>
            <a:off x="-1" y="-2"/>
            <a:ext cx="5410198" cy="6858002"/>
          </a:xfrm>
          <a:prstGeom prst="rect">
            <a:avLst/>
          </a:prstGeom>
        </p:spPr>
      </p:pic>
      <p:sp>
        <p:nvSpPr>
          <p:cNvPr id="3" name="Titel 2">
            <a:extLst>
              <a:ext uri="{FF2B5EF4-FFF2-40B4-BE49-F238E27FC236}">
                <a16:creationId xmlns:a16="http://schemas.microsoft.com/office/drawing/2014/main" id="{15478C7A-EF85-B1E1-803C-541A1C24EFA2}"/>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a:spcBef>
                <a:spcPct val="0"/>
              </a:spcBef>
            </a:pPr>
            <a:r>
              <a:rPr lang="en-US" sz="4000" b="1" i="0" u="none" strike="noStrike" dirty="0">
                <a:solidFill>
                  <a:schemeClr val="tx1"/>
                </a:solidFill>
                <a:effectLst/>
                <a:latin typeface="+mj-lt"/>
                <a:ea typeface="+mj-ea"/>
                <a:cs typeface="+mj-cs"/>
              </a:rPr>
              <a:t>ANTROPOCENTRISMEN S</a:t>
            </a:r>
            <a:r>
              <a:rPr lang="en-US" sz="4000" dirty="0">
                <a:solidFill>
                  <a:schemeClr val="tx1"/>
                </a:solidFill>
                <a:latin typeface="+mj-lt"/>
                <a:ea typeface="+mj-ea"/>
                <a:cs typeface="+mj-cs"/>
              </a:rPr>
              <a:t>TÅR FOR FALD?</a:t>
            </a:r>
          </a:p>
        </p:txBody>
      </p:sp>
      <p:sp>
        <p:nvSpPr>
          <p:cNvPr id="2" name="Pladsholder til tekst 1">
            <a:extLst>
              <a:ext uri="{FF2B5EF4-FFF2-40B4-BE49-F238E27FC236}">
                <a16:creationId xmlns:a16="http://schemas.microsoft.com/office/drawing/2014/main" id="{91E4EBC1-90A2-736E-2557-723726F0D26B}"/>
              </a:ext>
            </a:extLst>
          </p:cNvPr>
          <p:cNvSpPr>
            <a:spLocks noGrp="1"/>
          </p:cNvSpPr>
          <p:nvPr>
            <p:ph type="body" idx="1"/>
          </p:nvPr>
        </p:nvSpPr>
        <p:spPr>
          <a:xfrm>
            <a:off x="6115317" y="2149435"/>
            <a:ext cx="5247340" cy="4708566"/>
          </a:xfrm>
        </p:spPr>
        <p:txBody>
          <a:bodyPr vert="horz" lIns="91440" tIns="45720" rIns="91440" bIns="45720" rtlCol="0" anchor="ctr">
            <a:normAutofit fontScale="92500" lnSpcReduction="10000"/>
          </a:bodyPr>
          <a:lstStyle/>
          <a:p>
            <a:pPr marL="338652" indent="0" algn="ctr">
              <a:lnSpc>
                <a:spcPct val="90000"/>
              </a:lnSpc>
              <a:spcAft>
                <a:spcPts val="600"/>
              </a:spcAft>
              <a:buNone/>
            </a:pPr>
            <a:r>
              <a:rPr lang="da-DK" sz="1800" dirty="0">
                <a:solidFill>
                  <a:schemeClr val="accent6"/>
                </a:solidFill>
              </a:rPr>
              <a:t>Mennesket = det centrale på jorden</a:t>
            </a:r>
          </a:p>
          <a:p>
            <a:pPr marL="338652" indent="0" algn="ctr">
              <a:lnSpc>
                <a:spcPct val="90000"/>
              </a:lnSpc>
              <a:spcAft>
                <a:spcPts val="600"/>
              </a:spcAft>
              <a:buNone/>
            </a:pPr>
            <a:r>
              <a:rPr lang="da-DK" sz="1200" b="0" i="0" u="none" strike="noStrike" dirty="0" err="1">
                <a:solidFill>
                  <a:srgbClr val="333333"/>
                </a:solidFill>
                <a:effectLst/>
                <a:latin typeface="Noto Sans" panose="020B0502040504020204" pitchFamily="34" charset="0"/>
              </a:rPr>
              <a:t>anthropos</a:t>
            </a:r>
            <a:r>
              <a:rPr lang="da-DK" sz="1200" b="0" i="0" u="none" strike="noStrike" dirty="0">
                <a:solidFill>
                  <a:srgbClr val="333333"/>
                </a:solidFill>
                <a:effectLst/>
                <a:latin typeface="Noto Sans" panose="020B0502040504020204" pitchFamily="34" charset="0"/>
              </a:rPr>
              <a:t> = menneske </a:t>
            </a:r>
            <a:endParaRPr lang="da-DK" sz="1800" dirty="0">
              <a:solidFill>
                <a:schemeClr val="accent6"/>
              </a:solidFill>
            </a:endParaRPr>
          </a:p>
          <a:p>
            <a:pPr marL="338652" indent="0">
              <a:lnSpc>
                <a:spcPct val="90000"/>
              </a:lnSpc>
              <a:spcAft>
                <a:spcPts val="600"/>
              </a:spcAft>
              <a:buNone/>
            </a:pPr>
            <a:endParaRPr lang="da-DK" sz="1800" dirty="0"/>
          </a:p>
          <a:p>
            <a:pPr marL="0" indent="0">
              <a:lnSpc>
                <a:spcPct val="90000"/>
              </a:lnSpc>
              <a:spcAft>
                <a:spcPts val="600"/>
              </a:spcAft>
              <a:buNone/>
            </a:pPr>
            <a:r>
              <a:rPr lang="da-DK" sz="1800" dirty="0"/>
              <a:t>Når mennesket her bliver beskrevet som “den dominerende kraft”, skal det dog ikke forveksles med, at mennesket er i kontrol, men snarere at påvirkningen er enorm. </a:t>
            </a:r>
          </a:p>
          <a:p>
            <a:pPr marL="186262" indent="-228600">
              <a:lnSpc>
                <a:spcPct val="90000"/>
              </a:lnSpc>
              <a:spcAft>
                <a:spcPts val="600"/>
              </a:spcAft>
              <a:buFont typeface="Arial" panose="020B0604020202020204" pitchFamily="34" charset="0"/>
              <a:buChar char="•"/>
            </a:pPr>
            <a:endParaRPr lang="da-DK" sz="1800" dirty="0"/>
          </a:p>
          <a:p>
            <a:pPr marL="0" indent="0">
              <a:lnSpc>
                <a:spcPct val="90000"/>
              </a:lnSpc>
              <a:spcAft>
                <a:spcPts val="600"/>
              </a:spcAft>
              <a:buNone/>
            </a:pPr>
            <a:r>
              <a:rPr lang="da-DK" sz="1800" dirty="0"/>
              <a:t>Dette billede af det suverænt handlende subjekt, som dominerer sin omverden, der opfattes som et passivt, tilgængeligt og modstandsløst objekt, er dog ved at krakelere. </a:t>
            </a:r>
          </a:p>
          <a:p>
            <a:pPr marL="0" indent="0">
              <a:lnSpc>
                <a:spcPct val="90000"/>
              </a:lnSpc>
              <a:spcAft>
                <a:spcPts val="600"/>
              </a:spcAft>
              <a:buNone/>
            </a:pPr>
            <a:endParaRPr lang="da-DK" sz="1800" dirty="0"/>
          </a:p>
          <a:p>
            <a:pPr marL="0" indent="0">
              <a:lnSpc>
                <a:spcPct val="90000"/>
              </a:lnSpc>
              <a:spcAft>
                <a:spcPts val="600"/>
              </a:spcAft>
              <a:buNone/>
            </a:pPr>
            <a:r>
              <a:rPr lang="da-DK" sz="1800" dirty="0"/>
              <a:t>Det krakelerer, fordi klimaforandringerne viser, at vi alligevel ikke er hævet over vores omgivelser. Naturen er ikke en ressource, som vi uden konsekvenser kan behandle, som vi vil. Klimaet er ikke et system, som uden problemer kan holde til ethvert forbrug, der måtte passe mennesket.</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22142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3D5ADA-FB68-FB33-D8F0-B9DAB37DB2C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4400" dirty="0">
                <a:solidFill>
                  <a:schemeClr val="tx1"/>
                </a:solidFill>
                <a:latin typeface="+mj-lt"/>
                <a:ea typeface="+mj-ea"/>
                <a:cs typeface="+mj-cs"/>
              </a:rPr>
              <a:t>ANTI-ANTROPOCENTRISK/ ANTROPOCÆNE</a:t>
            </a:r>
          </a:p>
        </p:txBody>
      </p:sp>
      <p:sp>
        <p:nvSpPr>
          <p:cNvPr id="2" name="Pladsholder til tekst 1">
            <a:extLst>
              <a:ext uri="{FF2B5EF4-FFF2-40B4-BE49-F238E27FC236}">
                <a16:creationId xmlns:a16="http://schemas.microsoft.com/office/drawing/2014/main" id="{8582F066-E5DA-9D60-11C5-67935C62F179}"/>
              </a:ext>
            </a:extLst>
          </p:cNvPr>
          <p:cNvSpPr>
            <a:spLocks noGrp="1"/>
          </p:cNvSpPr>
          <p:nvPr>
            <p:ph type="body" idx="1"/>
          </p:nvPr>
        </p:nvSpPr>
        <p:spPr>
          <a:xfrm>
            <a:off x="838200" y="1825625"/>
            <a:ext cx="10515600" cy="4351338"/>
          </a:xfrm>
        </p:spPr>
        <p:txBody>
          <a:bodyPr vert="horz" lIns="91440" tIns="45720" rIns="91440" bIns="45720" rtlCol="0">
            <a:normAutofit/>
          </a:bodyPr>
          <a:lstStyle/>
          <a:p>
            <a:pPr marL="186256" indent="0">
              <a:lnSpc>
                <a:spcPct val="90000"/>
              </a:lnSpc>
              <a:spcAft>
                <a:spcPts val="600"/>
              </a:spcAft>
              <a:buNone/>
            </a:pPr>
            <a:r>
              <a:rPr lang="da-DK" sz="2600" dirty="0"/>
              <a:t>Klimalitteraturen er altså anti-antropocentrisk i den forstand, at den ofte udfordrer og problematiserer et antropocentrisk verdensbillede.</a:t>
            </a:r>
          </a:p>
          <a:p>
            <a:pPr marL="186262" indent="-228600">
              <a:lnSpc>
                <a:spcPct val="90000"/>
              </a:lnSpc>
              <a:spcAft>
                <a:spcPts val="600"/>
              </a:spcAft>
              <a:buFont typeface="Arial" panose="020B0604020202020204" pitchFamily="34" charset="0"/>
              <a:buChar char="•"/>
            </a:pPr>
            <a:endParaRPr lang="da-DK" sz="2600" dirty="0"/>
          </a:p>
          <a:p>
            <a:pPr marL="186256" indent="0">
              <a:lnSpc>
                <a:spcPct val="90000"/>
              </a:lnSpc>
              <a:spcAft>
                <a:spcPts val="600"/>
              </a:spcAft>
              <a:buNone/>
            </a:pPr>
            <a:r>
              <a:rPr lang="da-DK" sz="2600" dirty="0"/>
              <a:t>Indholdsmæssigt kan den markere, at der findes andre hovedpersoner end mennesket. Klimaet og naturen er ikke bare baggrund, men kan også være centrum som tekstens primære anliggende. </a:t>
            </a:r>
          </a:p>
          <a:p>
            <a:pPr marL="186256" indent="0">
              <a:lnSpc>
                <a:spcPct val="90000"/>
              </a:lnSpc>
              <a:spcAft>
                <a:spcPts val="600"/>
              </a:spcAft>
              <a:buNone/>
            </a:pPr>
            <a:endParaRPr lang="da-DK" sz="2600" dirty="0"/>
          </a:p>
          <a:p>
            <a:pPr marL="186256" indent="0">
              <a:lnSpc>
                <a:spcPct val="90000"/>
              </a:lnSpc>
              <a:spcAft>
                <a:spcPts val="600"/>
              </a:spcAft>
              <a:buNone/>
            </a:pPr>
            <a:r>
              <a:rPr lang="da-DK" sz="2600" dirty="0"/>
              <a:t>Den pointe vedrører klimalitteraturens første kendetegn, der som nævnt ovenfor tager udgangspunkt i spørgsmålet: Er der i teksten fokus på natur eller på menneske? Nogle gange er mennesket skrevet helt ud af teksten. </a:t>
            </a:r>
          </a:p>
        </p:txBody>
      </p:sp>
    </p:spTree>
    <p:extLst>
      <p:ext uri="{BB962C8B-B14F-4D97-AF65-F5344CB8AC3E}">
        <p14:creationId xmlns:p14="http://schemas.microsoft.com/office/powerpoint/2010/main" val="237656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C5C48CD-E5F0-3695-BC04-F39FFC1AD6DD}"/>
              </a:ext>
            </a:extLst>
          </p:cNvPr>
          <p:cNvSpPr>
            <a:spLocks noGrp="1"/>
          </p:cNvSpPr>
          <p:nvPr>
            <p:ph type="body" idx="1"/>
          </p:nvPr>
        </p:nvSpPr>
        <p:spPr/>
        <p:txBody>
          <a:bodyPr/>
          <a:lstStyle/>
          <a:p>
            <a:pPr marL="186262" indent="0">
              <a:buNone/>
            </a:pPr>
            <a:endParaRPr lang="da-DK" dirty="0"/>
          </a:p>
          <a:p>
            <a:pPr marL="186262" indent="0">
              <a:buNone/>
            </a:pPr>
            <a:r>
              <a:rPr lang="da-DK" dirty="0"/>
              <a:t>Se videoen, og overvej, hvordan naturen fremstilles. Hvilket natursyn?</a:t>
            </a:r>
          </a:p>
          <a:p>
            <a:pPr marL="186262" indent="0">
              <a:buNone/>
            </a:pPr>
            <a:endParaRPr lang="da-DK" dirty="0"/>
          </a:p>
          <a:p>
            <a:pPr marL="186262" indent="0">
              <a:buNone/>
            </a:pPr>
            <a:r>
              <a:rPr lang="da-DK" dirty="0"/>
              <a:t>Hvilke virkemidler bruges til denne fremstilling?</a:t>
            </a:r>
          </a:p>
          <a:p>
            <a:pPr marL="186262" indent="0">
              <a:buNone/>
            </a:pPr>
            <a:endParaRPr lang="da-DK" dirty="0">
              <a:hlinkClick r:id=""/>
            </a:endParaRPr>
          </a:p>
          <a:p>
            <a:r>
              <a:rPr lang="da-DK" dirty="0">
                <a:hlinkClick r:id=""/>
              </a:rPr>
              <a:t>https://klimalitteratur.systime.dk/?id=135#c298</a:t>
            </a:r>
            <a:r>
              <a:rPr lang="da-DK" dirty="0"/>
              <a:t> </a:t>
            </a:r>
          </a:p>
        </p:txBody>
      </p:sp>
      <p:sp>
        <p:nvSpPr>
          <p:cNvPr id="3" name="Titel 2">
            <a:extLst>
              <a:ext uri="{FF2B5EF4-FFF2-40B4-BE49-F238E27FC236}">
                <a16:creationId xmlns:a16="http://schemas.microsoft.com/office/drawing/2014/main" id="{66E3AE84-2371-07A5-8AC2-4B23F0C1E1FA}"/>
              </a:ext>
            </a:extLst>
          </p:cNvPr>
          <p:cNvSpPr>
            <a:spLocks noGrp="1"/>
          </p:cNvSpPr>
          <p:nvPr>
            <p:ph type="title"/>
          </p:nvPr>
        </p:nvSpPr>
        <p:spPr>
          <a:xfrm>
            <a:off x="953467" y="735105"/>
            <a:ext cx="10285200" cy="1442038"/>
          </a:xfrm>
        </p:spPr>
        <p:txBody>
          <a:bodyPr/>
          <a:lstStyle/>
          <a:p>
            <a:r>
              <a:rPr lang="da-DK" dirty="0"/>
              <a:t>Kampagnefilmen </a:t>
            </a:r>
            <a:r>
              <a:rPr lang="da-DK" i="1" dirty="0"/>
              <a:t>Nature is </a:t>
            </a:r>
            <a:r>
              <a:rPr lang="da-DK" i="1" dirty="0" err="1"/>
              <a:t>Speaking</a:t>
            </a:r>
            <a:r>
              <a:rPr lang="da-DK" dirty="0"/>
              <a:t> </a:t>
            </a:r>
            <a:br>
              <a:rPr lang="da-DK" dirty="0"/>
            </a:br>
            <a:r>
              <a:rPr lang="da-DK" sz="2400" dirty="0"/>
              <a:t>fra den amerikanske miljøorganisation </a:t>
            </a:r>
            <a:r>
              <a:rPr lang="da-DK" sz="2400" dirty="0" err="1"/>
              <a:t>Conservation</a:t>
            </a:r>
            <a:r>
              <a:rPr lang="da-DK" sz="2400" dirty="0"/>
              <a:t> International </a:t>
            </a:r>
            <a:br>
              <a:rPr lang="da-DK" sz="2400" dirty="0"/>
            </a:br>
            <a:endParaRPr lang="da-DK" dirty="0"/>
          </a:p>
        </p:txBody>
      </p:sp>
    </p:spTree>
    <p:extLst>
      <p:ext uri="{BB962C8B-B14F-4D97-AF65-F5344CB8AC3E}">
        <p14:creationId xmlns:p14="http://schemas.microsoft.com/office/powerpoint/2010/main" val="68341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a:extLst>
              <a:ext uri="{FF2B5EF4-FFF2-40B4-BE49-F238E27FC236}">
                <a16:creationId xmlns:a16="http://schemas.microsoft.com/office/drawing/2014/main" id="{AD8568FA-1D38-DFA9-F6C5-BB02E25BCE5F}"/>
              </a:ext>
            </a:extLst>
          </p:cNvPr>
          <p:cNvPicPr>
            <a:picLocks noChangeAspect="1"/>
          </p:cNvPicPr>
          <p:nvPr/>
        </p:nvPicPr>
        <p:blipFill rotWithShape="1">
          <a:blip r:embed="rId2"/>
          <a:srcRect l="16599" r="24136"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939E82-4C63-489A-C98A-9F347CAC13C3}"/>
              </a:ext>
            </a:extLst>
          </p:cNvPr>
          <p:cNvSpPr>
            <a:spLocks noGrp="1"/>
          </p:cNvSpPr>
          <p:nvPr>
            <p:ph type="title"/>
          </p:nvPr>
        </p:nvSpPr>
        <p:spPr>
          <a:xfrm>
            <a:off x="328613" y="328512"/>
            <a:ext cx="5211575" cy="1628970"/>
          </a:xfrm>
        </p:spPr>
        <p:txBody>
          <a:bodyPr anchor="ctr">
            <a:normAutofit/>
          </a:bodyPr>
          <a:lstStyle/>
          <a:p>
            <a:r>
              <a:rPr lang="da-DK" sz="4000" dirty="0"/>
              <a:t>En tur i skoven (15 min.)</a:t>
            </a:r>
          </a:p>
        </p:txBody>
      </p:sp>
      <p:sp>
        <p:nvSpPr>
          <p:cNvPr id="3" name="Pladsholder til indhold 2">
            <a:extLst>
              <a:ext uri="{FF2B5EF4-FFF2-40B4-BE49-F238E27FC236}">
                <a16:creationId xmlns:a16="http://schemas.microsoft.com/office/drawing/2014/main" id="{71D3E669-4361-C807-18B8-EA058AA9543C}"/>
              </a:ext>
            </a:extLst>
          </p:cNvPr>
          <p:cNvSpPr>
            <a:spLocks noGrp="1"/>
          </p:cNvSpPr>
          <p:nvPr>
            <p:ph idx="1"/>
          </p:nvPr>
        </p:nvSpPr>
        <p:spPr>
          <a:xfrm>
            <a:off x="457200" y="2285994"/>
            <a:ext cx="5082988" cy="4414843"/>
          </a:xfrm>
        </p:spPr>
        <p:txBody>
          <a:bodyPr anchor="ctr">
            <a:normAutofit/>
          </a:bodyPr>
          <a:lstStyle/>
          <a:p>
            <a:pPr marL="0" indent="0">
              <a:buNone/>
            </a:pPr>
            <a:r>
              <a:rPr lang="da-DK" sz="2000" dirty="0"/>
              <a:t>I skal nu en tur i skoven. Undervejs skal du tage et billede, som du skal bruge til at skrive et digt om din tur i skoven. </a:t>
            </a:r>
          </a:p>
          <a:p>
            <a:pPr marL="0" indent="0">
              <a:buNone/>
            </a:pPr>
            <a:endParaRPr lang="da-DK" sz="2000" dirty="0"/>
          </a:p>
          <a:p>
            <a:pPr marL="0" indent="0">
              <a:buNone/>
            </a:pPr>
            <a:r>
              <a:rPr lang="da-DK" sz="2000" b="1" dirty="0"/>
              <a:t>Benspænd: </a:t>
            </a:r>
          </a:p>
          <a:p>
            <a:pPr marL="0" indent="0">
              <a:buNone/>
            </a:pPr>
            <a:r>
              <a:rPr lang="da-DK" sz="2000" dirty="0"/>
              <a:t>- Digtet skal være enten dystopisk eller idyllisk. </a:t>
            </a:r>
          </a:p>
          <a:p>
            <a:pPr marL="0" indent="0">
              <a:buNone/>
            </a:pPr>
            <a:r>
              <a:rPr lang="da-DK" sz="2000" dirty="0"/>
              <a:t>- Dit digt skal indeholde MINDST et sprogligt virkemiddel og et billedsprog. </a:t>
            </a:r>
          </a:p>
          <a:p>
            <a:pPr marL="0" indent="0">
              <a:buNone/>
            </a:pPr>
            <a:r>
              <a:rPr lang="da-DK" sz="2000" dirty="0"/>
              <a:t>- Dit digt skal have mindst en strofe. </a:t>
            </a:r>
          </a:p>
        </p:txBody>
      </p:sp>
    </p:spTree>
    <p:extLst>
      <p:ext uri="{BB962C8B-B14F-4D97-AF65-F5344CB8AC3E}">
        <p14:creationId xmlns:p14="http://schemas.microsoft.com/office/powerpoint/2010/main" val="2716950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2314</TotalTime>
  <Words>1188</Words>
  <Application>Microsoft Office PowerPoint</Application>
  <PresentationFormat>Widescreen</PresentationFormat>
  <Paragraphs>89</Paragraphs>
  <Slides>14</Slides>
  <Notes>5</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14</vt:i4>
      </vt:variant>
    </vt:vector>
  </HeadingPairs>
  <TitlesOfParts>
    <vt:vector size="23" baseType="lpstr">
      <vt:lpstr>Aharoni</vt:lpstr>
      <vt:lpstr>Arial</vt:lpstr>
      <vt:lpstr>Bembo</vt:lpstr>
      <vt:lpstr>Calibri</vt:lpstr>
      <vt:lpstr>Calibri Light</vt:lpstr>
      <vt:lpstr>Epilogue Medium</vt:lpstr>
      <vt:lpstr>Noto Sans</vt:lpstr>
      <vt:lpstr>Red Hat Mono</vt:lpstr>
      <vt:lpstr>Office-tema</vt:lpstr>
      <vt:lpstr>Velkommen til lyrikkens verden!</vt:lpstr>
      <vt:lpstr>Dagens agenda</vt:lpstr>
      <vt:lpstr>Opsamling (15 min.) </vt:lpstr>
      <vt:lpstr>Natursyn</vt:lpstr>
      <vt:lpstr>HVAD ER KLIMALITTERATUR?</vt:lpstr>
      <vt:lpstr>ANTROPOCENTRISMEN STÅR FOR FALD?</vt:lpstr>
      <vt:lpstr>ANTI-ANTROPOCENTRISK/ ANTROPOCÆNE</vt:lpstr>
      <vt:lpstr>Kampagnefilmen Nature is Speaking  fra den amerikanske miljøorganisation Conservation International  </vt:lpstr>
      <vt:lpstr>En tur i skoven (15 min.)</vt:lpstr>
      <vt:lpstr>HVAD ER METRIK?</vt:lpstr>
      <vt:lpstr>STROFER OG VERS</vt:lpstr>
      <vt:lpstr>DE FRIE VERS</vt:lpstr>
      <vt:lpstr>Hvem er Theis Ørntoft?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lyrikkens verden!</dc:title>
  <dc:creator>Clara Fredslund Jürgens Kier</dc:creator>
  <cp:lastModifiedBy>Jeanette Mikkelsen (JM | MG)</cp:lastModifiedBy>
  <cp:revision>31</cp:revision>
  <dcterms:created xsi:type="dcterms:W3CDTF">2023-10-30T14:04:50Z</dcterms:created>
  <dcterms:modified xsi:type="dcterms:W3CDTF">2026-04-13T07:07:38Z</dcterms:modified>
</cp:coreProperties>
</file>