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25" r:id="rId2"/>
    <p:sldId id="261" r:id="rId3"/>
    <p:sldId id="262" r:id="rId4"/>
    <p:sldId id="264" r:id="rId5"/>
    <p:sldId id="259" r:id="rId6"/>
    <p:sldId id="276" r:id="rId7"/>
    <p:sldId id="266" r:id="rId8"/>
    <p:sldId id="275" r:id="rId9"/>
    <p:sldId id="277" r:id="rId10"/>
    <p:sldId id="274" r:id="rId11"/>
    <p:sldId id="273" r:id="rId12"/>
    <p:sldId id="269" r:id="rId13"/>
    <p:sldId id="267"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C63B8-6401-9A48-ADB6-913CE320FDF1}" type="datetimeFigureOut">
              <a:rPr lang="da-DK" smtClean="0"/>
              <a:t>14-04-2026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37A03-8731-5842-B603-9F7A340D0A10}" type="slidenum">
              <a:rPr lang="da-DK" smtClean="0"/>
              <a:t>‹nr.›</a:t>
            </a:fld>
            <a:endParaRPr lang="da-DK"/>
          </a:p>
        </p:txBody>
      </p:sp>
    </p:spTree>
    <p:extLst>
      <p:ext uri="{BB962C8B-B14F-4D97-AF65-F5344CB8AC3E}">
        <p14:creationId xmlns:p14="http://schemas.microsoft.com/office/powerpoint/2010/main" val="409401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21D25-C891-B854-8F60-9B140C48A21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3EA411F-2E24-5CBA-9BBF-565E3A34E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145449D-6307-DD7F-5727-64753AA1FA0E}"/>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5" name="Pladsholder til sidefod 4">
            <a:extLst>
              <a:ext uri="{FF2B5EF4-FFF2-40B4-BE49-F238E27FC236}">
                <a16:creationId xmlns:a16="http://schemas.microsoft.com/office/drawing/2014/main" id="{3FC59C3A-1BE3-8699-C744-DD4EC8A9CE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A9A0F4-8F25-EF5B-7682-A6FB5FB7890A}"/>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30834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32A09-981D-E9C8-7946-19EFB9CD3F7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81C9B3A-A64F-492E-49BB-D6FE5FD527E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0FE9350-E373-42DC-04FD-3C24A5DB5E04}"/>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5" name="Pladsholder til sidefod 4">
            <a:extLst>
              <a:ext uri="{FF2B5EF4-FFF2-40B4-BE49-F238E27FC236}">
                <a16:creationId xmlns:a16="http://schemas.microsoft.com/office/drawing/2014/main" id="{61E82A6F-9330-047A-D287-EC7364E38A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32A5395-2352-9ADA-F4F7-DDAF2949249C}"/>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127347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FCB2E0A-7AAE-11B4-C478-CA18AE9B551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5252A70-0325-4037-210D-B7F0DA65608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889649-4292-65F3-E00C-BF033E149AA7}"/>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5" name="Pladsholder til sidefod 4">
            <a:extLst>
              <a:ext uri="{FF2B5EF4-FFF2-40B4-BE49-F238E27FC236}">
                <a16:creationId xmlns:a16="http://schemas.microsoft.com/office/drawing/2014/main" id="{A270C338-1095-38C3-9E5E-23D8A8366B7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73D2200-528B-037F-1451-93A5C3F4F8E3}"/>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49165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kolon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4/14/2026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48947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E0D53-D84D-4A66-A167-AAF1C934410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00248AB-3834-ABD9-484F-8B8049DDD56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23439D3-FDBA-A68E-37D7-EB66124AAE69}"/>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5" name="Pladsholder til sidefod 4">
            <a:extLst>
              <a:ext uri="{FF2B5EF4-FFF2-40B4-BE49-F238E27FC236}">
                <a16:creationId xmlns:a16="http://schemas.microsoft.com/office/drawing/2014/main" id="{4CA88621-7721-F6B0-1380-D90C2B8177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DC3972-0FF9-7D9E-DE82-7A1FE7AE67D3}"/>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341933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03C13-9A5F-D313-5C6E-5A6406EC0A0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A091889-3A65-B827-7B57-7F5D28D01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52C2C4E-8752-7BF5-25E6-82243BE08DB2}"/>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5" name="Pladsholder til sidefod 4">
            <a:extLst>
              <a:ext uri="{FF2B5EF4-FFF2-40B4-BE49-F238E27FC236}">
                <a16:creationId xmlns:a16="http://schemas.microsoft.com/office/drawing/2014/main" id="{9303776C-D1D9-99D4-0758-294F6EFF249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BFF62A8-AE09-07F4-49F0-1E920426BA8F}"/>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77135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6356C-2786-EA23-B2A8-DFAB5415359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C59A440-0F2B-8E1E-D541-1F86F251EA5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414A3EB-E401-0953-9AF5-568F80AE8B1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4FAD570-C5DF-9995-734D-EFEBF072D125}"/>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6" name="Pladsholder til sidefod 5">
            <a:extLst>
              <a:ext uri="{FF2B5EF4-FFF2-40B4-BE49-F238E27FC236}">
                <a16:creationId xmlns:a16="http://schemas.microsoft.com/office/drawing/2014/main" id="{5856A986-D060-D1C6-1074-1129DA4078C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A25CB1A-242E-3CD5-2264-5962AE5C0DE9}"/>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27348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61E61-FFD9-9884-46F6-F1496452699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1BF8C2-E230-B446-DD1A-0114008DC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A1C36C5-E5C8-B52D-37D0-8D305061D90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D0B0113-DD05-0F86-74A7-098DDB869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EF9E95B-B4A9-5F57-C7FB-D121C9A7859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BA0AA32-D541-72E9-6CD6-BFA009F85FC7}"/>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8" name="Pladsholder til sidefod 7">
            <a:extLst>
              <a:ext uri="{FF2B5EF4-FFF2-40B4-BE49-F238E27FC236}">
                <a16:creationId xmlns:a16="http://schemas.microsoft.com/office/drawing/2014/main" id="{258D6019-F12A-D306-D381-0A8D137EA80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B8F66D8-78C8-D16F-A73B-EB411453F8DC}"/>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65826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9C261-592E-6FCB-8D0A-8D3BD1222AA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0D6F40E-F8CE-C581-C6E6-6DE9CC29ABE9}"/>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4" name="Pladsholder til sidefod 3">
            <a:extLst>
              <a:ext uri="{FF2B5EF4-FFF2-40B4-BE49-F238E27FC236}">
                <a16:creationId xmlns:a16="http://schemas.microsoft.com/office/drawing/2014/main" id="{850582CC-C909-7C57-8664-6730303B17E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640B722-575E-099D-836E-4894CAC03196}"/>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114212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9357C7E-7D0C-314E-2B20-607CA4858FE1}"/>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3" name="Pladsholder til sidefod 2">
            <a:extLst>
              <a:ext uri="{FF2B5EF4-FFF2-40B4-BE49-F238E27FC236}">
                <a16:creationId xmlns:a16="http://schemas.microsoft.com/office/drawing/2014/main" id="{CE429EA6-4731-4F55-BFBA-C1FBFB4CECA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166535C-4D3D-5B6B-6298-6ABD909A14C9}"/>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341241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244EC-C653-9857-5564-8C133ACFF25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D4EBD55-9C4F-2F01-3189-17C5B79C2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DE24A0E-4C01-F803-EFED-C2751DB16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7D35E9A-3B31-C5A5-D66F-65DE51394DAD}"/>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6" name="Pladsholder til sidefod 5">
            <a:extLst>
              <a:ext uri="{FF2B5EF4-FFF2-40B4-BE49-F238E27FC236}">
                <a16:creationId xmlns:a16="http://schemas.microsoft.com/office/drawing/2014/main" id="{1736B80A-4352-67FA-4EED-C44E5B3D785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4918356-D290-CB04-8BFD-A5B4C3B34EFD}"/>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4495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055DC-BE95-4F4D-03E1-19EA74CC85C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17A7F92-53B8-C2B8-9C32-ACCA3FABAF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1195182-5BDA-5D5D-D847-5C537D28C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3611126-63A0-E451-FFE7-3A64501352D4}"/>
              </a:ext>
            </a:extLst>
          </p:cNvPr>
          <p:cNvSpPr>
            <a:spLocks noGrp="1"/>
          </p:cNvSpPr>
          <p:nvPr>
            <p:ph type="dt" sz="half" idx="10"/>
          </p:nvPr>
        </p:nvSpPr>
        <p:spPr/>
        <p:txBody>
          <a:bodyPr/>
          <a:lstStyle/>
          <a:p>
            <a:fld id="{B8C910B9-EF96-2843-AF04-5C255EEBA0DA}" type="datetimeFigureOut">
              <a:rPr lang="da-DK" smtClean="0"/>
              <a:t>14-04-2026</a:t>
            </a:fld>
            <a:endParaRPr lang="da-DK"/>
          </a:p>
        </p:txBody>
      </p:sp>
      <p:sp>
        <p:nvSpPr>
          <p:cNvPr id="6" name="Pladsholder til sidefod 5">
            <a:extLst>
              <a:ext uri="{FF2B5EF4-FFF2-40B4-BE49-F238E27FC236}">
                <a16:creationId xmlns:a16="http://schemas.microsoft.com/office/drawing/2014/main" id="{2B65F667-415F-3F78-EBEB-06612D635BF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AE21CC8-98D7-B6B8-E50F-704AF511230B}"/>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19844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3633C44-9D35-127E-D346-160676035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9C4E51E-910A-1092-5716-E1A74CC2A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6EACF6C-22F0-D07C-4A66-96328010A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910B9-EF96-2843-AF04-5C255EEBA0DA}" type="datetimeFigureOut">
              <a:rPr lang="da-DK" smtClean="0"/>
              <a:t>14-04-2026</a:t>
            </a:fld>
            <a:endParaRPr lang="da-DK"/>
          </a:p>
        </p:txBody>
      </p:sp>
      <p:sp>
        <p:nvSpPr>
          <p:cNvPr id="5" name="Pladsholder til sidefod 4">
            <a:extLst>
              <a:ext uri="{FF2B5EF4-FFF2-40B4-BE49-F238E27FC236}">
                <a16:creationId xmlns:a16="http://schemas.microsoft.com/office/drawing/2014/main" id="{C0C96F16-7159-0809-48DD-E98BF40BC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71612C1-C214-122C-0A09-C0E2EF1DD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27152-025C-8045-B527-FBE333C843C9}" type="slidenum">
              <a:rPr lang="da-DK" smtClean="0"/>
              <a:t>‹nr.›</a:t>
            </a:fld>
            <a:endParaRPr lang="da-DK"/>
          </a:p>
        </p:txBody>
      </p:sp>
    </p:spTree>
    <p:extLst>
      <p:ext uri="{BB962C8B-B14F-4D97-AF65-F5344CB8AC3E}">
        <p14:creationId xmlns:p14="http://schemas.microsoft.com/office/powerpoint/2010/main" val="1436063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litthist.systime.dk/?id=125"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j med spoler snavs">
            <a:extLst>
              <a:ext uri="{FF2B5EF4-FFF2-40B4-BE49-F238E27FC236}">
                <a16:creationId xmlns:a16="http://schemas.microsoft.com/office/drawing/2014/main" id="{C3F308D3-9A40-63DA-B9E2-70B40F06CB11}"/>
              </a:ext>
            </a:extLst>
          </p:cNvPr>
          <p:cNvPicPr>
            <a:picLocks noChangeAspect="1"/>
          </p:cNvPicPr>
          <p:nvPr/>
        </p:nvPicPr>
        <p:blipFill>
          <a:blip r:embed="rId2">
            <a:alphaModFix amt="40000"/>
          </a:blip>
          <a:srcRect t="3405" b="12326"/>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D6144EC9-CD0C-4533-9653-29F199CD0FFE}"/>
              </a:ext>
            </a:extLst>
          </p:cNvPr>
          <p:cNvSpPr>
            <a:spLocks noGrp="1"/>
          </p:cNvSpPr>
          <p:nvPr>
            <p:ph type="ctrTitle"/>
          </p:nvPr>
        </p:nvSpPr>
        <p:spPr>
          <a:xfrm>
            <a:off x="1154955" y="2099733"/>
            <a:ext cx="8825658" cy="2677648"/>
          </a:xfrm>
        </p:spPr>
        <p:txBody>
          <a:bodyPr>
            <a:normAutofit/>
          </a:bodyPr>
          <a:lstStyle/>
          <a:p>
            <a:r>
              <a:rPr lang="da-DK" dirty="0">
                <a:solidFill>
                  <a:schemeClr val="tx1"/>
                </a:solidFill>
              </a:rPr>
              <a:t>På sporet af virkelighedsbilleder:</a:t>
            </a:r>
          </a:p>
        </p:txBody>
      </p:sp>
      <p:sp>
        <p:nvSpPr>
          <p:cNvPr id="3" name="Undertitel 2">
            <a:extLst>
              <a:ext uri="{FF2B5EF4-FFF2-40B4-BE49-F238E27FC236}">
                <a16:creationId xmlns:a16="http://schemas.microsoft.com/office/drawing/2014/main" id="{BB92C458-A45B-4635-9907-8138437D226E}"/>
              </a:ext>
            </a:extLst>
          </p:cNvPr>
          <p:cNvSpPr>
            <a:spLocks noGrp="1"/>
          </p:cNvSpPr>
          <p:nvPr>
            <p:ph type="subTitle" idx="1"/>
          </p:nvPr>
        </p:nvSpPr>
        <p:spPr>
          <a:xfrm>
            <a:off x="1154955" y="4777380"/>
            <a:ext cx="8825658" cy="861420"/>
          </a:xfrm>
        </p:spPr>
        <p:txBody>
          <a:bodyPr>
            <a:normAutofit/>
          </a:bodyPr>
          <a:lstStyle/>
          <a:p>
            <a:r>
              <a:rPr lang="da-DK" i="1" dirty="0">
                <a:solidFill>
                  <a:schemeClr val="tx1"/>
                </a:solidFill>
              </a:rPr>
              <a:t>Realisme</a:t>
            </a:r>
            <a:r>
              <a:rPr lang="da-DK" i="1" dirty="0"/>
              <a:t>,</a:t>
            </a:r>
            <a:r>
              <a:rPr lang="da-DK" i="1" dirty="0">
                <a:solidFill>
                  <a:schemeClr val="tx1"/>
                </a:solidFill>
              </a:rPr>
              <a:t> modernisme og </a:t>
            </a:r>
            <a:r>
              <a:rPr lang="da-DK" i="1" dirty="0" err="1">
                <a:solidFill>
                  <a:schemeClr val="tx1"/>
                </a:solidFill>
              </a:rPr>
              <a:t>antropocæne</a:t>
            </a:r>
            <a:r>
              <a:rPr lang="da-DK" i="1" dirty="0">
                <a:solidFill>
                  <a:schemeClr val="tx1"/>
                </a:solidFill>
              </a:rPr>
              <a:t> hybrider…</a:t>
            </a:r>
            <a:br>
              <a:rPr lang="da-DK" i="1" dirty="0">
                <a:solidFill>
                  <a:schemeClr val="tx1"/>
                </a:solidFill>
              </a:rPr>
            </a:br>
            <a:endParaRPr lang="da-DK" i="1" dirty="0">
              <a:solidFill>
                <a:schemeClr val="tx1"/>
              </a:solidFill>
            </a:endParaRPr>
          </a:p>
        </p:txBody>
      </p:sp>
    </p:spTree>
    <p:extLst>
      <p:ext uri="{BB962C8B-B14F-4D97-AF65-F5344CB8AC3E}">
        <p14:creationId xmlns:p14="http://schemas.microsoft.com/office/powerpoint/2010/main" val="32751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C305E-EEA5-497A-96FF-6B5B51577847}"/>
              </a:ext>
            </a:extLst>
          </p:cNvPr>
          <p:cNvSpPr>
            <a:spLocks noGrp="1"/>
          </p:cNvSpPr>
          <p:nvPr>
            <p:ph type="title"/>
          </p:nvPr>
        </p:nvSpPr>
        <p:spPr/>
        <p:txBody>
          <a:bodyPr/>
          <a:lstStyle/>
          <a:p>
            <a:r>
              <a:rPr lang="da-DK" dirty="0"/>
              <a:t>Knæl for monsunen, 2019</a:t>
            </a:r>
            <a:br>
              <a:rPr lang="da-DK" dirty="0"/>
            </a:br>
            <a:endParaRPr lang="da-DK" dirty="0"/>
          </a:p>
        </p:txBody>
      </p:sp>
      <p:sp>
        <p:nvSpPr>
          <p:cNvPr id="3" name="Pladsholder til indhold 2">
            <a:extLst>
              <a:ext uri="{FF2B5EF4-FFF2-40B4-BE49-F238E27FC236}">
                <a16:creationId xmlns:a16="http://schemas.microsoft.com/office/drawing/2014/main" id="{1AEF7C21-4FDA-4380-9DF9-EFB3677472F7}"/>
              </a:ext>
            </a:extLst>
          </p:cNvPr>
          <p:cNvSpPr>
            <a:spLocks noGrp="1"/>
          </p:cNvSpPr>
          <p:nvPr>
            <p:ph idx="1"/>
          </p:nvPr>
        </p:nvSpPr>
        <p:spPr/>
        <p:txBody>
          <a:bodyPr>
            <a:normAutofit fontScale="70000" lnSpcReduction="20000"/>
          </a:bodyPr>
          <a:lstStyle/>
          <a:p>
            <a:pPr marL="0" indent="0">
              <a:buNone/>
            </a:pPr>
            <a:r>
              <a:rPr lang="da-DK" dirty="0"/>
              <a:t>ORKANEN MED DET ALTSEENDE ØJE</a:t>
            </a:r>
            <a:br>
              <a:rPr lang="da-DK" dirty="0"/>
            </a:br>
            <a:r>
              <a:rPr lang="da-DK" dirty="0"/>
              <a:t>SKRALDER KYSTERNE</a:t>
            </a:r>
            <a:br>
              <a:rPr lang="da-DK" dirty="0"/>
            </a:br>
            <a:r>
              <a:rPr lang="da-DK" dirty="0"/>
              <a:t>HAVET ER GÅET I UDBRUD SOM EN VULKAN</a:t>
            </a:r>
            <a:br>
              <a:rPr lang="da-DK" dirty="0"/>
            </a:br>
            <a:r>
              <a:rPr lang="da-DK" dirty="0"/>
              <a:t>VÆSNER SYNKER TIL BUNDS</a:t>
            </a:r>
            <a:br>
              <a:rPr lang="da-DK" dirty="0"/>
            </a:br>
            <a:r>
              <a:rPr lang="da-DK" dirty="0"/>
              <a:t>ELLER FLYDER OP TIL OVERFLADEN OG SLYNGES I LAND</a:t>
            </a:r>
            <a:br>
              <a:rPr lang="da-DK" dirty="0"/>
            </a:br>
            <a:r>
              <a:rPr lang="da-DK" dirty="0"/>
              <a:t>EN ELEKTRISK SKY SLÅR SPRÆKKER I ATMOSFÆREN</a:t>
            </a:r>
            <a:br>
              <a:rPr lang="da-DK" dirty="0"/>
            </a:br>
            <a:r>
              <a:rPr lang="da-DK" dirty="0"/>
              <a:t>OG BOMBER LANDSKABET OG DET YDRE RUM</a:t>
            </a:r>
            <a:br>
              <a:rPr lang="da-DK" dirty="0"/>
            </a:br>
            <a:r>
              <a:rPr lang="da-DK" dirty="0"/>
              <a:t>MED TUSIND LYN I TIMEN</a:t>
            </a:r>
            <a:br>
              <a:rPr lang="da-DK" dirty="0"/>
            </a:br>
            <a:r>
              <a:rPr lang="da-DK" dirty="0"/>
              <a:t>MARKER BLIVER TIL MOSER</a:t>
            </a:r>
            <a:br>
              <a:rPr lang="da-DK" dirty="0"/>
            </a:br>
            <a:r>
              <a:rPr lang="da-DK" dirty="0"/>
              <a:t>BORGE BLIVER TIL BOMBEKRATERE</a:t>
            </a:r>
            <a:br>
              <a:rPr lang="da-DK" dirty="0"/>
            </a:br>
            <a:r>
              <a:rPr lang="da-DK" dirty="0"/>
              <a:t>BILEJERNE OG DE HURTIGSTE DYR NÅEDE VÆK I TIDE</a:t>
            </a:r>
            <a:br>
              <a:rPr lang="da-DK" dirty="0"/>
            </a:br>
            <a:r>
              <a:rPr lang="da-DK" dirty="0"/>
              <a:t>MEN SPETAKLET VAKTE UVELKOMNE GESPENSTER</a:t>
            </a:r>
            <a:br>
              <a:rPr lang="da-DK" dirty="0"/>
            </a:br>
            <a:r>
              <a:rPr lang="da-DK" dirty="0"/>
              <a:t>OG GESTALTER PÅ LANDJORDEN</a:t>
            </a:r>
            <a:br>
              <a:rPr lang="da-DK" dirty="0"/>
            </a:br>
            <a:r>
              <a:rPr lang="da-DK" dirty="0"/>
              <a:t>SOM VAR KOMMET FOR AT ÆDE AF LIGENE</a:t>
            </a:r>
            <a:br>
              <a:rPr lang="da-DK" dirty="0"/>
            </a:br>
            <a:r>
              <a:rPr lang="da-DK" dirty="0"/>
              <a:t>OG AF DE OVERLEVENDE</a:t>
            </a:r>
          </a:p>
          <a:p>
            <a:pPr marL="0" indent="0">
              <a:buNone/>
            </a:pPr>
            <a:endParaRPr lang="da-DK" dirty="0"/>
          </a:p>
          <a:p>
            <a:pPr marL="0" indent="0">
              <a:buNone/>
            </a:pPr>
            <a:r>
              <a:rPr lang="da-DK" dirty="0"/>
              <a:t>Yahya Hassan: </a:t>
            </a:r>
            <a:r>
              <a:rPr lang="da-DK" i="1" dirty="0"/>
              <a:t>YAHYA HASSAN 2</a:t>
            </a:r>
            <a:r>
              <a:rPr lang="da-DK" dirty="0"/>
              <a:t>. Gyldendal, 2019</a:t>
            </a:r>
          </a:p>
          <a:p>
            <a:endParaRPr lang="da-DK" dirty="0"/>
          </a:p>
        </p:txBody>
      </p:sp>
      <p:pic>
        <p:nvPicPr>
          <p:cNvPr id="1026" name="Picture 2" descr="VIDEO Indiens største by er ramt af voldsom monsun-regn | Udland | DR">
            <a:extLst>
              <a:ext uri="{FF2B5EF4-FFF2-40B4-BE49-F238E27FC236}">
                <a16:creationId xmlns:a16="http://schemas.microsoft.com/office/drawing/2014/main" id="{9F75130B-1994-422B-9735-7B2B73F73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157" y="3074514"/>
            <a:ext cx="3126034" cy="175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9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C9FC0-A884-4D87-B7E0-81991667CE64}"/>
              </a:ext>
            </a:extLst>
          </p:cNvPr>
          <p:cNvSpPr>
            <a:spLocks noGrp="1"/>
          </p:cNvSpPr>
          <p:nvPr>
            <p:ph type="title"/>
          </p:nvPr>
        </p:nvSpPr>
        <p:spPr/>
        <p:txBody>
          <a:bodyPr/>
          <a:lstStyle/>
          <a:p>
            <a:r>
              <a:rPr lang="da-DK" altLang="da-DK" b="1" dirty="0">
                <a:solidFill>
                  <a:schemeClr val="accent1">
                    <a:lumMod val="60000"/>
                    <a:lumOff val="40000"/>
                  </a:schemeClr>
                </a:solidFill>
                <a:latin typeface="var(--font-title)"/>
              </a:rPr>
              <a:t>Realismens udtryk &amp; virkelighedsskildringer:</a:t>
            </a:r>
            <a:endParaRPr lang="da-DK" dirty="0"/>
          </a:p>
        </p:txBody>
      </p:sp>
      <p:sp>
        <p:nvSpPr>
          <p:cNvPr id="3" name="Pladsholder til tekst 2">
            <a:extLst>
              <a:ext uri="{FF2B5EF4-FFF2-40B4-BE49-F238E27FC236}">
                <a16:creationId xmlns:a16="http://schemas.microsoft.com/office/drawing/2014/main" id="{EA4D2501-94B6-464F-92B4-74660B9B4132}"/>
              </a:ext>
            </a:extLst>
          </p:cNvPr>
          <p:cNvSpPr>
            <a:spLocks noGrp="1"/>
          </p:cNvSpPr>
          <p:nvPr>
            <p:ph type="body" idx="1"/>
          </p:nvPr>
        </p:nvSpPr>
        <p:spPr>
          <a:xfrm>
            <a:off x="1154954" y="2163536"/>
            <a:ext cx="4825157" cy="1016226"/>
          </a:xfrm>
        </p:spPr>
        <p:txBody>
          <a:bodyPr/>
          <a:lstStyle/>
          <a:p>
            <a:endParaRPr lang="da-DK" altLang="da-DK" b="1" dirty="0">
              <a:solidFill>
                <a:srgbClr val="333333"/>
              </a:solidFill>
              <a:latin typeface="var(--font-title)"/>
            </a:endParaRPr>
          </a:p>
          <a:p>
            <a:r>
              <a:rPr lang="da-DK" altLang="da-DK" b="1" dirty="0">
                <a:solidFill>
                  <a:srgbClr val="333333"/>
                </a:solidFill>
                <a:latin typeface="var(--font-title)"/>
              </a:rPr>
              <a:t>Thorkild Bjørnvig: Ozonlaget, 1990</a:t>
            </a:r>
            <a:endParaRPr lang="da-DK" altLang="da-DK" sz="2000" b="1" dirty="0">
              <a:solidFill>
                <a:srgbClr val="333333"/>
              </a:solidFill>
              <a:latin typeface="var(--font-title)"/>
            </a:endParaRPr>
          </a:p>
          <a:p>
            <a:endParaRPr lang="da-DK" dirty="0"/>
          </a:p>
        </p:txBody>
      </p:sp>
      <p:sp>
        <p:nvSpPr>
          <p:cNvPr id="4" name="Pladsholder til indhold 3">
            <a:extLst>
              <a:ext uri="{FF2B5EF4-FFF2-40B4-BE49-F238E27FC236}">
                <a16:creationId xmlns:a16="http://schemas.microsoft.com/office/drawing/2014/main" id="{BDF1EBC5-958B-4F9C-AB67-FE2A362C3391}"/>
              </a:ext>
            </a:extLst>
          </p:cNvPr>
          <p:cNvSpPr>
            <a:spLocks noGrp="1"/>
          </p:cNvSpPr>
          <p:nvPr>
            <p:ph sz="half" idx="2"/>
          </p:nvPr>
        </p:nvSpPr>
        <p:spPr>
          <a:xfrm>
            <a:off x="1154954" y="2939144"/>
            <a:ext cx="4825158" cy="3469820"/>
          </a:xfrm>
        </p:spPr>
        <p:txBody>
          <a:bodyPr>
            <a:normAutofit fontScale="85000" lnSpcReduction="10000"/>
          </a:bodyPr>
          <a:lstStyle/>
          <a:p>
            <a:pPr marL="0" lvl="0" indent="0" defTabSz="914400" eaLnBrk="0" fontAlgn="base" hangingPunct="0">
              <a:spcBef>
                <a:spcPct val="0"/>
              </a:spcBef>
              <a:spcAft>
                <a:spcPct val="0"/>
              </a:spcAft>
              <a:buClrTx/>
              <a:buSzTx/>
              <a:buNone/>
            </a:pPr>
            <a:r>
              <a:rPr lang="da-DK" altLang="da-DK" dirty="0">
                <a:solidFill>
                  <a:srgbClr val="333333"/>
                </a:solidFill>
                <a:latin typeface="var(--font-content)"/>
              </a:rPr>
              <a:t>1</a:t>
            </a:r>
            <a:endParaRPr lang="da-DK" altLang="da-DK"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1900" dirty="0">
                <a:solidFill>
                  <a:srgbClr val="333333"/>
                </a:solidFill>
                <a:latin typeface="var(--font-content)"/>
              </a:rPr>
              <a:t>Det drejer sig ikke mere om, at vi ikke ved det.</a:t>
            </a:r>
            <a:br>
              <a:rPr lang="da-DK" altLang="da-DK" sz="1900" dirty="0">
                <a:solidFill>
                  <a:srgbClr val="333333"/>
                </a:solidFill>
                <a:latin typeface="var(--font-content)"/>
              </a:rPr>
            </a:br>
            <a:r>
              <a:rPr lang="da-DK" altLang="da-DK" sz="1900" dirty="0">
                <a:solidFill>
                  <a:srgbClr val="333333"/>
                </a:solidFill>
                <a:latin typeface="var(--font-content)"/>
              </a:rPr>
              <a:t>Drivhuseffekten: den af klimaændringer tilbageholdte solvarme.</a:t>
            </a:r>
            <a:br>
              <a:rPr lang="da-DK" altLang="da-DK" sz="1900" dirty="0">
                <a:solidFill>
                  <a:srgbClr val="333333"/>
                </a:solidFill>
                <a:latin typeface="var(--font-content)"/>
              </a:rPr>
            </a:br>
            <a:r>
              <a:rPr lang="da-DK" altLang="da-DK" sz="1900" dirty="0">
                <a:solidFill>
                  <a:srgbClr val="333333"/>
                </a:solidFill>
                <a:latin typeface="var(--font-content)"/>
              </a:rPr>
              <a:t>Nedbrydningen af ozonlaget: åbningen for den ultraviolette stråling.</a:t>
            </a:r>
            <a:endParaRPr lang="da-DK" altLang="da-DK" sz="1900"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1900" dirty="0">
                <a:solidFill>
                  <a:srgbClr val="333333"/>
                </a:solidFill>
                <a:latin typeface="var(--font-content)"/>
              </a:rPr>
              <a:t>Forgiftningen af grundvand, søer, vandløb og have –</a:t>
            </a:r>
            <a:br>
              <a:rPr lang="da-DK" altLang="da-DK" sz="1900" dirty="0">
                <a:solidFill>
                  <a:srgbClr val="333333"/>
                </a:solidFill>
                <a:latin typeface="var(--font-content)"/>
              </a:rPr>
            </a:br>
            <a:r>
              <a:rPr lang="da-DK" altLang="da-DK" sz="1900" dirty="0">
                <a:solidFill>
                  <a:srgbClr val="333333"/>
                </a:solidFill>
                <a:latin typeface="var(--font-content)"/>
              </a:rPr>
              <a:t>af luften, den stillestående og den partikelbærende:</a:t>
            </a:r>
            <a:br>
              <a:rPr lang="da-DK" altLang="da-DK" sz="1900" dirty="0">
                <a:solidFill>
                  <a:srgbClr val="333333"/>
                </a:solidFill>
                <a:latin typeface="var(--font-content)"/>
              </a:rPr>
            </a:br>
            <a:r>
              <a:rPr lang="da-DK" altLang="da-DK" sz="1900" dirty="0">
                <a:solidFill>
                  <a:srgbClr val="333333"/>
                </a:solidFill>
                <a:latin typeface="var(--font-content)"/>
              </a:rPr>
              <a:t>smog og svovlforsuring. </a:t>
            </a:r>
            <a:r>
              <a:rPr lang="da-DK" altLang="da-DK" sz="1900" dirty="0" err="1">
                <a:solidFill>
                  <a:srgbClr val="333333"/>
                </a:solidFill>
                <a:latin typeface="var(--font-content)"/>
              </a:rPr>
              <a:t>Trædøden</a:t>
            </a:r>
            <a:r>
              <a:rPr lang="da-DK" altLang="da-DK" sz="1900" dirty="0">
                <a:solidFill>
                  <a:srgbClr val="333333"/>
                </a:solidFill>
                <a:latin typeface="var(--font-content)"/>
              </a:rPr>
              <a:t> og træfældningen.</a:t>
            </a:r>
            <a:endParaRPr lang="da-DK" altLang="da-DK" sz="1900"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1900" dirty="0">
                <a:solidFill>
                  <a:srgbClr val="333333"/>
                </a:solidFill>
                <a:latin typeface="var(--font-content)"/>
              </a:rPr>
              <a:t>Vi ved, hvad vi ikke må, nøjagtigt, som at vi ikke må svindle,</a:t>
            </a:r>
            <a:br>
              <a:rPr lang="da-DK" altLang="da-DK" sz="1900" dirty="0">
                <a:solidFill>
                  <a:srgbClr val="333333"/>
                </a:solidFill>
                <a:latin typeface="var(--font-content)"/>
              </a:rPr>
            </a:br>
            <a:r>
              <a:rPr lang="da-DK" altLang="da-DK" sz="1900" dirty="0">
                <a:solidFill>
                  <a:srgbClr val="333333"/>
                </a:solidFill>
                <a:latin typeface="var(--font-content)"/>
              </a:rPr>
              <a:t>lyve, forgive, slå ihjel. Denne nye viden er nu lige så triviel,</a:t>
            </a:r>
            <a:br>
              <a:rPr lang="da-DK" altLang="da-DK" sz="1900" dirty="0">
                <a:solidFill>
                  <a:srgbClr val="333333"/>
                </a:solidFill>
                <a:latin typeface="var(--font-content)"/>
              </a:rPr>
            </a:br>
            <a:r>
              <a:rPr lang="da-DK" altLang="da-DK" sz="1900" dirty="0">
                <a:solidFill>
                  <a:srgbClr val="333333"/>
                </a:solidFill>
                <a:latin typeface="var(--font-content)"/>
              </a:rPr>
              <a:t>og den etik lige så grundigt ignoreret, foragtet og overtrådt.</a:t>
            </a:r>
            <a:br>
              <a:rPr lang="da-DK" altLang="da-DK" sz="1900" dirty="0">
                <a:solidFill>
                  <a:srgbClr val="333333"/>
                </a:solidFill>
                <a:latin typeface="var(--font-content)"/>
              </a:rPr>
            </a:br>
            <a:r>
              <a:rPr lang="da-DK" altLang="da-DK" sz="1900" dirty="0">
                <a:solidFill>
                  <a:srgbClr val="333333"/>
                </a:solidFill>
                <a:latin typeface="var(--font-content)"/>
              </a:rPr>
              <a:t>(…)</a:t>
            </a:r>
            <a:endParaRPr lang="da-DK" sz="1900" dirty="0"/>
          </a:p>
        </p:txBody>
      </p:sp>
      <p:sp>
        <p:nvSpPr>
          <p:cNvPr id="5" name="Pladsholder til tekst 4">
            <a:extLst>
              <a:ext uri="{FF2B5EF4-FFF2-40B4-BE49-F238E27FC236}">
                <a16:creationId xmlns:a16="http://schemas.microsoft.com/office/drawing/2014/main" id="{32EAEC90-897B-4C98-817C-82C9BACAFDDD}"/>
              </a:ext>
            </a:extLst>
          </p:cNvPr>
          <p:cNvSpPr>
            <a:spLocks noGrp="1"/>
          </p:cNvSpPr>
          <p:nvPr>
            <p:ph type="body" sz="quarter" idx="3"/>
          </p:nvPr>
        </p:nvSpPr>
        <p:spPr/>
        <p:txBody>
          <a:bodyPr/>
          <a:lstStyle/>
          <a:p>
            <a:endParaRPr lang="da-DK" dirty="0"/>
          </a:p>
        </p:txBody>
      </p:sp>
      <p:sp>
        <p:nvSpPr>
          <p:cNvPr id="6" name="Pladsholder til indhold 5">
            <a:extLst>
              <a:ext uri="{FF2B5EF4-FFF2-40B4-BE49-F238E27FC236}">
                <a16:creationId xmlns:a16="http://schemas.microsoft.com/office/drawing/2014/main" id="{9FC89A61-49E8-4F59-8B8E-84A5EF966BE2}"/>
              </a:ext>
            </a:extLst>
          </p:cNvPr>
          <p:cNvSpPr>
            <a:spLocks noGrp="1"/>
          </p:cNvSpPr>
          <p:nvPr>
            <p:ph sz="quarter" idx="4"/>
          </p:nvPr>
        </p:nvSpPr>
        <p:spPr/>
        <p:txBody>
          <a:bodyPr>
            <a:normAutofit fontScale="85000" lnSpcReduction="10000"/>
          </a:bodyPr>
          <a:lstStyle/>
          <a:p>
            <a:endParaRPr lang="da-DK"/>
          </a:p>
        </p:txBody>
      </p:sp>
      <p:pic>
        <p:nvPicPr>
          <p:cNvPr id="7" name="Picture 4" descr="Jordisk (Bog, Hæftet, Dansk) af Theis Ørntoft">
            <a:extLst>
              <a:ext uri="{FF2B5EF4-FFF2-40B4-BE49-F238E27FC236}">
                <a16:creationId xmlns:a16="http://schemas.microsoft.com/office/drawing/2014/main" id="{A7A58DEC-9BE7-41B2-B90A-DD962B020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936" y="2490107"/>
            <a:ext cx="3439486" cy="378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5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4D23E-D554-4C08-9B3B-575CC675168C}"/>
              </a:ext>
            </a:extLst>
          </p:cNvPr>
          <p:cNvSpPr>
            <a:spLocks noGrp="1"/>
          </p:cNvSpPr>
          <p:nvPr>
            <p:ph type="title"/>
          </p:nvPr>
        </p:nvSpPr>
        <p:spPr/>
        <p:txBody>
          <a:bodyPr/>
          <a:lstStyle/>
          <a:p>
            <a:r>
              <a:rPr lang="da-DK" sz="2800" b="1" dirty="0"/>
              <a:t>Theis Ørntoft: Vandet i hanerne smager af klor, </a:t>
            </a:r>
            <a:r>
              <a:rPr lang="da-DK" sz="1600" b="1" i="1" dirty="0"/>
              <a:t>Digte 2014</a:t>
            </a:r>
            <a:endParaRPr lang="da-DK" sz="1600" i="1" dirty="0"/>
          </a:p>
        </p:txBody>
      </p:sp>
      <p:sp>
        <p:nvSpPr>
          <p:cNvPr id="3" name="Pladsholder til indhold 2">
            <a:extLst>
              <a:ext uri="{FF2B5EF4-FFF2-40B4-BE49-F238E27FC236}">
                <a16:creationId xmlns:a16="http://schemas.microsoft.com/office/drawing/2014/main" id="{AAE8F5C4-2397-4C9F-85AA-6050A9E9F20C}"/>
              </a:ext>
            </a:extLst>
          </p:cNvPr>
          <p:cNvSpPr>
            <a:spLocks noGrp="1"/>
          </p:cNvSpPr>
          <p:nvPr>
            <p:ph idx="1"/>
          </p:nvPr>
        </p:nvSpPr>
        <p:spPr>
          <a:xfrm>
            <a:off x="1154954" y="1450292"/>
            <a:ext cx="8825659" cy="3864429"/>
          </a:xfrm>
        </p:spPr>
        <p:txBody>
          <a:bodyPr>
            <a:noAutofit/>
          </a:bodyPr>
          <a:lstStyle/>
          <a:p>
            <a:r>
              <a:rPr lang="da-DK" sz="1800" dirty="0"/>
              <a:t>Vandet i hanerne smager af klor.</a:t>
            </a:r>
            <a:br>
              <a:rPr lang="da-DK" sz="1800" dirty="0"/>
            </a:br>
            <a:r>
              <a:rPr lang="da-DK" sz="1800" dirty="0"/>
              <a:t>Er stadig forkølet. Er bag en hinde.</a:t>
            </a:r>
            <a:br>
              <a:rPr lang="da-DK" sz="1800" dirty="0"/>
            </a:br>
            <a:r>
              <a:rPr lang="da-DK" sz="1800" dirty="0"/>
              <a:t>Har altid været det.</a:t>
            </a:r>
            <a:br>
              <a:rPr lang="da-DK" sz="1800" dirty="0"/>
            </a:br>
            <a:r>
              <a:rPr lang="da-DK" sz="1800" dirty="0"/>
              <a:t>Hører </a:t>
            </a:r>
            <a:r>
              <a:rPr lang="da-DK" sz="1800" dirty="0" err="1"/>
              <a:t>Burzum</a:t>
            </a:r>
            <a:r>
              <a:rPr lang="da-DK" sz="1800" dirty="0"/>
              <a:t> og sætter bøger på plads</a:t>
            </a:r>
            <a:br>
              <a:rPr lang="da-DK" sz="1800" dirty="0"/>
            </a:br>
            <a:r>
              <a:rPr lang="da-DK" sz="1800" dirty="0"/>
              <a:t>kvinden, hvis hus jeg har lejet gennem vinteren</a:t>
            </a:r>
            <a:br>
              <a:rPr lang="da-DK" sz="1800" dirty="0"/>
            </a:br>
            <a:r>
              <a:rPr lang="da-DK" sz="1800" dirty="0"/>
              <a:t>er kommet tilbage fra Argentina.</a:t>
            </a:r>
            <a:br>
              <a:rPr lang="da-DK" sz="1800" dirty="0"/>
            </a:br>
            <a:r>
              <a:rPr lang="da-DK" sz="1800" dirty="0"/>
              <a:t>Er flyttet ned i kælderen nu</a:t>
            </a:r>
            <a:br>
              <a:rPr lang="da-DK" sz="1800" dirty="0"/>
            </a:br>
            <a:r>
              <a:rPr lang="da-DK" sz="1800" dirty="0"/>
              <a:t>herfra kan jeg høre hende trampe rundt med sine militærstøvler</a:t>
            </a:r>
            <a:br>
              <a:rPr lang="da-DK" sz="1800" dirty="0"/>
            </a:br>
            <a:r>
              <a:rPr lang="da-DK" sz="1800" dirty="0"/>
              <a:t>herfra kan jeg ligge og ånde kvælstof ud over mørket</a:t>
            </a:r>
            <a:br>
              <a:rPr lang="da-DK" sz="1800" dirty="0"/>
            </a:br>
            <a:r>
              <a:rPr lang="da-DK" sz="1800" dirty="0"/>
              <a:t>jeg endte alligevel med at tage til fest i går</a:t>
            </a:r>
            <a:br>
              <a:rPr lang="da-DK" sz="1800" dirty="0"/>
            </a:br>
            <a:r>
              <a:rPr lang="da-DK" sz="1800" dirty="0"/>
              <a:t>blev for rastløs mand, måtte ud</a:t>
            </a:r>
            <a:br>
              <a:rPr lang="da-DK" sz="1800" dirty="0"/>
            </a:br>
            <a:r>
              <a:rPr lang="da-DK" sz="1800" dirty="0"/>
              <a:t>jeg kom til festen i den sorte nat</a:t>
            </a:r>
            <a:br>
              <a:rPr lang="da-DK" sz="1800" dirty="0"/>
            </a:br>
            <a:r>
              <a:rPr lang="da-DK" sz="1800" dirty="0"/>
              <a:t>ja jeg kom til festen i den sorte nat</a:t>
            </a:r>
            <a:br>
              <a:rPr lang="da-DK" sz="1800" dirty="0"/>
            </a:br>
            <a:r>
              <a:rPr lang="da-DK" sz="1800" dirty="0"/>
              <a:t>havde vandret gennem tåge og sne</a:t>
            </a:r>
            <a:br>
              <a:rPr lang="da-DK" sz="1800" dirty="0"/>
            </a:br>
            <a:r>
              <a:rPr lang="da-DK" sz="1800" dirty="0"/>
              <a:t>folk lå på trægulvene og rodede rundt i relationerne</a:t>
            </a:r>
            <a:br>
              <a:rPr lang="da-DK" sz="1800" dirty="0"/>
            </a:br>
            <a:r>
              <a:rPr lang="da-DK" sz="1800" dirty="0"/>
              <a:t>andre strejfede om i gangene</a:t>
            </a:r>
            <a:br>
              <a:rPr lang="da-DK" sz="1800" dirty="0"/>
            </a:br>
            <a:r>
              <a:rPr lang="da-DK" sz="1800" dirty="0"/>
              <a:t>jeg så efter i deres ansigter, så efter nærhed</a:t>
            </a:r>
            <a:br>
              <a:rPr lang="da-DK" sz="1800" dirty="0"/>
            </a:br>
            <a:r>
              <a:rPr lang="da-DK" sz="1800" dirty="0"/>
              <a:t>men det eneste jeg fandt var reptilsmil og sort støj uden øjne</a:t>
            </a:r>
            <a:br>
              <a:rPr lang="da-DK" sz="1800" dirty="0"/>
            </a:br>
            <a:r>
              <a:rPr lang="da-DK" sz="1800" dirty="0"/>
              <a:t>så lad os sige: jeg bliver træt af den fest og forlader den igen</a:t>
            </a:r>
            <a:br>
              <a:rPr lang="da-DK" sz="1800" dirty="0"/>
            </a:br>
            <a:r>
              <a:rPr lang="da-DK" sz="1800" dirty="0"/>
              <a:t>lad os sige: jeg sætter mig på en bænk og lukker mine øjne…</a:t>
            </a:r>
          </a:p>
        </p:txBody>
      </p:sp>
    </p:spTree>
    <p:extLst>
      <p:ext uri="{BB962C8B-B14F-4D97-AF65-F5344CB8AC3E}">
        <p14:creationId xmlns:p14="http://schemas.microsoft.com/office/powerpoint/2010/main" val="406186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EF8AC-DF02-4D55-8852-5A84651F06E7}"/>
              </a:ext>
            </a:extLst>
          </p:cNvPr>
          <p:cNvSpPr>
            <a:spLocks noGrp="1"/>
          </p:cNvSpPr>
          <p:nvPr>
            <p:ph type="title"/>
          </p:nvPr>
        </p:nvSpPr>
        <p:spPr>
          <a:xfrm>
            <a:off x="233078" y="693965"/>
            <a:ext cx="4584539" cy="2400300"/>
          </a:xfrm>
        </p:spPr>
        <p:txBody>
          <a:bodyPr>
            <a:noAutofit/>
          </a:bodyPr>
          <a:lstStyle/>
          <a:p>
            <a:br>
              <a:rPr lang="da-DK" sz="1400" i="1" dirty="0"/>
            </a:br>
            <a:br>
              <a:rPr lang="da-DK" sz="2400" b="1" u="sng" dirty="0"/>
            </a:br>
            <a:br>
              <a:rPr lang="da-DK" sz="1400" i="1" dirty="0"/>
            </a:br>
            <a:r>
              <a:rPr lang="da-DK" sz="1400" i="1" dirty="0"/>
              <a:t>Anna og Aksel sidder i hver deres ende af sofaen, henfaldet i den slags opgivende stilhed, der kan opstå på toppen af et skænderi. Barnet sover. De er begge dybt i tanker om, hvad de er blevet til. Det er i dette øjeblik, at Anna forstår, at hun for første gang i sit liv er blevet ødelagt.</a:t>
            </a:r>
            <a:br>
              <a:rPr lang="da-DK" sz="1400" i="1" dirty="0"/>
            </a:br>
            <a:br>
              <a:rPr lang="da-DK" sz="1600" i="1" dirty="0"/>
            </a:br>
            <a:r>
              <a:rPr lang="da-DK" sz="1000" i="1" dirty="0"/>
              <a:t>Olga Ravn: Mit arbejde, 2020 </a:t>
            </a:r>
          </a:p>
        </p:txBody>
      </p:sp>
      <p:pic>
        <p:nvPicPr>
          <p:cNvPr id="6" name="Pladsholder til billede 5">
            <a:extLst>
              <a:ext uri="{FF2B5EF4-FFF2-40B4-BE49-F238E27FC236}">
                <a16:creationId xmlns:a16="http://schemas.microsoft.com/office/drawing/2014/main" id="{2437B176-8E7C-43EA-8F5D-ADBFE432B1E1}"/>
              </a:ext>
            </a:extLst>
          </p:cNvPr>
          <p:cNvPicPr>
            <a:picLocks noGrp="1" noChangeAspect="1"/>
          </p:cNvPicPr>
          <p:nvPr>
            <p:ph type="pic" idx="1"/>
          </p:nvPr>
        </p:nvPicPr>
        <p:blipFill>
          <a:blip r:embed="rId2"/>
          <a:srcRect l="6777" r="6777"/>
          <a:stretch>
            <a:fillRect/>
          </a:stretch>
        </p:blipFill>
        <p:spPr/>
      </p:pic>
      <p:sp>
        <p:nvSpPr>
          <p:cNvPr id="7" name="Rectangle 1">
            <a:extLst>
              <a:ext uri="{FF2B5EF4-FFF2-40B4-BE49-F238E27FC236}">
                <a16:creationId xmlns:a16="http://schemas.microsoft.com/office/drawing/2014/main" id="{241B836A-4614-46BD-A30A-13DE257DE886}"/>
              </a:ext>
            </a:extLst>
          </p:cNvPr>
          <p:cNvSpPr>
            <a:spLocks noGrp="1" noChangeArrowheads="1"/>
          </p:cNvSpPr>
          <p:nvPr>
            <p:ph type="body" sz="half" idx="2"/>
          </p:nvPr>
        </p:nvSpPr>
        <p:spPr bwMode="auto">
          <a:xfrm>
            <a:off x="2963636" y="3227711"/>
            <a:ext cx="2539093"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500" b="1" i="1" u="none" strike="noStrike" cap="none" normalizeH="0" baseline="0" dirty="0">
                <a:ln>
                  <a:noFill/>
                </a:ln>
                <a:solidFill>
                  <a:schemeClr val="bg1"/>
                </a:solidFill>
                <a:effectLst/>
                <a:latin typeface="var(--font-title)"/>
              </a:rPr>
              <a:t>Dag 1</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Jeg stod i mit køkken</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da statsministeren tonede frem</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på det ekstraordinære</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pressemøde.</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Nu skulle Danmark</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begynde at lukke ned.</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Virussen var her,</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et alvorligt blik.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200" b="0" i="1" u="none" strike="noStrike" cap="none" normalizeH="0" baseline="0" dirty="0">
              <a:ln>
                <a:noFill/>
              </a:ln>
              <a:solidFill>
                <a:schemeClr val="bg1"/>
              </a:solidFill>
              <a:effectLst/>
              <a:latin typeface="var(--font-content)"/>
            </a:endParaRP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000" i="1" dirty="0">
                <a:solidFill>
                  <a:schemeClr val="bg1"/>
                </a:solidFill>
                <a:latin typeface="var(--font-content)"/>
              </a:rPr>
              <a:t>Caspar Eric: Jeg vil ikke tilbage, 2020</a:t>
            </a:r>
            <a:endParaRPr kumimoji="0" lang="da-DK" altLang="da-DK" sz="1000" b="0" i="1"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97155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7E936-4786-4FB0-8E6B-CB466C1375D9}"/>
              </a:ext>
            </a:extLst>
          </p:cNvPr>
          <p:cNvSpPr>
            <a:spLocks noGrp="1"/>
          </p:cNvSpPr>
          <p:nvPr>
            <p:ph type="title"/>
          </p:nvPr>
        </p:nvSpPr>
        <p:spPr>
          <a:xfrm>
            <a:off x="1154954" y="759279"/>
            <a:ext cx="8761413" cy="1322613"/>
          </a:xfrm>
        </p:spPr>
        <p:txBody>
          <a:bodyPr/>
          <a:lstStyle/>
          <a:p>
            <a:r>
              <a:rPr lang="da-DK" dirty="0"/>
              <a:t>2 dybe spor i gennem det (19.) 20. &amp; 21.århundrede:</a:t>
            </a:r>
          </a:p>
        </p:txBody>
      </p:sp>
      <p:sp>
        <p:nvSpPr>
          <p:cNvPr id="3" name="Pladsholder til tekst 2">
            <a:extLst>
              <a:ext uri="{FF2B5EF4-FFF2-40B4-BE49-F238E27FC236}">
                <a16:creationId xmlns:a16="http://schemas.microsoft.com/office/drawing/2014/main" id="{F851C967-251D-4E6A-AC27-60DB88D41339}"/>
              </a:ext>
            </a:extLst>
          </p:cNvPr>
          <p:cNvSpPr>
            <a:spLocks noGrp="1"/>
          </p:cNvSpPr>
          <p:nvPr>
            <p:ph type="body" idx="1"/>
          </p:nvPr>
        </p:nvSpPr>
        <p:spPr/>
        <p:txBody>
          <a:bodyPr/>
          <a:lstStyle/>
          <a:p>
            <a:r>
              <a:rPr lang="da-DK" dirty="0"/>
              <a:t>Realisme</a:t>
            </a:r>
          </a:p>
        </p:txBody>
      </p:sp>
      <p:sp>
        <p:nvSpPr>
          <p:cNvPr id="5" name="Pladsholder til tekst 4">
            <a:extLst>
              <a:ext uri="{FF2B5EF4-FFF2-40B4-BE49-F238E27FC236}">
                <a16:creationId xmlns:a16="http://schemas.microsoft.com/office/drawing/2014/main" id="{562858CA-3E6A-4AE8-A788-04184CCE61AD}"/>
              </a:ext>
            </a:extLst>
          </p:cNvPr>
          <p:cNvSpPr>
            <a:spLocks noGrp="1"/>
          </p:cNvSpPr>
          <p:nvPr>
            <p:ph type="body" sz="quarter" idx="3"/>
          </p:nvPr>
        </p:nvSpPr>
        <p:spPr/>
        <p:txBody>
          <a:bodyPr/>
          <a:lstStyle/>
          <a:p>
            <a:r>
              <a:rPr lang="da-DK" dirty="0"/>
              <a:t>Modernisme</a:t>
            </a:r>
          </a:p>
        </p:txBody>
      </p:sp>
      <p:pic>
        <p:nvPicPr>
          <p:cNvPr id="1026" name="Picture 2" descr="Concrétion | Ny Carlsbergfondet">
            <a:extLst>
              <a:ext uri="{FF2B5EF4-FFF2-40B4-BE49-F238E27FC236}">
                <a16:creationId xmlns:a16="http://schemas.microsoft.com/office/drawing/2014/main" id="{2DF466D9-27D9-4F36-8EA6-644AB8616748}"/>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239000" y="2600185"/>
            <a:ext cx="2224881" cy="3569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ys familie kommer til ARoS - kunsten.nu - Online magasin og kalender for  billedkunst">
            <a:extLst>
              <a:ext uri="{FF2B5EF4-FFF2-40B4-BE49-F238E27FC236}">
                <a16:creationId xmlns:a16="http://schemas.microsoft.com/office/drawing/2014/main" id="{617C1A47-9178-485D-B567-3180DE58238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17914" y="2903517"/>
            <a:ext cx="2835842" cy="274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29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FC40E-BFCB-49B4-8BC8-049CB1FEC703}"/>
              </a:ext>
            </a:extLst>
          </p:cNvPr>
          <p:cNvSpPr>
            <a:spLocks noGrp="1"/>
          </p:cNvSpPr>
          <p:nvPr>
            <p:ph type="title"/>
          </p:nvPr>
        </p:nvSpPr>
        <p:spPr/>
        <p:txBody>
          <a:bodyPr>
            <a:normAutofit fontScale="90000"/>
          </a:bodyPr>
          <a:lstStyle/>
          <a:p>
            <a:r>
              <a:rPr lang="da-DK" dirty="0"/>
              <a:t>Opråb, Forandring, Jubel, Revolution, Avantgarde &amp; Social kritik:</a:t>
            </a:r>
          </a:p>
        </p:txBody>
      </p:sp>
      <p:sp>
        <p:nvSpPr>
          <p:cNvPr id="4" name="Pladsholder til tekst 3">
            <a:extLst>
              <a:ext uri="{FF2B5EF4-FFF2-40B4-BE49-F238E27FC236}">
                <a16:creationId xmlns:a16="http://schemas.microsoft.com/office/drawing/2014/main" id="{50905CF7-08AA-4ECB-95E8-21F945B85489}"/>
              </a:ext>
            </a:extLst>
          </p:cNvPr>
          <p:cNvSpPr>
            <a:spLocks noGrp="1"/>
          </p:cNvSpPr>
          <p:nvPr>
            <p:ph type="body" sz="half" idx="15"/>
          </p:nvPr>
        </p:nvSpPr>
        <p:spPr/>
        <p:txBody>
          <a:bodyPr>
            <a:normAutofit fontScale="92500" lnSpcReduction="10000"/>
          </a:bodyPr>
          <a:lstStyle/>
          <a:p>
            <a:r>
              <a:rPr lang="da-DK" sz="1800" b="1" i="1" dirty="0"/>
              <a:t>1.Problemer under debat, &amp; Realismekrav</a:t>
            </a:r>
          </a:p>
          <a:p>
            <a:br>
              <a:rPr lang="da-DK" sz="1800" b="1" i="1" dirty="0"/>
            </a:br>
            <a:r>
              <a:rPr lang="da-DK" sz="1800" b="1" i="1" dirty="0"/>
              <a:t>2. Århundredeskifte , Jubeloptimisme og Det modernes indtog</a:t>
            </a:r>
          </a:p>
          <a:p>
            <a:br>
              <a:rPr lang="da-DK" sz="1800" b="1" i="1" dirty="0"/>
            </a:br>
            <a:r>
              <a:rPr lang="da-DK" sz="1800" b="1" i="1" dirty="0"/>
              <a:t>3.Mellem krige: ismernes tid og revolutioner</a:t>
            </a:r>
          </a:p>
          <a:p>
            <a:br>
              <a:rPr lang="da-DK" sz="1800" b="1" i="1" dirty="0"/>
            </a:br>
            <a:r>
              <a:rPr lang="da-DK" sz="1800" b="1" i="1" dirty="0"/>
              <a:t>4. Efterkrigstid: enten/eller </a:t>
            </a:r>
          </a:p>
          <a:p>
            <a:endParaRPr lang="da-DK" sz="1800" dirty="0"/>
          </a:p>
        </p:txBody>
      </p:sp>
      <p:sp>
        <p:nvSpPr>
          <p:cNvPr id="5" name="Pladsholder til tekst 4">
            <a:extLst>
              <a:ext uri="{FF2B5EF4-FFF2-40B4-BE49-F238E27FC236}">
                <a16:creationId xmlns:a16="http://schemas.microsoft.com/office/drawing/2014/main" id="{CDB762A2-349D-4986-88CC-9E47F18681DA}"/>
              </a:ext>
            </a:extLst>
          </p:cNvPr>
          <p:cNvSpPr>
            <a:spLocks noGrp="1"/>
          </p:cNvSpPr>
          <p:nvPr>
            <p:ph type="body" sz="quarter" idx="3"/>
          </p:nvPr>
        </p:nvSpPr>
        <p:spPr/>
        <p:txBody>
          <a:bodyPr/>
          <a:lstStyle/>
          <a:p>
            <a:endParaRPr lang="da-DK"/>
          </a:p>
        </p:txBody>
      </p:sp>
      <p:sp>
        <p:nvSpPr>
          <p:cNvPr id="6" name="Pladsholder til tekst 5">
            <a:extLst>
              <a:ext uri="{FF2B5EF4-FFF2-40B4-BE49-F238E27FC236}">
                <a16:creationId xmlns:a16="http://schemas.microsoft.com/office/drawing/2014/main" id="{EF20135D-9983-4F1E-ACCF-2ED8031B1DFE}"/>
              </a:ext>
            </a:extLst>
          </p:cNvPr>
          <p:cNvSpPr>
            <a:spLocks noGrp="1"/>
          </p:cNvSpPr>
          <p:nvPr>
            <p:ph type="body" sz="half" idx="16"/>
          </p:nvPr>
        </p:nvSpPr>
        <p:spPr/>
        <p:txBody>
          <a:bodyPr/>
          <a:lstStyle/>
          <a:p>
            <a:endParaRPr lang="da-DK" dirty="0"/>
          </a:p>
        </p:txBody>
      </p:sp>
      <p:sp>
        <p:nvSpPr>
          <p:cNvPr id="8" name="Pladsholder til tekst 7">
            <a:extLst>
              <a:ext uri="{FF2B5EF4-FFF2-40B4-BE49-F238E27FC236}">
                <a16:creationId xmlns:a16="http://schemas.microsoft.com/office/drawing/2014/main" id="{2A45130C-CF77-4D4F-8F83-46728FD49E07}"/>
              </a:ext>
            </a:extLst>
          </p:cNvPr>
          <p:cNvSpPr>
            <a:spLocks noGrp="1"/>
          </p:cNvSpPr>
          <p:nvPr>
            <p:ph type="body" sz="half" idx="17"/>
          </p:nvPr>
        </p:nvSpPr>
        <p:spPr/>
        <p:txBody>
          <a:bodyPr>
            <a:normAutofit fontScale="92500" lnSpcReduction="20000"/>
          </a:bodyPr>
          <a:lstStyle/>
          <a:p>
            <a:br>
              <a:rPr lang="da-DK" sz="1800" b="1" i="1" dirty="0"/>
            </a:br>
            <a:r>
              <a:rPr lang="da-DK" sz="1800" b="1" i="1" dirty="0"/>
              <a:t>5.Rødstrømper,-realisme</a:t>
            </a:r>
          </a:p>
          <a:p>
            <a:r>
              <a:rPr lang="da-DK" sz="1800" b="1" i="1" dirty="0"/>
              <a:t> </a:t>
            </a:r>
            <a:br>
              <a:rPr lang="da-DK" sz="1800" b="1" i="1" dirty="0"/>
            </a:br>
            <a:r>
              <a:rPr lang="da-DK" sz="1800" b="1" i="1" dirty="0"/>
              <a:t>6.Kold krig, Punk og sort postmodernisme</a:t>
            </a:r>
          </a:p>
          <a:p>
            <a:br>
              <a:rPr lang="da-DK" sz="1800" b="1" i="1" dirty="0"/>
            </a:br>
            <a:r>
              <a:rPr lang="da-DK" sz="1800" b="1" i="1" dirty="0"/>
              <a:t>7.Moderne minimalisme</a:t>
            </a:r>
          </a:p>
          <a:p>
            <a:br>
              <a:rPr lang="da-DK" sz="1800" b="1" i="1" dirty="0"/>
            </a:br>
            <a:r>
              <a:rPr lang="da-DK" sz="1800" b="1" i="1" dirty="0"/>
              <a:t>8. Klimakrise, diversitet globalisering &amp; eksperimenterende realisme</a:t>
            </a:r>
            <a:br>
              <a:rPr lang="da-DK" sz="1800" b="1" i="1" dirty="0"/>
            </a:br>
            <a:endParaRPr lang="da-DK" sz="1800" dirty="0"/>
          </a:p>
        </p:txBody>
      </p:sp>
      <p:pic>
        <p:nvPicPr>
          <p:cNvPr id="9" name="Pladsholder til billede 7">
            <a:extLst>
              <a:ext uri="{FF2B5EF4-FFF2-40B4-BE49-F238E27FC236}">
                <a16:creationId xmlns:a16="http://schemas.microsoft.com/office/drawing/2014/main" id="{97191319-89BC-48E0-842E-3C82800241C9}"/>
              </a:ext>
            </a:extLst>
          </p:cNvPr>
          <p:cNvPicPr>
            <a:picLocks noGrp="1" noChangeAspect="1"/>
          </p:cNvPicPr>
          <p:nvPr>
            <p:ph type="pic" idx="1"/>
          </p:nvPr>
        </p:nvPicPr>
        <p:blipFill>
          <a:blip r:embed="rId2"/>
          <a:srcRect l="23529" r="23529"/>
          <a:stretch>
            <a:fillRect/>
          </a:stretch>
        </p:blipFill>
        <p:spPr>
          <a:xfrm>
            <a:off x="4551667" y="2603500"/>
            <a:ext cx="3108064" cy="3503386"/>
          </a:xfrm>
        </p:spPr>
      </p:pic>
      <p:pic>
        <p:nvPicPr>
          <p:cNvPr id="11" name="Billede 10">
            <a:extLst>
              <a:ext uri="{FF2B5EF4-FFF2-40B4-BE49-F238E27FC236}">
                <a16:creationId xmlns:a16="http://schemas.microsoft.com/office/drawing/2014/main" id="{2EEBD723-080D-4BAF-97A1-B27C6C046BD8}"/>
              </a:ext>
            </a:extLst>
          </p:cNvPr>
          <p:cNvPicPr>
            <a:picLocks noChangeAspect="1"/>
          </p:cNvPicPr>
          <p:nvPr/>
        </p:nvPicPr>
        <p:blipFill>
          <a:blip r:embed="rId2"/>
          <a:stretch>
            <a:fillRect/>
          </a:stretch>
        </p:blipFill>
        <p:spPr>
          <a:xfrm>
            <a:off x="4490357" y="2669722"/>
            <a:ext cx="3290207" cy="3437164"/>
          </a:xfrm>
          <a:prstGeom prst="rect">
            <a:avLst/>
          </a:prstGeom>
        </p:spPr>
      </p:pic>
    </p:spTree>
    <p:extLst>
      <p:ext uri="{BB962C8B-B14F-4D97-AF65-F5344CB8AC3E}">
        <p14:creationId xmlns:p14="http://schemas.microsoft.com/office/powerpoint/2010/main" val="168553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5038498-2029-4A6B-B003-7C6F3F5B68CF}"/>
              </a:ext>
            </a:extLst>
          </p:cNvPr>
          <p:cNvSpPr>
            <a:spLocks noGrp="1"/>
          </p:cNvSpPr>
          <p:nvPr>
            <p:ph type="body" idx="1"/>
          </p:nvPr>
        </p:nvSpPr>
        <p:spPr>
          <a:xfrm>
            <a:off x="6895559" y="1518557"/>
            <a:ext cx="3757545" cy="4563836"/>
          </a:xfrm>
        </p:spPr>
        <p:txBody>
          <a:bodyPr>
            <a:normAutofit fontScale="62500" lnSpcReduction="20000"/>
          </a:bodyPr>
          <a:lstStyle/>
          <a:p>
            <a:r>
              <a:rPr lang="da-DK" dirty="0"/>
              <a:t>1. Tidlig Realisme (1871-1890)</a:t>
            </a:r>
          </a:p>
          <a:p>
            <a:r>
              <a:rPr lang="da-DK" dirty="0"/>
              <a:t>2. Tidlig modernisme (1890-1945)</a:t>
            </a:r>
          </a:p>
          <a:p>
            <a:br>
              <a:rPr lang="da-DK" dirty="0"/>
            </a:br>
            <a:r>
              <a:rPr lang="da-DK" dirty="0"/>
              <a:t>3. Folkelig realisme og socialrealisme (1900-1945)</a:t>
            </a:r>
          </a:p>
          <a:p>
            <a:br>
              <a:rPr lang="da-DK" dirty="0"/>
            </a:br>
            <a:r>
              <a:rPr lang="da-DK" dirty="0"/>
              <a:t>4. Efterkrigsmodernisme (1945-1960)</a:t>
            </a:r>
          </a:p>
          <a:p>
            <a:br>
              <a:rPr lang="da-DK" dirty="0"/>
            </a:br>
            <a:r>
              <a:rPr lang="da-DK" dirty="0"/>
              <a:t>5. 60'er-modernisme (1960-1970)</a:t>
            </a:r>
          </a:p>
          <a:p>
            <a:br>
              <a:rPr lang="da-DK" dirty="0"/>
            </a:br>
            <a:r>
              <a:rPr lang="da-DK" dirty="0"/>
              <a:t>6. Nyrealisme (1965-1980)</a:t>
            </a:r>
          </a:p>
          <a:p>
            <a:br>
              <a:rPr lang="da-DK" dirty="0"/>
            </a:br>
            <a:r>
              <a:rPr lang="da-DK" dirty="0"/>
              <a:t>7. Formel modernisme (1965-1980)</a:t>
            </a:r>
          </a:p>
          <a:p>
            <a:br>
              <a:rPr lang="da-DK" dirty="0"/>
            </a:br>
            <a:r>
              <a:rPr lang="da-DK" dirty="0"/>
              <a:t>8. Storbymodernisme og postmodernisme (1980-1990)</a:t>
            </a:r>
          </a:p>
          <a:p>
            <a:br>
              <a:rPr lang="da-DK" dirty="0"/>
            </a:br>
            <a:r>
              <a:rPr lang="da-DK" dirty="0"/>
              <a:t>9. Minimalisme og modernistisk lyrik (1990-2000).</a:t>
            </a:r>
          </a:p>
          <a:p>
            <a:r>
              <a:rPr lang="da-DK" dirty="0"/>
              <a:t>10. Eksperimenterende realisme (2000-)</a:t>
            </a:r>
          </a:p>
        </p:txBody>
      </p:sp>
      <p:pic>
        <p:nvPicPr>
          <p:cNvPr id="3074" name="Picture 2" descr="Realisme og modernisme">
            <a:extLst>
              <a:ext uri="{FF2B5EF4-FFF2-40B4-BE49-F238E27FC236}">
                <a16:creationId xmlns:a16="http://schemas.microsoft.com/office/drawing/2014/main" id="{FC9F9168-7BA4-497E-AFD3-194D58E10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558" y="2021748"/>
            <a:ext cx="4190842" cy="308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5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8683F-E5E4-4C98-A3D3-B84139C9A033}"/>
              </a:ext>
            </a:extLst>
          </p:cNvPr>
          <p:cNvSpPr>
            <a:spLocks noGrp="1"/>
          </p:cNvSpPr>
          <p:nvPr>
            <p:ph type="title"/>
          </p:nvPr>
        </p:nvSpPr>
        <p:spPr>
          <a:xfrm>
            <a:off x="889000" y="27209"/>
            <a:ext cx="8075385" cy="1175657"/>
          </a:xfrm>
        </p:spPr>
        <p:txBody>
          <a:bodyPr/>
          <a:lstStyle/>
          <a:p>
            <a:r>
              <a:rPr lang="da-DK" sz="3200" b="1" i="1" dirty="0"/>
              <a:t>To stilretninger, flere udtryksformer: </a:t>
            </a:r>
            <a:r>
              <a:rPr lang="da-DK" sz="1200" b="1" i="1" dirty="0">
                <a:hlinkClick r:id="rId2"/>
              </a:rPr>
              <a:t>https://litthist.systime.dk/?id=125</a:t>
            </a:r>
            <a:r>
              <a:rPr lang="da-DK" sz="1200" b="1" i="1" dirty="0"/>
              <a:t> </a:t>
            </a:r>
          </a:p>
        </p:txBody>
      </p:sp>
      <p:sp>
        <p:nvSpPr>
          <p:cNvPr id="4" name="Pladsholder til indhold 3">
            <a:extLst>
              <a:ext uri="{FF2B5EF4-FFF2-40B4-BE49-F238E27FC236}">
                <a16:creationId xmlns:a16="http://schemas.microsoft.com/office/drawing/2014/main" id="{3CD37FE2-A9AE-4BB8-B3E0-8EED4095C0A5}"/>
              </a:ext>
            </a:extLst>
          </p:cNvPr>
          <p:cNvSpPr>
            <a:spLocks noGrp="1"/>
          </p:cNvSpPr>
          <p:nvPr>
            <p:ph sz="half" idx="2"/>
          </p:nvPr>
        </p:nvSpPr>
        <p:spPr>
          <a:xfrm>
            <a:off x="1158131" y="967368"/>
            <a:ext cx="4825158" cy="3309258"/>
          </a:xfrm>
        </p:spPr>
        <p:txBody>
          <a:bodyPr>
            <a:noAutofit/>
          </a:bodyPr>
          <a:lstStyle/>
          <a:p>
            <a:pPr marL="0" indent="0">
              <a:buNone/>
            </a:pPr>
            <a:r>
              <a:rPr lang="da-DK" sz="2000" b="1" dirty="0"/>
              <a:t>Modernismens -ismer</a:t>
            </a:r>
            <a:endParaRPr lang="da-DK" sz="2000" dirty="0"/>
          </a:p>
          <a:p>
            <a:r>
              <a:rPr lang="da-DK" sz="2000" dirty="0"/>
              <a:t>Symbolisme</a:t>
            </a:r>
          </a:p>
          <a:p>
            <a:r>
              <a:rPr lang="da-DK" sz="2000" dirty="0"/>
              <a:t>Ekspressionisme</a:t>
            </a:r>
          </a:p>
          <a:p>
            <a:r>
              <a:rPr lang="da-DK" sz="2000" dirty="0"/>
              <a:t>Futurisme</a:t>
            </a:r>
          </a:p>
          <a:p>
            <a:r>
              <a:rPr lang="da-DK" sz="2000" dirty="0"/>
              <a:t>Surrealisme</a:t>
            </a:r>
          </a:p>
          <a:p>
            <a:r>
              <a:rPr lang="da-DK" sz="2000" dirty="0"/>
              <a:t>Dadaisme</a:t>
            </a:r>
          </a:p>
          <a:p>
            <a:r>
              <a:rPr lang="da-DK" sz="2000" dirty="0"/>
              <a:t>Kubisme</a:t>
            </a:r>
          </a:p>
          <a:p>
            <a:r>
              <a:rPr lang="da-DK" sz="2000" dirty="0" err="1"/>
              <a:t>Heretica</a:t>
            </a:r>
            <a:r>
              <a:rPr lang="da-DK" sz="2000" dirty="0"/>
              <a:t>:</a:t>
            </a:r>
          </a:p>
          <a:p>
            <a:pPr lvl="1"/>
            <a:r>
              <a:rPr lang="da-DK" sz="2000" dirty="0"/>
              <a:t>Konfrontationsmodernisme</a:t>
            </a:r>
          </a:p>
          <a:p>
            <a:pPr lvl="1"/>
            <a:r>
              <a:rPr lang="da-DK" sz="2000" dirty="0"/>
              <a:t>Systemmodernisme</a:t>
            </a:r>
          </a:p>
          <a:p>
            <a:r>
              <a:rPr lang="da-DK" sz="2000" dirty="0"/>
              <a:t>Socialmodernisme</a:t>
            </a:r>
          </a:p>
          <a:p>
            <a:r>
              <a:rPr lang="da-DK" sz="2000" dirty="0"/>
              <a:t>Postmodernisme</a:t>
            </a:r>
          </a:p>
          <a:p>
            <a:r>
              <a:rPr lang="da-DK" sz="2000" dirty="0"/>
              <a:t>Interaktion, eksperiment og genrehybrid</a:t>
            </a:r>
          </a:p>
          <a:p>
            <a:pPr marL="0" indent="0">
              <a:buNone/>
            </a:pPr>
            <a:endParaRPr lang="da-DK" sz="2000" dirty="0"/>
          </a:p>
          <a:p>
            <a:endParaRPr lang="da-DK" sz="2000" dirty="0"/>
          </a:p>
        </p:txBody>
      </p:sp>
      <p:sp>
        <p:nvSpPr>
          <p:cNvPr id="6" name="Pladsholder til indhold 5">
            <a:extLst>
              <a:ext uri="{FF2B5EF4-FFF2-40B4-BE49-F238E27FC236}">
                <a16:creationId xmlns:a16="http://schemas.microsoft.com/office/drawing/2014/main" id="{083B0BD9-7501-4F45-AEFF-4A2109FA7841}"/>
              </a:ext>
            </a:extLst>
          </p:cNvPr>
          <p:cNvSpPr>
            <a:spLocks noGrp="1"/>
          </p:cNvSpPr>
          <p:nvPr>
            <p:ph sz="quarter" idx="4"/>
          </p:nvPr>
        </p:nvSpPr>
        <p:spPr>
          <a:xfrm>
            <a:off x="6208712" y="967368"/>
            <a:ext cx="5341031" cy="3309257"/>
          </a:xfrm>
        </p:spPr>
        <p:txBody>
          <a:bodyPr>
            <a:noAutofit/>
          </a:bodyPr>
          <a:lstStyle/>
          <a:p>
            <a:pPr marL="0" indent="0">
              <a:buNone/>
            </a:pPr>
            <a:r>
              <a:rPr lang="da-DK" sz="2000" b="1" dirty="0"/>
              <a:t>Realismens -ismer</a:t>
            </a:r>
            <a:endParaRPr lang="da-DK" sz="2000" dirty="0"/>
          </a:p>
          <a:p>
            <a:r>
              <a:rPr lang="da-DK" sz="2000" dirty="0"/>
              <a:t>1830erne: Poetisk realisme</a:t>
            </a:r>
          </a:p>
          <a:p>
            <a:r>
              <a:rPr lang="da-DK" sz="2000" dirty="0"/>
              <a:t>1870 kritisk realisme </a:t>
            </a:r>
          </a:p>
          <a:p>
            <a:r>
              <a:rPr lang="da-DK" sz="2000" dirty="0"/>
              <a:t>1880 impressionisme &amp; naturalisme </a:t>
            </a:r>
          </a:p>
          <a:p>
            <a:r>
              <a:rPr lang="da-DK" sz="2000" dirty="0"/>
              <a:t>1900 folkelig realisme </a:t>
            </a:r>
          </a:p>
          <a:p>
            <a:r>
              <a:rPr lang="da-DK" sz="2000" dirty="0"/>
              <a:t>1920 nøgtern realisme</a:t>
            </a:r>
          </a:p>
          <a:p>
            <a:r>
              <a:rPr lang="da-DK" sz="2000" dirty="0"/>
              <a:t>1930 socialrealisme  </a:t>
            </a:r>
          </a:p>
          <a:p>
            <a:r>
              <a:rPr lang="da-DK" sz="2000" dirty="0"/>
              <a:t> 1940 etisk realisme </a:t>
            </a:r>
          </a:p>
          <a:p>
            <a:r>
              <a:rPr lang="da-DK" sz="2000" dirty="0"/>
              <a:t>1950 psykologisk realisme </a:t>
            </a:r>
          </a:p>
          <a:p>
            <a:r>
              <a:rPr lang="da-DK" sz="2000" dirty="0"/>
              <a:t> 1960 nyrealisme </a:t>
            </a:r>
          </a:p>
          <a:p>
            <a:r>
              <a:rPr lang="da-DK" sz="2000" dirty="0"/>
              <a:t> 1970 hverdagsrealisme </a:t>
            </a:r>
          </a:p>
          <a:p>
            <a:r>
              <a:rPr lang="da-DK" sz="2000" dirty="0"/>
              <a:t> 1980 fantastisk realisme </a:t>
            </a:r>
          </a:p>
          <a:p>
            <a:r>
              <a:rPr lang="da-DK" sz="2000" dirty="0"/>
              <a:t> 1990 minimalisme</a:t>
            </a:r>
          </a:p>
          <a:p>
            <a:r>
              <a:rPr lang="da-DK" sz="2000" dirty="0"/>
              <a:t>2000-? kritisk &amp; eksperimenterende realisme og hybrid</a:t>
            </a:r>
          </a:p>
        </p:txBody>
      </p:sp>
    </p:spTree>
    <p:extLst>
      <p:ext uri="{BB962C8B-B14F-4D97-AF65-F5344CB8AC3E}">
        <p14:creationId xmlns:p14="http://schemas.microsoft.com/office/powerpoint/2010/main" val="295130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97B24-1ECF-4723-B1FD-0EC82F8AD3E7}"/>
              </a:ext>
            </a:extLst>
          </p:cNvPr>
          <p:cNvSpPr>
            <a:spLocks noGrp="1"/>
          </p:cNvSpPr>
          <p:nvPr>
            <p:ph type="title"/>
          </p:nvPr>
        </p:nvSpPr>
        <p:spPr/>
        <p:txBody>
          <a:bodyPr/>
          <a:lstStyle/>
          <a:p>
            <a:r>
              <a:rPr lang="da-DK"/>
              <a:t>Øvelse a:</a:t>
            </a:r>
            <a:endParaRPr lang="da-DK" dirty="0"/>
          </a:p>
        </p:txBody>
      </p:sp>
      <p:sp>
        <p:nvSpPr>
          <p:cNvPr id="3" name="Pladsholder til tekst 2">
            <a:extLst>
              <a:ext uri="{FF2B5EF4-FFF2-40B4-BE49-F238E27FC236}">
                <a16:creationId xmlns:a16="http://schemas.microsoft.com/office/drawing/2014/main" id="{211748EA-EF2E-4437-8D59-2E3A0B030DE5}"/>
              </a:ext>
            </a:extLst>
          </p:cNvPr>
          <p:cNvSpPr>
            <a:spLocks noGrp="1"/>
          </p:cNvSpPr>
          <p:nvPr>
            <p:ph type="body" idx="1"/>
          </p:nvPr>
        </p:nvSpPr>
        <p:spPr>
          <a:xfrm>
            <a:off x="4208443" y="3127906"/>
            <a:ext cx="7832993" cy="3474583"/>
          </a:xfrm>
        </p:spPr>
        <p:txBody>
          <a:bodyPr>
            <a:normAutofit/>
          </a:bodyPr>
          <a:lstStyle/>
          <a:p>
            <a:r>
              <a:rPr lang="da-DK" sz="2800" dirty="0"/>
              <a:t>1. Hvad er jeres umiddelbare indtryk af teksterne på kommende slides?</a:t>
            </a:r>
          </a:p>
          <a:p>
            <a:r>
              <a:rPr lang="da-DK" sz="2800" dirty="0"/>
              <a:t>2. Hvilke fremstillinger af virkeligheden får I her?</a:t>
            </a:r>
          </a:p>
          <a:p>
            <a:r>
              <a:rPr lang="da-DK" sz="2800" dirty="0"/>
              <a:t>3. Kommentér på </a:t>
            </a:r>
            <a:r>
              <a:rPr lang="da-DK" sz="2800" dirty="0" err="1"/>
              <a:t>ydtryks</a:t>
            </a:r>
            <a:r>
              <a:rPr lang="da-DK" sz="2800" b="1" dirty="0" err="1"/>
              <a:t>form</a:t>
            </a:r>
            <a:r>
              <a:rPr lang="da-DK" sz="2800" b="1" dirty="0"/>
              <a:t> </a:t>
            </a:r>
            <a:r>
              <a:rPr lang="da-DK" sz="2800" dirty="0"/>
              <a:t>og sprog?</a:t>
            </a:r>
          </a:p>
          <a:p>
            <a:r>
              <a:rPr lang="da-DK" sz="2800" dirty="0"/>
              <a:t>4. Realisme eller modernisme?</a:t>
            </a:r>
          </a:p>
          <a:p>
            <a:endParaRPr lang="da-DK" sz="2800" dirty="0"/>
          </a:p>
        </p:txBody>
      </p:sp>
    </p:spTree>
    <p:extLst>
      <p:ext uri="{BB962C8B-B14F-4D97-AF65-F5344CB8AC3E}">
        <p14:creationId xmlns:p14="http://schemas.microsoft.com/office/powerpoint/2010/main" val="63385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7F36F-D98F-4D60-BD47-2D5E96796EEB}"/>
              </a:ext>
            </a:extLst>
          </p:cNvPr>
          <p:cNvSpPr>
            <a:spLocks noGrp="1"/>
          </p:cNvSpPr>
          <p:nvPr>
            <p:ph type="title"/>
          </p:nvPr>
        </p:nvSpPr>
        <p:spPr/>
        <p:txBody>
          <a:bodyPr/>
          <a:lstStyle/>
          <a:p>
            <a:r>
              <a:rPr lang="da-DK" dirty="0"/>
              <a:t>Eksperimenterende skrivemåder:</a:t>
            </a:r>
          </a:p>
        </p:txBody>
      </p:sp>
      <p:sp>
        <p:nvSpPr>
          <p:cNvPr id="3" name="Pladsholder til tekst 2">
            <a:extLst>
              <a:ext uri="{FF2B5EF4-FFF2-40B4-BE49-F238E27FC236}">
                <a16:creationId xmlns:a16="http://schemas.microsoft.com/office/drawing/2014/main" id="{73866EEC-E75C-445C-8043-2C413EA69110}"/>
              </a:ext>
            </a:extLst>
          </p:cNvPr>
          <p:cNvSpPr>
            <a:spLocks noGrp="1"/>
          </p:cNvSpPr>
          <p:nvPr>
            <p:ph type="body" idx="1"/>
          </p:nvPr>
        </p:nvSpPr>
        <p:spPr/>
        <p:txBody>
          <a:bodyPr/>
          <a:lstStyle/>
          <a:p>
            <a:r>
              <a:rPr lang="da-DK" dirty="0"/>
              <a:t>Ekspressionismens udtryk- </a:t>
            </a:r>
            <a:r>
              <a:rPr lang="da-DK" sz="1200" b="1" dirty="0">
                <a:solidFill>
                  <a:schemeClr val="tx1"/>
                </a:solidFill>
              </a:rPr>
              <a:t>Bønnelycke, 1917:</a:t>
            </a:r>
          </a:p>
        </p:txBody>
      </p:sp>
      <p:sp>
        <p:nvSpPr>
          <p:cNvPr id="5" name="Pladsholder til tekst 4">
            <a:extLst>
              <a:ext uri="{FF2B5EF4-FFF2-40B4-BE49-F238E27FC236}">
                <a16:creationId xmlns:a16="http://schemas.microsoft.com/office/drawing/2014/main" id="{04EEA238-0E6A-4EBB-BC8E-3A2AE546B15F}"/>
              </a:ext>
            </a:extLst>
          </p:cNvPr>
          <p:cNvSpPr>
            <a:spLocks noGrp="1"/>
          </p:cNvSpPr>
          <p:nvPr>
            <p:ph type="body" sz="quarter" idx="3"/>
          </p:nvPr>
        </p:nvSpPr>
        <p:spPr>
          <a:xfrm>
            <a:off x="6208712" y="2237014"/>
            <a:ext cx="4825159" cy="942748"/>
          </a:xfrm>
        </p:spPr>
        <p:txBody>
          <a:bodyPr/>
          <a:lstStyle/>
          <a:p>
            <a:r>
              <a:rPr lang="da-DK" dirty="0"/>
              <a:t>Futurismens manifest-</a:t>
            </a:r>
          </a:p>
          <a:p>
            <a:r>
              <a:rPr lang="da-DK" sz="1100" b="1" dirty="0">
                <a:solidFill>
                  <a:schemeClr val="tx1"/>
                </a:solidFill>
              </a:rPr>
              <a:t>Filippo </a:t>
            </a:r>
            <a:r>
              <a:rPr lang="da-DK" sz="1100" b="1" dirty="0" err="1">
                <a:solidFill>
                  <a:schemeClr val="tx1"/>
                </a:solidFill>
              </a:rPr>
              <a:t>Tommaso</a:t>
            </a:r>
            <a:r>
              <a:rPr lang="da-DK" sz="1100" b="1" dirty="0">
                <a:solidFill>
                  <a:schemeClr val="tx1"/>
                </a:solidFill>
              </a:rPr>
              <a:t>, 1909</a:t>
            </a:r>
          </a:p>
        </p:txBody>
      </p:sp>
      <p:sp>
        <p:nvSpPr>
          <p:cNvPr id="6" name="Pladsholder til indhold 5">
            <a:extLst>
              <a:ext uri="{FF2B5EF4-FFF2-40B4-BE49-F238E27FC236}">
                <a16:creationId xmlns:a16="http://schemas.microsoft.com/office/drawing/2014/main" id="{E8E05B37-FF57-4060-8773-5B6052EDA1FB}"/>
              </a:ext>
            </a:extLst>
          </p:cNvPr>
          <p:cNvSpPr>
            <a:spLocks noGrp="1"/>
          </p:cNvSpPr>
          <p:nvPr>
            <p:ph sz="quarter" idx="4"/>
          </p:nvPr>
        </p:nvSpPr>
        <p:spPr>
          <a:xfrm>
            <a:off x="5477392" y="3179762"/>
            <a:ext cx="6360822" cy="3531281"/>
          </a:xfrm>
        </p:spPr>
        <p:txBody>
          <a:bodyPr>
            <a:normAutofit fontScale="25000" lnSpcReduction="20000"/>
          </a:bodyPr>
          <a:lstStyle/>
          <a:p>
            <a:r>
              <a:rPr lang="da-DK" sz="4500" b="1" dirty="0"/>
              <a:t>Vi ønsker at besynge dem, der elsker faren, dem, der bestandigt lever livet energisk og dristigt.</a:t>
            </a:r>
          </a:p>
          <a:p>
            <a:r>
              <a:rPr lang="da-DK" sz="4500" b="1" dirty="0"/>
              <a:t>De mo</a:t>
            </a:r>
            <a:r>
              <a:rPr lang="da-DK" sz="4500" dirty="0"/>
              <a:t>dige, de forvovne, de oprørske skal fremfor alt være motiverne for vor poesi.</a:t>
            </a:r>
          </a:p>
          <a:p>
            <a:r>
              <a:rPr lang="da-DK" sz="4500" dirty="0"/>
              <a:t>Indtil nu har litteraturen lovprist den tankefulde ro, ekstasen og søvnen. </a:t>
            </a:r>
            <a:r>
              <a:rPr lang="da-DK" sz="4500" b="1" dirty="0"/>
              <a:t>Vi vil prise den aggressive bevægelse, den feberhede søvnløshed, sportsmandens løb og saltomortale, </a:t>
            </a:r>
            <a:r>
              <a:rPr lang="da-DK" sz="4500" b="1" dirty="0" err="1"/>
              <a:t>slagsbroderens</a:t>
            </a:r>
            <a:r>
              <a:rPr lang="da-DK" sz="4500" b="1" dirty="0"/>
              <a:t> flade hånd og knyttede næve.</a:t>
            </a:r>
          </a:p>
          <a:p>
            <a:r>
              <a:rPr lang="da-DK" sz="4500" dirty="0"/>
              <a:t>Vi erklærer, at verdens herlighed er blevet beriget med en ny skønhed: fartens skønhed. Et væddeløbsautomobil med sin motorhjelm, prydet med rør, der ligner slanger, med sit eksplosive åndedræt, et brølende automobil, der kører som under maskingeværets kugleregn, er skønnere end Nike fra </a:t>
            </a:r>
            <a:r>
              <a:rPr lang="da-DK" sz="4500" dirty="0" err="1"/>
              <a:t>Samothrake</a:t>
            </a:r>
            <a:r>
              <a:rPr lang="da-DK" sz="4500" dirty="0"/>
              <a:t>.</a:t>
            </a:r>
          </a:p>
          <a:p>
            <a:r>
              <a:rPr lang="da-DK" sz="4500" dirty="0"/>
              <a:t>Vi ønsker at hylde manden ved rattet; sin stang borer han ned i jorden, der slynget ud i sin bane bevæger sig med rasende fart.</a:t>
            </a:r>
          </a:p>
          <a:p>
            <a:r>
              <a:rPr lang="da-DK" sz="4500" b="1" dirty="0"/>
              <a:t>Digteren må uden forbehold, med lidenskab, styrke og gavmildhed forøge disse motivers flammende bål</a:t>
            </a:r>
            <a:r>
              <a:rPr lang="da-DK" sz="4500" dirty="0"/>
              <a:t>.</a:t>
            </a:r>
          </a:p>
          <a:p>
            <a:r>
              <a:rPr lang="da-DK" sz="4500" b="1" dirty="0"/>
              <a:t>Kun i kampen er der skønhed</a:t>
            </a:r>
            <a:r>
              <a:rPr lang="da-DK" sz="4500" dirty="0"/>
              <a:t>. Kun det værk, hvori der angribes, fortjener navn af hovedværk</a:t>
            </a:r>
            <a:r>
              <a:rPr lang="da-DK" sz="4500" b="1" dirty="0"/>
              <a:t>. Poesien skal være som et voldsomt anfald mod de ukendte magter</a:t>
            </a:r>
            <a:r>
              <a:rPr lang="da-DK" sz="4500" dirty="0"/>
              <a:t>, der skal lære at bøje sig for mennesket.</a:t>
            </a:r>
          </a:p>
          <a:p>
            <a:endParaRPr lang="da-DK" dirty="0"/>
          </a:p>
        </p:txBody>
      </p:sp>
      <p:pic>
        <p:nvPicPr>
          <p:cNvPr id="1026" name="Picture 2" descr="Ekspressionismen">
            <a:extLst>
              <a:ext uri="{FF2B5EF4-FFF2-40B4-BE49-F238E27FC236}">
                <a16:creationId xmlns:a16="http://schemas.microsoft.com/office/drawing/2014/main" id="{954F3FE3-1BAE-445B-B3CF-1B25815D78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38943" y="3179763"/>
            <a:ext cx="2424793" cy="286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2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C8F851D-8389-4604-9E6B-921567301723}"/>
              </a:ext>
            </a:extLst>
          </p:cNvPr>
          <p:cNvSpPr>
            <a:spLocks noGrp="1"/>
          </p:cNvSpPr>
          <p:nvPr>
            <p:ph sz="half" idx="2"/>
          </p:nvPr>
        </p:nvSpPr>
        <p:spPr>
          <a:xfrm>
            <a:off x="839788" y="2078078"/>
            <a:ext cx="4825158" cy="3343502"/>
          </a:xfrm>
        </p:spPr>
        <p:txBody>
          <a:bodyPr>
            <a:normAutofit fontScale="47500" lnSpcReduction="20000"/>
          </a:bodyPr>
          <a:lstStyle/>
          <a:p>
            <a:pPr marL="0" indent="0" eaLnBrk="0" fontAlgn="base" hangingPunct="0">
              <a:spcBef>
                <a:spcPct val="0"/>
              </a:spcBef>
              <a:spcAft>
                <a:spcPct val="0"/>
              </a:spcAft>
              <a:buNone/>
            </a:pPr>
            <a:r>
              <a:rPr lang="da-DK" altLang="da-DK" sz="5100" b="1" dirty="0">
                <a:latin typeface="var(--font-title)"/>
              </a:rPr>
              <a:t>Rudolf Broby-Johansen: Bordelpige dræber ufødt (1922)</a:t>
            </a:r>
            <a:br>
              <a:rPr lang="da-DK" altLang="da-DK" sz="5100" b="1" dirty="0">
                <a:latin typeface="var(--font-title)"/>
              </a:rPr>
            </a:br>
            <a:endParaRPr lang="da-DK" sz="5100" dirty="0"/>
          </a:p>
          <a:p>
            <a:pPr marL="0" lvl="0" indent="0" defTabSz="914400" eaLnBrk="0" fontAlgn="base" hangingPunct="0">
              <a:spcBef>
                <a:spcPct val="0"/>
              </a:spcBef>
              <a:spcAft>
                <a:spcPct val="0"/>
              </a:spcAft>
              <a:buClrTx/>
              <a:buSzTx/>
              <a:buNone/>
            </a:pPr>
            <a:endParaRPr lang="da-DK" altLang="da-DK" sz="3800" dirty="0">
              <a:solidFill>
                <a:srgbClr val="333333"/>
              </a:solidFill>
              <a:latin typeface="var(--font-content)"/>
            </a:endParaRPr>
          </a:p>
          <a:p>
            <a:pPr marL="0" lvl="0" indent="0" defTabSz="914400" eaLnBrk="0" fontAlgn="base" hangingPunct="0">
              <a:spcBef>
                <a:spcPct val="0"/>
              </a:spcBef>
              <a:spcAft>
                <a:spcPct val="0"/>
              </a:spcAft>
              <a:buClrTx/>
              <a:buSzTx/>
              <a:buNone/>
            </a:pPr>
            <a:endParaRPr lang="da-DK" altLang="da-DK" sz="3800" dirty="0">
              <a:solidFill>
                <a:srgbClr val="333333"/>
              </a:solidFill>
              <a:latin typeface="var(--font-content)"/>
            </a:endParaRPr>
          </a:p>
          <a:p>
            <a:pPr marL="0" lvl="0" indent="0" defTabSz="914400" eaLnBrk="0" fontAlgn="base" hangingPunct="0">
              <a:spcBef>
                <a:spcPct val="0"/>
              </a:spcBef>
              <a:spcAft>
                <a:spcPct val="0"/>
              </a:spcAft>
              <a:buClrTx/>
              <a:buSzTx/>
              <a:buNone/>
            </a:pPr>
            <a:r>
              <a:rPr lang="da-DK" altLang="da-DK" sz="3800" dirty="0">
                <a:solidFill>
                  <a:srgbClr val="333333"/>
                </a:solidFill>
                <a:latin typeface="var(--font-content)"/>
              </a:rPr>
              <a:t>SKAMSLIDT DIVAN</a:t>
            </a:r>
          </a:p>
          <a:p>
            <a:pPr marL="0" lvl="0" indent="0" defTabSz="914400" eaLnBrk="0" fontAlgn="base" hangingPunct="0">
              <a:spcBef>
                <a:spcPct val="0"/>
              </a:spcBef>
              <a:spcAft>
                <a:spcPct val="0"/>
              </a:spcAft>
              <a:buClrTx/>
              <a:buSzTx/>
              <a:buNone/>
            </a:pPr>
            <a:endParaRPr lang="da-DK" altLang="da-DK" sz="3800"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3800" dirty="0">
                <a:solidFill>
                  <a:srgbClr val="333333"/>
                </a:solidFill>
                <a:latin typeface="var(--font-content)"/>
              </a:rPr>
              <a:t>PÅ RYGGEN TØS</a:t>
            </a:r>
            <a:br>
              <a:rPr lang="da-DK" altLang="da-DK" sz="3800" dirty="0">
                <a:solidFill>
                  <a:srgbClr val="333333"/>
                </a:solidFill>
                <a:latin typeface="var(--font-content)"/>
              </a:rPr>
            </a:br>
            <a:r>
              <a:rPr lang="da-DK" altLang="da-DK" sz="3800" dirty="0">
                <a:solidFill>
                  <a:srgbClr val="333333"/>
                </a:solidFill>
                <a:latin typeface="var(--font-content)"/>
              </a:rPr>
              <a:t>MED CHEMIS-VALK OVER MAVE</a:t>
            </a:r>
            <a:br>
              <a:rPr lang="da-DK" altLang="da-DK" sz="3800" dirty="0">
                <a:solidFill>
                  <a:srgbClr val="333333"/>
                </a:solidFill>
                <a:latin typeface="var(--font-content)"/>
              </a:rPr>
            </a:br>
            <a:r>
              <a:rPr lang="da-DK" altLang="da-DK" sz="3800" dirty="0">
                <a:solidFill>
                  <a:srgbClr val="333333"/>
                </a:solidFill>
                <a:latin typeface="var(--font-content)"/>
              </a:rPr>
              <a:t>SPREDBEN</a:t>
            </a:r>
            <a:br>
              <a:rPr lang="da-DK" altLang="da-DK" sz="3800" dirty="0">
                <a:solidFill>
                  <a:srgbClr val="333333"/>
                </a:solidFill>
                <a:latin typeface="var(--font-content)"/>
              </a:rPr>
            </a:br>
            <a:r>
              <a:rPr lang="da-DK" altLang="da-DK" sz="3800" dirty="0">
                <a:solidFill>
                  <a:srgbClr val="333333"/>
                </a:solidFill>
                <a:latin typeface="var(--font-content)"/>
              </a:rPr>
              <a:t>BORER STRIKKEPIND</a:t>
            </a:r>
            <a:br>
              <a:rPr lang="da-DK" altLang="da-DK" sz="3800" dirty="0">
                <a:solidFill>
                  <a:srgbClr val="333333"/>
                </a:solidFill>
                <a:latin typeface="var(--font-content)"/>
              </a:rPr>
            </a:br>
            <a:r>
              <a:rPr lang="da-DK" altLang="da-DK" sz="3800" dirty="0">
                <a:solidFill>
                  <a:srgbClr val="333333"/>
                </a:solidFill>
                <a:latin typeface="var(--font-content)"/>
              </a:rPr>
              <a:t>I KULHÅRS UDFRYNSET VULVA</a:t>
            </a:r>
            <a:br>
              <a:rPr lang="da-DK" altLang="da-DK" sz="3800" dirty="0">
                <a:solidFill>
                  <a:srgbClr val="333333"/>
                </a:solidFill>
                <a:latin typeface="var(--font-content)"/>
              </a:rPr>
            </a:br>
            <a:r>
              <a:rPr lang="da-DK" altLang="da-DK" sz="3800" dirty="0">
                <a:solidFill>
                  <a:srgbClr val="333333"/>
                </a:solidFill>
                <a:latin typeface="var(--font-content)"/>
              </a:rPr>
              <a:t>GURGLENDE</a:t>
            </a:r>
          </a:p>
          <a:p>
            <a:pPr marL="0" lvl="0" indent="0" defTabSz="914400" eaLnBrk="0" fontAlgn="base" hangingPunct="0">
              <a:spcBef>
                <a:spcPct val="0"/>
              </a:spcBef>
              <a:spcAft>
                <a:spcPct val="0"/>
              </a:spcAft>
              <a:buClrTx/>
              <a:buSzTx/>
              <a:buNone/>
            </a:pPr>
            <a:endParaRPr lang="da-DK" altLang="da-DK" sz="3800"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3800" dirty="0">
                <a:solidFill>
                  <a:srgbClr val="333333"/>
                </a:solidFill>
                <a:latin typeface="var(--font-content)"/>
              </a:rPr>
              <a:t>LIG KØNS-KRYBER</a:t>
            </a:r>
            <a:endParaRPr lang="da-DK" altLang="da-DK" sz="3800" dirty="0">
              <a:solidFill>
                <a:schemeClr val="tx1"/>
              </a:solidFill>
            </a:endParaRPr>
          </a:p>
          <a:p>
            <a:endParaRPr lang="da-DK" dirty="0"/>
          </a:p>
        </p:txBody>
      </p:sp>
      <p:sp>
        <p:nvSpPr>
          <p:cNvPr id="6" name="Pladsholder til indhold 5">
            <a:extLst>
              <a:ext uri="{FF2B5EF4-FFF2-40B4-BE49-F238E27FC236}">
                <a16:creationId xmlns:a16="http://schemas.microsoft.com/office/drawing/2014/main" id="{F0A4703F-A734-4320-8CC2-D0FAD44B0505}"/>
              </a:ext>
            </a:extLst>
          </p:cNvPr>
          <p:cNvSpPr>
            <a:spLocks noGrp="1"/>
          </p:cNvSpPr>
          <p:nvPr>
            <p:ph sz="quarter" idx="4"/>
          </p:nvPr>
        </p:nvSpPr>
        <p:spPr>
          <a:xfrm>
            <a:off x="6096000" y="1532915"/>
            <a:ext cx="4825159" cy="3343502"/>
          </a:xfrm>
        </p:spPr>
        <p:txBody>
          <a:bodyPr>
            <a:noAutofit/>
          </a:bodyPr>
          <a:lstStyle/>
          <a:p>
            <a:pPr marL="0" indent="0">
              <a:buNone/>
            </a:pPr>
            <a:r>
              <a:rPr lang="en-US" sz="1600" b="1" dirty="0"/>
              <a:t>Michael Strunge: NAT I ELECTRI-CITY 1979</a:t>
            </a:r>
            <a:endParaRPr lang="da-DK" sz="1600" dirty="0"/>
          </a:p>
          <a:p>
            <a:pPr marL="0" indent="0">
              <a:buNone/>
            </a:pPr>
            <a:r>
              <a:rPr lang="da-DK" sz="1600" dirty="0"/>
              <a:t>OG BØRNENE NU</a:t>
            </a:r>
            <a:br>
              <a:rPr lang="da-DK" sz="1600" dirty="0"/>
            </a:br>
            <a:r>
              <a:rPr lang="da-DK" sz="1600" dirty="0"/>
              <a:t>ER SMERTELIGT VOXNE. SOM EN DEL AF DE NYE TIDERS</a:t>
            </a:r>
            <a:br>
              <a:rPr lang="da-DK" sz="1600" dirty="0"/>
            </a:br>
            <a:r>
              <a:rPr lang="da-DK" sz="1600" dirty="0"/>
              <a:t>TAVSHED STÅR DE PÅ GADERNES DESPERATE HJØRNER UDEN</a:t>
            </a:r>
            <a:br>
              <a:rPr lang="da-DK" sz="1600" dirty="0"/>
            </a:br>
            <a:r>
              <a:rPr lang="da-DK" sz="1600" dirty="0"/>
              <a:t>ADGANG TIL HUSENES LÆRDOM OG FORDUMMELSE, SLAVERI.</a:t>
            </a:r>
            <a:br>
              <a:rPr lang="da-DK" sz="1600" dirty="0"/>
            </a:br>
            <a:r>
              <a:rPr lang="da-DK" sz="1600" dirty="0"/>
              <a:t>DERES ØJNE SER OP TIL VINDUETS TV-SKÆRM, HVOR DE</a:t>
            </a:r>
            <a:br>
              <a:rPr lang="da-DK" sz="1600" dirty="0"/>
            </a:br>
            <a:r>
              <a:rPr lang="da-DK" sz="1600" dirty="0"/>
              <a:t>FLAKSENDE SKYGGER FRA DEN DÆMONISKE DISCODANSER</a:t>
            </a:r>
            <a:br>
              <a:rPr lang="da-DK" sz="1600" dirty="0"/>
            </a:br>
            <a:r>
              <a:rPr lang="da-DK" sz="1600" dirty="0"/>
              <a:t>OG HANS VEDHÆNG, DEN INDTAGENDE SMINKEDE DUMME-</a:t>
            </a:r>
            <a:br>
              <a:rPr lang="da-DK" sz="1600" dirty="0"/>
            </a:br>
            <a:r>
              <a:rPr lang="da-DK" sz="1600" dirty="0"/>
              <a:t>DULLE, KRÆVER AL OPMÆRKSOMHED TIL DERES SKRIDT.</a:t>
            </a:r>
            <a:br>
              <a:rPr lang="da-DK" sz="1600" dirty="0"/>
            </a:br>
            <a:r>
              <a:rPr lang="da-DK" sz="1600" dirty="0"/>
              <a:t>DETTE ER DE NYE GUSTNE GUDER. AT KOPIERE DEM OG</a:t>
            </a:r>
            <a:br>
              <a:rPr lang="da-DK" sz="1600" dirty="0"/>
            </a:br>
            <a:r>
              <a:rPr lang="da-DK" sz="1600" dirty="0"/>
              <a:t>DERES NOBLE STIL KAN GIVE ADGANG TIL HUSENES</a:t>
            </a:r>
            <a:br>
              <a:rPr lang="da-DK" sz="1600" dirty="0"/>
            </a:br>
            <a:r>
              <a:rPr lang="da-DK" sz="1600" dirty="0"/>
              <a:t>KONKURRENCE OM METALDYR, PLASTICKROPPE OG</a:t>
            </a:r>
            <a:br>
              <a:rPr lang="da-DK" sz="1600" dirty="0"/>
            </a:br>
            <a:r>
              <a:rPr lang="da-DK" sz="1600" dirty="0"/>
              <a:t>STENKASSER MED SØVNSTUMME RUDER.</a:t>
            </a:r>
            <a:br>
              <a:rPr lang="da-DK" sz="1600" dirty="0"/>
            </a:br>
            <a:r>
              <a:rPr lang="da-DK" sz="1600" dirty="0"/>
              <a:t>OPPE I BYENS ELEKTRISKE LUFT SVÆVER ENKELTE</a:t>
            </a:r>
            <a:br>
              <a:rPr lang="da-DK" sz="1600" dirty="0"/>
            </a:br>
            <a:r>
              <a:rPr lang="da-DK" sz="1600" dirty="0"/>
              <a:t>DIGTERE FRA DEN NÆSTE DEKADE. VIL INGEN HØRE DERES</a:t>
            </a:r>
            <a:br>
              <a:rPr lang="da-DK" sz="1600" dirty="0"/>
            </a:br>
            <a:r>
              <a:rPr lang="da-DK" sz="1600" dirty="0"/>
              <a:t>SANGE OM EN STØRRE VIRKELIGHED (…) </a:t>
            </a:r>
          </a:p>
          <a:p>
            <a:pPr marL="0" indent="0">
              <a:buNone/>
            </a:pPr>
            <a:endParaRPr lang="da-DK" sz="1600" dirty="0"/>
          </a:p>
        </p:txBody>
      </p:sp>
    </p:spTree>
    <p:extLst>
      <p:ext uri="{BB962C8B-B14F-4D97-AF65-F5344CB8AC3E}">
        <p14:creationId xmlns:p14="http://schemas.microsoft.com/office/powerpoint/2010/main" val="239899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209E4-8196-462A-9566-AAEE4C989467}"/>
              </a:ext>
            </a:extLst>
          </p:cNvPr>
          <p:cNvSpPr>
            <a:spLocks noGrp="1"/>
          </p:cNvSpPr>
          <p:nvPr>
            <p:ph type="title"/>
          </p:nvPr>
        </p:nvSpPr>
        <p:spPr/>
        <p:txBody>
          <a:bodyPr/>
          <a:lstStyle/>
          <a:p>
            <a:r>
              <a:rPr lang="da-DK" dirty="0"/>
              <a:t>Øvelse b</a:t>
            </a:r>
          </a:p>
        </p:txBody>
      </p:sp>
      <p:sp>
        <p:nvSpPr>
          <p:cNvPr id="3" name="Pladsholder til tekst 2">
            <a:extLst>
              <a:ext uri="{FF2B5EF4-FFF2-40B4-BE49-F238E27FC236}">
                <a16:creationId xmlns:a16="http://schemas.microsoft.com/office/drawing/2014/main" id="{A38AC4A3-2D34-42A4-B86F-308B3D17FA1F}"/>
              </a:ext>
            </a:extLst>
          </p:cNvPr>
          <p:cNvSpPr>
            <a:spLocks noGrp="1"/>
          </p:cNvSpPr>
          <p:nvPr>
            <p:ph type="body" idx="1"/>
          </p:nvPr>
        </p:nvSpPr>
        <p:spPr>
          <a:xfrm>
            <a:off x="6895559" y="1657349"/>
            <a:ext cx="3757545" cy="3739243"/>
          </a:xfrm>
        </p:spPr>
        <p:txBody>
          <a:bodyPr>
            <a:normAutofit lnSpcReduction="10000"/>
          </a:bodyPr>
          <a:lstStyle/>
          <a:p>
            <a:r>
              <a:rPr lang="da-DK" dirty="0"/>
              <a:t>De næste sider forskellige realistiske tekster:</a:t>
            </a:r>
          </a:p>
          <a:p>
            <a:pPr marL="457200" indent="-457200">
              <a:buAutoNum type="arabicParenR"/>
            </a:pPr>
            <a:r>
              <a:rPr lang="da-DK" dirty="0"/>
              <a:t>Hvilke virkeligheds-fremstillinger møder I her?</a:t>
            </a:r>
          </a:p>
          <a:p>
            <a:pPr marL="457200" indent="-457200">
              <a:buAutoNum type="arabicParenR"/>
            </a:pPr>
            <a:r>
              <a:rPr lang="da-DK" dirty="0"/>
              <a:t>2) Karakterisér sprog &amp; stil.</a:t>
            </a:r>
          </a:p>
          <a:p>
            <a:pPr marL="457200" indent="-457200">
              <a:buAutoNum type="arabicParenR"/>
            </a:pPr>
            <a:r>
              <a:rPr lang="da-DK" dirty="0"/>
              <a:t>Hvordan er de  ”realistiske”- notér jer, hvordan de adskiller sig fra hinanden?</a:t>
            </a:r>
          </a:p>
        </p:txBody>
      </p:sp>
    </p:spTree>
    <p:extLst>
      <p:ext uri="{BB962C8B-B14F-4D97-AF65-F5344CB8AC3E}">
        <p14:creationId xmlns:p14="http://schemas.microsoft.com/office/powerpoint/2010/main" val="11662038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3168</TotalTime>
  <Words>1321</Words>
  <Application>Microsoft Office PowerPoint</Application>
  <PresentationFormat>Widescreen</PresentationFormat>
  <Paragraphs>109</Paragraphs>
  <Slides>13</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13</vt:i4>
      </vt:variant>
    </vt:vector>
  </HeadingPairs>
  <TitlesOfParts>
    <vt:vector size="20" baseType="lpstr">
      <vt:lpstr>Arial</vt:lpstr>
      <vt:lpstr>Calibri</vt:lpstr>
      <vt:lpstr>Calibri Light</vt:lpstr>
      <vt:lpstr>Noto Sans</vt:lpstr>
      <vt:lpstr>var(--font-content)</vt:lpstr>
      <vt:lpstr>var(--font-title)</vt:lpstr>
      <vt:lpstr>Office-tema</vt:lpstr>
      <vt:lpstr>På sporet af virkelighedsbilleder:</vt:lpstr>
      <vt:lpstr>2 dybe spor i gennem det (19.) 20. &amp; 21.århundrede:</vt:lpstr>
      <vt:lpstr>Opråb, Forandring, Jubel, Revolution, Avantgarde &amp; Social kritik:</vt:lpstr>
      <vt:lpstr>PowerPoint-præsentation</vt:lpstr>
      <vt:lpstr>To stilretninger, flere udtryksformer: https://litthist.systime.dk/?id=125 </vt:lpstr>
      <vt:lpstr>Øvelse a:</vt:lpstr>
      <vt:lpstr>Eksperimenterende skrivemåder:</vt:lpstr>
      <vt:lpstr>PowerPoint-præsentation</vt:lpstr>
      <vt:lpstr>Øvelse b</vt:lpstr>
      <vt:lpstr>Knæl for monsunen, 2019 </vt:lpstr>
      <vt:lpstr>Realismens udtryk &amp; virkelighedsskildringer:</vt:lpstr>
      <vt:lpstr>Theis Ørntoft: Vandet i hanerne smager af klor, Digte 2014</vt:lpstr>
      <vt:lpstr>   Anna og Aksel sidder i hver deres ende af sofaen, henfaldet i den slags opgivende stilhed, der kan opstå på toppen af et skænderi. Barnet sover. De er begge dybt i tanker om, hvad de er blevet til. Det er i dette øjeblik, at Anna forstår, at hun for første gang i sit liv er blevet ødelagt.  Olga Ravn: Mit arbejde, 2020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lyrikkens verden!</dc:title>
  <dc:creator>Clara Fredslund Jürgens Kier</dc:creator>
  <cp:lastModifiedBy>Jeanette Mikkelsen (JM | MG)</cp:lastModifiedBy>
  <cp:revision>35</cp:revision>
  <dcterms:created xsi:type="dcterms:W3CDTF">2023-10-30T14:04:50Z</dcterms:created>
  <dcterms:modified xsi:type="dcterms:W3CDTF">2026-04-14T06:35:25Z</dcterms:modified>
</cp:coreProperties>
</file>