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069e0725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069e072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069e0725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5069e0725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069e0725d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069e0725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0b81322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0b81322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069e0725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069e0725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0b81322c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0b81322c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rive.google.com/drive/folders/1oYnrBcggEWWzXnaNdSJ7GIUqDvys9MSS?usp=sha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Tysk mundtlig eksamen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Mundtlig eksamen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M</a:t>
            </a:r>
            <a:r>
              <a:rPr lang="da"/>
              <a:t>undtlig prøve på ca. 30 minutter.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da"/>
              <a:t>F</a:t>
            </a:r>
            <a:r>
              <a:rPr lang="da"/>
              <a:t>orberedelsestid er </a:t>
            </a:r>
            <a:r>
              <a:rPr lang="da"/>
              <a:t>ca. 60 minutter (forlænget tid: 90 min.).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I får en tekst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Prøven tager udgangspunkt i en ukendt, ubearbejdet tysksproget tekst, der har tilknytning til ét af de studerede emner.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da"/>
              <a:t>Teksten har et omfang på ca. 1 til 1,5 normalside.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Tekstmaterialet forsynes med titel, forfatter, udgivelsesår og linjetæller. Der angives, hvilket emne materialet har tilknytning til.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I får en kort instruks</a:t>
            </a:r>
            <a:r>
              <a:rPr lang="da" sz="2750"/>
              <a:t> på tysk</a:t>
            </a:r>
            <a:endParaRPr sz="27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 sz="2133"/>
              <a:t>Den angiver, hvordan I skal arbejde med materialet.</a:t>
            </a:r>
            <a:endParaRPr sz="2133"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275" y="1058625"/>
            <a:ext cx="5467350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700" y="3052450"/>
            <a:ext cx="5495925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Selve prøven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2738" lvl="0" marL="457200" rtl="0" algn="l"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Præsentationen skal være en mundtlig, struktureret fremlæggelse. 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Du kan støtte dig til disposition, talekort eller lignende, men o</a:t>
            </a:r>
            <a:r>
              <a:rPr lang="da" sz="1325"/>
              <a:t>plæsning</a:t>
            </a:r>
            <a:r>
              <a:rPr lang="da" sz="1325"/>
              <a:t> tæller ikke positivt i bedømmelsen.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Du kan kort citere fra udvalgte tekster for at underbygge væsentlige pointer. 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Præsentationen varer normalt ca. 8 minutter. 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Du skal i din fremlæggelse tage udgangspunkt i den instruks, der følger med teksten, og inddrage perspektivering til det emne, som teksten har tilknytning til. 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Derefter følger en samtale, hvor din forståelse af tekstmaterialet og dets relation til det studerede emne uddybes. 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0"/>
              </a:spcAft>
              <a:buSzPts val="1325"/>
              <a:buChar char="●"/>
            </a:pPr>
            <a:r>
              <a:rPr lang="da" sz="1325"/>
              <a:t>Det er vigtigt, at du </a:t>
            </a:r>
            <a:r>
              <a:rPr lang="da" sz="1325"/>
              <a:t>demonstrerer din </a:t>
            </a:r>
            <a:r>
              <a:rPr lang="da" sz="1325"/>
              <a:t>viden om det studerede emne i denne samtale. </a:t>
            </a:r>
            <a:endParaRPr sz="1325"/>
          </a:p>
          <a:p>
            <a:pPr indent="-312738" lvl="0" marL="457200" rtl="0" algn="l">
              <a:spcBef>
                <a:spcPts val="1000"/>
              </a:spcBef>
              <a:spcAft>
                <a:spcPts val="1000"/>
              </a:spcAft>
              <a:buSzPts val="1325"/>
              <a:buChar char="●"/>
            </a:pPr>
            <a:r>
              <a:rPr lang="da" sz="1325"/>
              <a:t>Desuden skal denne del af prøven også vise din spontane kommunikative kompetence.</a:t>
            </a:r>
            <a:endParaRPr sz="132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Der er som udgangspunkt ikke adgang til internettet ved prøverne.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Det vil være tilladt at bruge: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-ordbogen.com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LINK til vores eksamensmappe med referat af tekster, samt centrale gloser til emnerne: </a:t>
            </a:r>
            <a:r>
              <a:rPr lang="da" u="sng">
                <a:solidFill>
                  <a:schemeClr val="hlink"/>
                </a:solidFill>
                <a:hlinkClick r:id="rId3"/>
              </a:rPr>
              <a:t>TY '26 2ty2 Eksamensmappe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Gemte noter/ark fra undervisningen gemmes på jeres computer.</a:t>
            </a:r>
            <a:endParaRPr/>
          </a:p>
        </p:txBody>
      </p:sp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Tilladte hjælpemidler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Bedømmelseskriterier</a:t>
            </a:r>
            <a:endParaRPr/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/>
              <a:t>”(…). Der lægges vægt på, at eksaminanden på tysk kan </a:t>
            </a:r>
            <a:r>
              <a:rPr b="1" lang="da"/>
              <a:t>præsentere </a:t>
            </a:r>
            <a:r>
              <a:rPr lang="da"/>
              <a:t>og </a:t>
            </a:r>
            <a:r>
              <a:rPr b="1" lang="da"/>
              <a:t>perspektivere </a:t>
            </a:r>
            <a:r>
              <a:rPr lang="da"/>
              <a:t>tekstmaterialet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da"/>
              <a:t>og </a:t>
            </a:r>
            <a:r>
              <a:rPr b="1" lang="da"/>
              <a:t>inddrage relevante elementer </a:t>
            </a:r>
            <a:r>
              <a:rPr lang="da"/>
              <a:t>af kulturelle, historiske og samfundsmæssige forhold </a:t>
            </a:r>
            <a:r>
              <a:rPr b="1" lang="da"/>
              <a:t>fra det studerede emne</a:t>
            </a:r>
            <a:r>
              <a:rPr lang="da"/>
              <a:t>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/>
              <a:t>Endvidere lægges der vægt på </a:t>
            </a:r>
            <a:r>
              <a:rPr b="1" lang="da"/>
              <a:t>samtalefærdighed </a:t>
            </a:r>
            <a:r>
              <a:rPr lang="da"/>
              <a:t>og </a:t>
            </a:r>
            <a:r>
              <a:rPr b="1" lang="da"/>
              <a:t>tekstforståelse</a:t>
            </a:r>
            <a:r>
              <a:rPr lang="da"/>
              <a:t>. (…)”.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