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3" r:id="rId4"/>
    <p:sldId id="257" r:id="rId5"/>
    <p:sldId id="277" r:id="rId6"/>
    <p:sldId id="267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iG 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7887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5212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082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326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6240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840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6039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671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0423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54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234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2EA1F-1501-4AE6-B4AC-C4F7FA666074}" type="datetimeFigureOut">
              <a:rPr lang="da-DK" smtClean="0"/>
              <a:t>16-01-2023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34B00-A6BD-4298-B083-A56B24CAAEE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53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5C338-AFA8-4EA9-859C-AB13274BE7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a-DK" sz="8800" b="1" dirty="0"/>
              <a:t>Samfundsfaglige metoder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5E4E42E-9F72-4B6C-80D3-B05EAEC86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902978"/>
            <a:ext cx="8534400" cy="1752600"/>
          </a:xfrm>
        </p:spPr>
        <p:txBody>
          <a:bodyPr>
            <a:normAutofit/>
          </a:bodyPr>
          <a:lstStyle/>
          <a:p>
            <a:endParaRPr lang="da-DK" sz="8800" b="1" dirty="0"/>
          </a:p>
        </p:txBody>
      </p:sp>
    </p:spTree>
    <p:extLst>
      <p:ext uri="{BB962C8B-B14F-4D97-AF65-F5344CB8AC3E}">
        <p14:creationId xmlns:p14="http://schemas.microsoft.com/office/powerpoint/2010/main" val="2062774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 tre hovedområder</a:t>
            </a:r>
          </a:p>
        </p:txBody>
      </p:sp>
      <p:pic>
        <p:nvPicPr>
          <p:cNvPr id="5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00" y="1217730"/>
            <a:ext cx="8619200" cy="5419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9203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 skal man i samf.!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da-DK" dirty="0">
                <a:latin typeface="Arial" charset="0"/>
              </a:rPr>
              <a:t>Anvende samfundsfaglige begreber/teorier (sociologiske, politologiske eller økonomiske) i en undersøgelse </a:t>
            </a:r>
            <a:r>
              <a:rPr lang="da-DK" b="1" i="1" dirty="0">
                <a:solidFill>
                  <a:schemeClr val="hlink"/>
                </a:solidFill>
                <a:latin typeface="Arial" charset="0"/>
              </a:rPr>
              <a:t>og</a:t>
            </a:r>
          </a:p>
          <a:p>
            <a:pPr>
              <a:lnSpc>
                <a:spcPct val="90000"/>
              </a:lnSpc>
            </a:pPr>
            <a:endParaRPr lang="da-DK" b="1" i="1" dirty="0">
              <a:solidFill>
                <a:schemeClr val="hlink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da-DK" dirty="0">
                <a:latin typeface="Arial" charset="0"/>
              </a:rPr>
              <a:t>Selv anvende kvantitativ, kvalitativ eller komparativ metode </a:t>
            </a:r>
            <a:r>
              <a:rPr lang="da-DK" b="1" i="1" dirty="0">
                <a:solidFill>
                  <a:schemeClr val="hlink"/>
                </a:solidFill>
                <a:latin typeface="Arial" charset="0"/>
              </a:rPr>
              <a:t>eller</a:t>
            </a:r>
          </a:p>
          <a:p>
            <a:pPr>
              <a:lnSpc>
                <a:spcPct val="90000"/>
              </a:lnSpc>
            </a:pPr>
            <a:endParaRPr lang="da-DK" b="1" i="1" dirty="0">
              <a:solidFill>
                <a:schemeClr val="hlink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da-DK" dirty="0">
                <a:latin typeface="Arial" charset="0"/>
              </a:rPr>
              <a:t>Bruge andres anvendelse heraf </a:t>
            </a:r>
            <a:r>
              <a:rPr lang="da-DK" b="1" i="1" dirty="0">
                <a:solidFill>
                  <a:schemeClr val="hlink"/>
                </a:solidFill>
                <a:latin typeface="Arial" charset="0"/>
              </a:rPr>
              <a:t>eller</a:t>
            </a:r>
          </a:p>
          <a:p>
            <a:pPr>
              <a:lnSpc>
                <a:spcPct val="90000"/>
              </a:lnSpc>
            </a:pPr>
            <a:endParaRPr lang="da-DK" b="1" i="1" dirty="0">
              <a:solidFill>
                <a:schemeClr val="hlink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da-DK" dirty="0">
                <a:latin typeface="Arial" charset="0"/>
              </a:rPr>
              <a:t>Vide hvordan man kunne bruge metoderne til at undersøge problemstillingen </a:t>
            </a:r>
            <a:r>
              <a:rPr lang="da-DK" b="1" i="1" dirty="0">
                <a:solidFill>
                  <a:schemeClr val="hlink"/>
                </a:solidFill>
                <a:latin typeface="Arial" charset="0"/>
              </a:rPr>
              <a:t>samt</a:t>
            </a:r>
          </a:p>
          <a:p>
            <a:pPr>
              <a:lnSpc>
                <a:spcPct val="90000"/>
              </a:lnSpc>
            </a:pPr>
            <a:endParaRPr lang="da-DK" b="1" i="1" dirty="0">
              <a:solidFill>
                <a:srgbClr val="00B0F0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da-DK" b="1" dirty="0">
                <a:solidFill>
                  <a:schemeClr val="accent2"/>
                </a:solidFill>
                <a:latin typeface="Arial" charset="0"/>
              </a:rPr>
              <a:t>Reflektere</a:t>
            </a:r>
            <a:r>
              <a:rPr lang="da-DK" dirty="0">
                <a:latin typeface="Arial" charset="0"/>
              </a:rPr>
              <a:t> over anvendt metode: Muligheder og begrænsninger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1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D7EDF-4D08-4E32-BE10-1DDD1AA8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Empiri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FC3015-FC94-486E-8EAF-0EB46012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Empiri</a:t>
            </a:r>
          </a:p>
          <a:p>
            <a:pPr lvl="1"/>
            <a:r>
              <a:rPr lang="da-DK" dirty="0"/>
              <a:t>Fra græsk og betyder ”erfaring”</a:t>
            </a:r>
          </a:p>
          <a:p>
            <a:pPr lvl="2"/>
            <a:r>
              <a:rPr lang="da-DK" dirty="0"/>
              <a:t>Indsamlede data</a:t>
            </a:r>
          </a:p>
          <a:p>
            <a:pPr lvl="2"/>
            <a:r>
              <a:rPr lang="da-DK" dirty="0"/>
              <a:t>Cases</a:t>
            </a:r>
          </a:p>
          <a:p>
            <a:pPr lvl="2"/>
            <a:r>
              <a:rPr lang="da-DK" dirty="0"/>
              <a:t>Primærkilder</a:t>
            </a:r>
          </a:p>
          <a:p>
            <a:pPr marL="571500" indent="-457200"/>
            <a:r>
              <a:rPr lang="da-DK" dirty="0"/>
              <a:t>Empirien er med andre ord det materiale, du undersøger i din opgave. Til at undersøge empirien skal du anvende samfundsfaglige teorier/modeller/begreber og samfundsfaglig metode</a:t>
            </a:r>
          </a:p>
        </p:txBody>
      </p:sp>
    </p:spTree>
    <p:extLst>
      <p:ext uri="{BB962C8B-B14F-4D97-AF65-F5344CB8AC3E}">
        <p14:creationId xmlns:p14="http://schemas.microsoft.com/office/powerpoint/2010/main" val="3890297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BF68E-A5B3-4119-97BD-602ECDA65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2694"/>
            <a:ext cx="10972800" cy="1143000"/>
          </a:xfrm>
        </p:spPr>
        <p:txBody>
          <a:bodyPr/>
          <a:lstStyle/>
          <a:p>
            <a:r>
              <a:rPr lang="da-DK" b="1" dirty="0"/>
              <a:t>Teori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2D3794A-984A-43B8-9110-85871CFD6E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1757" y="1526724"/>
            <a:ext cx="5389033" cy="639762"/>
          </a:xfrm>
        </p:spPr>
        <p:txBody>
          <a:bodyPr/>
          <a:lstStyle/>
          <a:p>
            <a:r>
              <a:rPr lang="da-DK" dirty="0"/>
              <a:t>Konkret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5999DD8B-C8B0-4ABA-8637-81B78B913CB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a-DK" altLang="da-DK" dirty="0"/>
              <a:t>En teori handler om at generalisere nogle sammenhænge</a:t>
            </a:r>
          </a:p>
          <a:p>
            <a:pPr>
              <a:lnSpc>
                <a:spcPct val="90000"/>
              </a:lnSpc>
            </a:pPr>
            <a:r>
              <a:rPr lang="da-DK" altLang="da-DK" dirty="0"/>
              <a:t>Teorien skal kunne operationaliseres, dvs. den skal ”oversættes” til nogle konkrete begreber og forenklede modeller</a:t>
            </a:r>
          </a:p>
          <a:p>
            <a:pPr>
              <a:lnSpc>
                <a:spcPct val="90000"/>
              </a:lnSpc>
            </a:pPr>
            <a:r>
              <a:rPr lang="da-DK" altLang="da-DK" dirty="0"/>
              <a:t>Begreber og modeller kan anvendes sammen med vores empiriske materiale</a:t>
            </a:r>
          </a:p>
          <a:p>
            <a:pPr>
              <a:lnSpc>
                <a:spcPct val="90000"/>
              </a:lnSpc>
            </a:pPr>
            <a:endParaRPr lang="da-DK" alt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26" name="Picture 2" descr="samfundsfag og metode - 2. Hvordan undersøger samfundsfag?">
            <a:extLst>
              <a:ext uri="{FF2B5EF4-FFF2-40B4-BE49-F238E27FC236}">
                <a16:creationId xmlns:a16="http://schemas.microsoft.com/office/drawing/2014/main" id="{74672068-0410-4BA4-B86E-38D475D77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903" y="2580257"/>
            <a:ext cx="4144161" cy="232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48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94" y="145101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Kvantitativ eller kvalitativ?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7856"/>
            <a:ext cx="9144000" cy="418830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742664"/>
              </p:ext>
            </p:extLst>
          </p:nvPr>
        </p:nvGraphicFramePr>
        <p:xfrm>
          <a:off x="609600" y="2022510"/>
          <a:ext cx="9144000" cy="4835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6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Kvantitativ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A53926"/>
                          </a:solidFill>
                        </a:rPr>
                        <a:t>Kvalitativ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611">
                <a:tc>
                  <a:txBody>
                    <a:bodyPr/>
                    <a:lstStyle/>
                    <a:p>
                      <a:r>
                        <a:rPr lang="en-US" b="1" dirty="0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Spørgeskema</a:t>
                      </a:r>
                    </a:p>
                    <a:p>
                      <a:r>
                        <a:rPr lang="da-DK" sz="1800" dirty="0"/>
                        <a:t>Statistik</a:t>
                      </a:r>
                    </a:p>
                    <a:p>
                      <a:r>
                        <a:rPr lang="da-DK" sz="1800" dirty="0"/>
                        <a:t>Tabeller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Interview</a:t>
                      </a:r>
                    </a:p>
                    <a:p>
                      <a:r>
                        <a:rPr lang="da-DK" sz="1800" dirty="0"/>
                        <a:t>Tekstanalyse</a:t>
                      </a:r>
                    </a:p>
                    <a:p>
                      <a:r>
                        <a:rPr lang="da-DK" sz="1800" dirty="0"/>
                        <a:t>Observation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094">
                <a:tc>
                  <a:txBody>
                    <a:bodyPr/>
                    <a:lstStyle/>
                    <a:p>
                      <a:r>
                        <a:rPr lang="en-US" sz="1600" b="1" dirty="0"/>
                        <a:t>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Præcision</a:t>
                      </a:r>
                    </a:p>
                    <a:p>
                      <a:r>
                        <a:rPr lang="da-DK" sz="1800" dirty="0"/>
                        <a:t>- </a:t>
                      </a:r>
                      <a:r>
                        <a:rPr lang="da-DK" sz="1800" dirty="0">
                          <a:solidFill>
                            <a:srgbClr val="ACA73B"/>
                          </a:solidFill>
                        </a:rPr>
                        <a:t>Repræsentativitet, generaliserbarhed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Forståelse</a:t>
                      </a:r>
                    </a:p>
                    <a:p>
                      <a:r>
                        <a:rPr lang="da-DK" sz="1800" dirty="0"/>
                        <a:t>- </a:t>
                      </a:r>
                      <a:r>
                        <a:rPr lang="da-DK" sz="1800" dirty="0">
                          <a:solidFill>
                            <a:srgbClr val="ACA73B"/>
                          </a:solidFill>
                        </a:rPr>
                        <a:t>Kompleksitet</a:t>
                      </a:r>
                      <a:r>
                        <a:rPr lang="da-DK" sz="1800" baseline="0" dirty="0">
                          <a:solidFill>
                            <a:srgbClr val="ACA73B"/>
                          </a:solidFill>
                        </a:rPr>
                        <a:t> og uddybning</a:t>
                      </a:r>
                      <a:endParaRPr lang="da-DK" sz="1800" dirty="0">
                        <a:solidFill>
                          <a:srgbClr val="ACA73B"/>
                        </a:solidFill>
                      </a:endParaRP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094">
                <a:tc>
                  <a:txBody>
                    <a:bodyPr/>
                    <a:lstStyle/>
                    <a:p>
                      <a:r>
                        <a:rPr lang="en-US" b="1" dirty="0"/>
                        <a:t>Perspektiv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Bredde</a:t>
                      </a:r>
                    </a:p>
                    <a:p>
                      <a:r>
                        <a:rPr lang="da-DK" sz="1800" dirty="0"/>
                        <a:t>- </a:t>
                      </a:r>
                      <a:r>
                        <a:rPr lang="da-DK" sz="1800" dirty="0">
                          <a:solidFill>
                            <a:srgbClr val="ACA73B"/>
                          </a:solidFill>
                        </a:rPr>
                        <a:t>Spredning, mange respondenter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Dybde</a:t>
                      </a:r>
                    </a:p>
                    <a:p>
                      <a:r>
                        <a:rPr lang="da-DK" sz="1800" dirty="0"/>
                        <a:t>- </a:t>
                      </a:r>
                      <a:r>
                        <a:rPr lang="da-DK" sz="1800" dirty="0">
                          <a:solidFill>
                            <a:srgbClr val="ACA73B"/>
                          </a:solidFill>
                        </a:rPr>
                        <a:t>Forståelse,</a:t>
                      </a:r>
                      <a:r>
                        <a:rPr lang="da-DK" sz="1800" baseline="0" dirty="0">
                          <a:solidFill>
                            <a:srgbClr val="ACA73B"/>
                          </a:solidFill>
                        </a:rPr>
                        <a:t> analyse, fortolkning</a:t>
                      </a:r>
                      <a:endParaRPr lang="da-DK" sz="1800" dirty="0">
                        <a:solidFill>
                          <a:srgbClr val="ACA73B"/>
                        </a:solidFill>
                      </a:endParaRP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490">
                <a:tc>
                  <a:txBody>
                    <a:bodyPr/>
                    <a:lstStyle/>
                    <a:p>
                      <a:r>
                        <a:rPr lang="en-US" b="1" dirty="0"/>
                        <a:t>Spørgsmål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Lukkede</a:t>
                      </a:r>
                    </a:p>
                    <a:p>
                      <a:r>
                        <a:rPr lang="da-DK" sz="1800" dirty="0"/>
                        <a:t>-</a:t>
                      </a:r>
                      <a:r>
                        <a:rPr lang="da-DK" sz="1800" baseline="0" dirty="0"/>
                        <a:t> </a:t>
                      </a:r>
                      <a:r>
                        <a:rPr lang="da-DK" sz="1800" baseline="0" dirty="0">
                          <a:solidFill>
                            <a:srgbClr val="ACA73B"/>
                          </a:solidFill>
                        </a:rPr>
                        <a:t>Faste, enkle svar, udtømmende kategorier</a:t>
                      </a:r>
                      <a:endParaRPr lang="da-DK" sz="1800" dirty="0">
                        <a:solidFill>
                          <a:srgbClr val="ACA73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dirty="0"/>
                        <a:t>Åbne</a:t>
                      </a:r>
                    </a:p>
                    <a:p>
                      <a:r>
                        <a:rPr lang="da-DK" sz="1800" dirty="0"/>
                        <a:t>-</a:t>
                      </a:r>
                      <a:r>
                        <a:rPr lang="da-DK" sz="1800" baseline="0" dirty="0"/>
                        <a:t> </a:t>
                      </a:r>
                      <a:r>
                        <a:rPr lang="da-DK" sz="1800" baseline="0" dirty="0">
                          <a:solidFill>
                            <a:srgbClr val="ACA73B"/>
                          </a:solidFill>
                        </a:rPr>
                        <a:t>Mulighed for uddybning og nuancer</a:t>
                      </a:r>
                      <a:endParaRPr lang="da-DK" sz="1800" dirty="0">
                        <a:solidFill>
                          <a:srgbClr val="ACA73B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447479"/>
      </p:ext>
    </p:extLst>
  </p:cSld>
  <p:clrMapOvr>
    <a:masterClrMapping/>
  </p:clrMapOvr>
</p:sld>
</file>

<file path=ppt/theme/theme1.xml><?xml version="1.0" encoding="utf-8"?>
<a:theme xmlns:a="http://schemas.openxmlformats.org/drawingml/2006/main" name="RigTema1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igTema1" id="{BAB1E80D-1F08-474B-BD3E-6A20ECE97F89}" vid="{8C294057-0BF4-4FB4-936F-8AE902E30A9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RigTema1</Template>
  <TotalTime>4827</TotalTime>
  <Words>199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RigTema1</vt:lpstr>
      <vt:lpstr>Samfundsfaglige metoder </vt:lpstr>
      <vt:lpstr>De tre hovedområder</vt:lpstr>
      <vt:lpstr>Det skal man i samf.!</vt:lpstr>
      <vt:lpstr>Empiri</vt:lpstr>
      <vt:lpstr>Teori</vt:lpstr>
      <vt:lpstr>Kvantitativ eller kvalitativ?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Samfundsfaglig metode</dc:title>
  <dc:creator>Benjamin Kristensen (BK | RA)</dc:creator>
  <cp:lastModifiedBy>Mikkel Hald (MI | RA)</cp:lastModifiedBy>
  <cp:revision>22</cp:revision>
  <dcterms:created xsi:type="dcterms:W3CDTF">2017-09-04T08:28:56Z</dcterms:created>
  <dcterms:modified xsi:type="dcterms:W3CDTF">2023-01-16T19:34:30Z</dcterms:modified>
</cp:coreProperties>
</file>