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1"/>
  </p:notesMasterIdLst>
  <p:sldIdLst>
    <p:sldId id="256" r:id="rId2"/>
    <p:sldId id="257" r:id="rId3"/>
    <p:sldId id="258" r:id="rId4"/>
    <p:sldId id="263" r:id="rId5"/>
    <p:sldId id="270" r:id="rId6"/>
    <p:sldId id="264" r:id="rId7"/>
    <p:sldId id="261" r:id="rId8"/>
    <p:sldId id="262" r:id="rId9"/>
    <p:sldId id="271" r:id="rId10"/>
    <p:sldId id="273" r:id="rId11"/>
    <p:sldId id="267" r:id="rId12"/>
    <p:sldId id="268" r:id="rId13"/>
    <p:sldId id="269" r:id="rId14"/>
    <p:sldId id="274" r:id="rId15"/>
    <p:sldId id="276" r:id="rId16"/>
    <p:sldId id="277" r:id="rId17"/>
    <p:sldId id="278" r:id="rId18"/>
    <p:sldId id="275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8732"/>
  </p:normalViewPr>
  <p:slideViewPr>
    <p:cSldViewPr snapToGrid="0" snapToObjects="1">
      <p:cViewPr varScale="1">
        <p:scale>
          <a:sx n="97" d="100"/>
          <a:sy n="97" d="100"/>
        </p:scale>
        <p:origin x="11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B30B0-8561-8E44-ADF7-F126108C0721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BABE3-0388-9747-846F-5F1E2B5D51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4898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9BABE3-0388-9747-846F-5F1E2B5D5179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6737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690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692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282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102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962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449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813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314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959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369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5544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57EEF-20B2-974F-8F57-15E0D6634DFA}" type="datetimeFigureOut">
              <a:rPr lang="da-DK" smtClean="0"/>
              <a:t>31.01.2023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D0885-B06E-E648-B804-43AF80ECD0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482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4B4888-78EB-9944-9072-49D9BCFA41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66570"/>
          </a:xfrm>
        </p:spPr>
        <p:txBody>
          <a:bodyPr>
            <a:normAutofit/>
          </a:bodyPr>
          <a:lstStyle/>
          <a:p>
            <a:r>
              <a:rPr lang="da-DK" b="1" dirty="0"/>
              <a:t>Jesu etiske forkyndelse</a:t>
            </a:r>
            <a:br>
              <a:rPr lang="da-DK" dirty="0"/>
            </a:br>
            <a:r>
              <a:rPr lang="da-DK" dirty="0"/>
              <a:t>- et opgør med den jødiske etik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0531190-485A-0E4E-A0BD-015E595427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3467"/>
            <a:ext cx="9144000" cy="804333"/>
          </a:xfrm>
        </p:spPr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506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752960-49CA-3348-AA0A-A648785BA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Tolkning af Bjergprædikenen: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36A9B86-7E9D-C64A-86EF-1D4FB20BE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Nøgleord: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kærlighedskravet</a:t>
            </a:r>
          </a:p>
          <a:p>
            <a:pPr marL="0" indent="0">
              <a:buNone/>
            </a:pPr>
            <a:endParaRPr lang="da-DK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Udvidet skyldbegreb: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bliver ikke bare stillet til ansvar overfor dine konkrete handlinger – men også dine tanker og ord –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sindelagsetik</a:t>
            </a:r>
            <a:endParaRPr lang="da-DK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Helhedskrav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mellem det indre og det ydre (</a:t>
            </a:r>
            <a:r>
              <a:rPr lang="da-DK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jvnf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renhedskrav)</a:t>
            </a:r>
          </a:p>
          <a:p>
            <a:pPr marL="0" indent="0">
              <a:buNone/>
            </a:pP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følelser – tanker – handling</a:t>
            </a:r>
          </a:p>
          <a:p>
            <a:pPr marL="914400" lvl="2" indent="0">
              <a:buNone/>
            </a:pP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indre        -         ydre</a:t>
            </a:r>
          </a:p>
          <a:p>
            <a:pPr marL="914400" lvl="2" indent="0">
              <a:buNone/>
            </a:pPr>
            <a:endParaRPr lang="da-DK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 er ingen forskel på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små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synder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</a:t>
            </a:r>
            <a:r>
              <a:rPr lang="da-DK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radikaliserer 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jødiske lov</a:t>
            </a:r>
          </a:p>
        </p:txBody>
      </p:sp>
    </p:spTree>
    <p:extLst>
      <p:ext uri="{BB962C8B-B14F-4D97-AF65-F5344CB8AC3E}">
        <p14:creationId xmlns:p14="http://schemas.microsoft.com/office/powerpoint/2010/main" val="3234287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EEFCBF-EEF4-EC41-8118-1135DC139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”Så vær da fuldkomne …”</a:t>
            </a:r>
            <a:b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 realistisk eller utopisk?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6F3297-891A-DA4A-8473-FD578405A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Protestantisk tro: 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urealistisk – man kan aldrig opfylde kærlighedens krav i alle situationer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Bjergprædikenens menneskesyn:</a:t>
            </a:r>
          </a:p>
          <a:p>
            <a:pPr marL="0" indent="0">
              <a:buNone/>
            </a:pP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a-DK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er syndigt</a:t>
            </a:r>
          </a:p>
        </p:txBody>
      </p:sp>
    </p:spTree>
    <p:extLst>
      <p:ext uri="{BB962C8B-B14F-4D97-AF65-F5344CB8AC3E}">
        <p14:creationId xmlns:p14="http://schemas.microsoft.com/office/powerpoint/2010/main" val="2152154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B2198-7191-334C-BE45-5D6D6EB00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Bjergprædikenens menneskesyn</a:t>
            </a:r>
          </a:p>
        </p:txBody>
      </p:sp>
      <p:graphicFrame>
        <p:nvGraphicFramePr>
          <p:cNvPr id="5" name="Pladsholder til indhold 4">
            <a:extLst>
              <a:ext uri="{FF2B5EF4-FFF2-40B4-BE49-F238E27FC236}">
                <a16:creationId xmlns:a16="http://schemas.microsoft.com/office/drawing/2014/main" id="{35A020A7-7AF8-4C42-A918-824977C84C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16438624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0702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Fordele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Alle mennesker ligestillet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 forskel på: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Gode / onde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Retfærdige / uretfærdige</a:t>
                      </a: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Rene / urene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Ingen kan gøre sig FORTJENT til frelse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 kan ikke dømme hinanden</a:t>
                      </a:r>
                    </a:p>
                    <a:p>
                      <a:pPr algn="ctr"/>
                      <a:endParaRPr lang="da-DK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Undgå selvhævdelse: se hvor god jeg er</a:t>
                      </a:r>
                    </a:p>
                    <a:p>
                      <a:pPr algn="ctr"/>
                      <a:endParaRPr lang="da-DK" dirty="0"/>
                    </a:p>
                    <a:p>
                      <a:pPr algn="ctr"/>
                      <a:endParaRPr lang="da-DK" dirty="0"/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Ulemper</a:t>
                      </a:r>
                    </a:p>
                    <a:p>
                      <a:pPr algn="ctr"/>
                      <a:endParaRPr lang="da-DK" sz="24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et negativt menneskesyn</a:t>
                      </a:r>
                    </a:p>
                    <a:p>
                      <a:pPr algn="ctr"/>
                      <a:endParaRPr lang="da-DK" sz="18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 kan aldrig blive god nok</a:t>
                      </a:r>
                    </a:p>
                    <a:p>
                      <a:pPr algn="ctr"/>
                      <a:endParaRPr lang="da-DK" sz="180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da-DK" sz="180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Menneskets utilstrækkelighed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92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538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0CF2B9-444E-5445-8E08-5E23B00B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Kristendommens svar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466552-57CC-9D4E-898C-027260A30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syndige menneske har brug for Guds tilgivelse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kan ikke selv gøre sig fortjent </a:t>
            </a:r>
            <a:r>
              <a:rPr lang="da-DK">
                <a:latin typeface="Times New Roman" panose="02020603050405020304" pitchFamily="18" charset="0"/>
                <a:cs typeface="Times New Roman" panose="02020603050405020304" pitchFamily="18" charset="0"/>
              </a:rPr>
              <a:t>til retfærdigheden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981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6E67D-FFFB-3F45-9797-B90568D69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Skriveøvelse: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9F22365-9D4E-A04A-B477-A2EB859C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Sammenfat essensen af kristen etik, som det kommer til udtryk i </a:t>
            </a:r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Bjergprædiken</a:t>
            </a:r>
          </a:p>
          <a:p>
            <a:endParaRPr lang="da-D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Svar lægges </a:t>
            </a:r>
            <a:r>
              <a:rPr lang="da-DK" b="1">
                <a:latin typeface="Times New Roman" panose="02020603050405020304" pitchFamily="18" charset="0"/>
                <a:cs typeface="Times New Roman" panose="02020603050405020304" pitchFamily="18" charset="0"/>
              </a:rPr>
              <a:t>i Elevfeedback</a:t>
            </a:r>
            <a:endParaRPr lang="da-DK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92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F8F-F519-0149-A2BF-04918CF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 etik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6518A141-1626-5B4F-9B9B-3A6E94AE0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5925338"/>
              </p:ext>
            </p:extLst>
          </p:nvPr>
        </p:nvGraphicFramePr>
        <p:xfrm>
          <a:off x="838200" y="1825625"/>
          <a:ext cx="105156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76368429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765337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Biblicistisk</a:t>
                      </a:r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Situationsetik</a:t>
                      </a: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4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721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ADF8F-F519-0149-A2BF-04918CF27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Kristen etik</a:t>
            </a:r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6518A141-1626-5B4F-9B9B-3A6E94AE0F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5600886"/>
              </p:ext>
            </p:extLst>
          </p:nvPr>
        </p:nvGraphicFramePr>
        <p:xfrm>
          <a:off x="838200" y="1825624"/>
          <a:ext cx="10073640" cy="734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6820">
                  <a:extLst>
                    <a:ext uri="{9D8B030D-6E8A-4147-A177-3AD203B41FA5}">
                      <a16:colId xmlns:a16="http://schemas.microsoft.com/office/drawing/2014/main" val="763684292"/>
                    </a:ext>
                  </a:extLst>
                </a:gridCol>
                <a:gridCol w="5036820">
                  <a:extLst>
                    <a:ext uri="{9D8B030D-6E8A-4147-A177-3AD203B41FA5}">
                      <a16:colId xmlns:a16="http://schemas.microsoft.com/office/drawing/2014/main" val="2765337217"/>
                    </a:ext>
                  </a:extLst>
                </a:gridCol>
              </a:tblGrid>
              <a:tr h="7037705"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Biblicistisk</a:t>
                      </a:r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bestemte regler …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 begrundet i biblen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Entydige handlingsnormer</a:t>
                      </a:r>
                    </a:p>
                    <a:p>
                      <a:pPr marL="457200" indent="-4572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Biblen giver svar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800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Situationsetik</a:t>
                      </a:r>
                    </a:p>
                    <a:p>
                      <a:pPr algn="ctr"/>
                      <a:endParaRPr lang="da-DK" sz="2800" u="sng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Næstekærligheden er normen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8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Situationen afgør hvordan næstekærligheden opfyldes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r>
                        <a:rPr lang="da-DK" sz="2800" b="0" u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 enkeltes vurdering og ansvar</a:t>
                      </a: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 algn="ctr">
                        <a:buFontTx/>
                        <a:buChar char="-"/>
                      </a:pPr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sz="2400" b="0" u="non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409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9979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C5041F-A44C-6046-9A18-99361B01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Samtalekort: etiske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dilemma’er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760A621-EDCF-754C-A5EC-715CF9357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Begrund jeres argumenter</a:t>
            </a:r>
          </a:p>
          <a:p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 man argumentere ud fra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næstekærlighedsprincippet?</a:t>
            </a:r>
          </a:p>
          <a:p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Placer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evt</a:t>
            </a:r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argumenter i en …….   </a:t>
            </a:r>
            <a:r>
              <a:rPr lang="da-DK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biblicistisk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etik eller situationsetik</a:t>
            </a:r>
          </a:p>
          <a:p>
            <a:pPr marL="0" indent="0">
              <a:buNone/>
            </a:pPr>
            <a:endParaRPr lang="da-DK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Diskuter nogle </a:t>
            </a:r>
            <a:r>
              <a:rPr lang="da-DK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dilemma’er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14413599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0F39FB-6D0D-4842-BE04-04D4EACC3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Lignelsen om </a:t>
            </a: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barmhjertige samaritaner</a:t>
            </a:r>
            <a:b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a-DK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Lukas kap 10, vers 25-37 </a:t>
            </a:r>
            <a:endParaRPr lang="da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E3E2DE-0562-E84A-9893-E3F545E29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Se </a:t>
            </a:r>
            <a:r>
              <a:rPr lang="da-DK" dirty="0" err="1"/>
              <a:t>arbejdspørgsmål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82836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D8D71-A950-524A-932D-97074DC9F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Næstekærlighed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36CDD9F-28F0-204F-9762-02BAA884C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Individuel pligt … eller social forpligtigelse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Øvelse 14 i Religion C, s. 79</a:t>
            </a:r>
          </a:p>
        </p:txBody>
      </p:sp>
    </p:spTree>
    <p:extLst>
      <p:ext uri="{BB962C8B-B14F-4D97-AF65-F5344CB8AC3E}">
        <p14:creationId xmlns:p14="http://schemas.microsoft.com/office/powerpoint/2010/main" val="23443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F7E0E-5ECF-A149-A01F-FB51D07DB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Jødiske etik: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D32476-602C-CF43-B29E-4398D4A9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475"/>
            <a:ext cx="10515600" cy="4662488"/>
          </a:xfrm>
        </p:spPr>
        <p:txBody>
          <a:bodyPr>
            <a:normAutofit fontScale="92500" lnSpcReduction="10000"/>
          </a:bodyPr>
          <a:lstStyle/>
          <a:p>
            <a:r>
              <a:rPr lang="da-DK" b="1" u="sng" dirty="0"/>
              <a:t>MOSELOVEN </a:t>
            </a:r>
            <a:r>
              <a:rPr lang="da-DK" dirty="0"/>
              <a:t>– </a:t>
            </a:r>
            <a:r>
              <a:rPr lang="da-DK" dirty="0" err="1"/>
              <a:t>tora’en</a:t>
            </a:r>
            <a:r>
              <a:rPr lang="da-DK" dirty="0"/>
              <a:t> er helt centralt i jødisk etik</a:t>
            </a:r>
          </a:p>
          <a:p>
            <a:pPr lvl="1"/>
            <a:r>
              <a:rPr lang="da-DK" dirty="0"/>
              <a:t>Regeletik / pligtetik (”du skal”/ ”du må ikke”) </a:t>
            </a:r>
          </a:p>
          <a:p>
            <a:pPr lvl="1"/>
            <a:r>
              <a:rPr lang="da-DK" dirty="0"/>
              <a:t>613 påbud og forbud</a:t>
            </a:r>
          </a:p>
          <a:p>
            <a:pPr lvl="1"/>
            <a:endParaRPr lang="da-DK" dirty="0"/>
          </a:p>
          <a:p>
            <a:pPr lvl="1"/>
            <a:r>
              <a:rPr lang="da-DK" b="1" dirty="0"/>
              <a:t>SKRIFTEN: </a:t>
            </a:r>
            <a:r>
              <a:rPr lang="da-DK" dirty="0"/>
              <a:t>Moseloven er givet ved Guds åbenbaring på </a:t>
            </a:r>
            <a:r>
              <a:rPr lang="da-DK" dirty="0" err="1"/>
              <a:t>Sinaibjerget</a:t>
            </a:r>
            <a:r>
              <a:rPr lang="da-DK" dirty="0"/>
              <a:t> for Moses = Guds ord / Guds vilje: Findes i </a:t>
            </a:r>
            <a:r>
              <a:rPr lang="da-DK" b="1" i="1" dirty="0"/>
              <a:t>De fem Mosebøger </a:t>
            </a:r>
            <a:r>
              <a:rPr lang="da-DK" dirty="0"/>
              <a:t>(GT)</a:t>
            </a:r>
          </a:p>
          <a:p>
            <a:pPr marL="457200" lvl="1" indent="0">
              <a:buNone/>
            </a:pPr>
            <a:endParaRPr lang="da-DK" dirty="0"/>
          </a:p>
          <a:p>
            <a:pPr lvl="1"/>
            <a:r>
              <a:rPr lang="da-DK" b="1" dirty="0"/>
              <a:t>Skriftkloge (NT) </a:t>
            </a:r>
            <a:r>
              <a:rPr lang="da-DK" dirty="0"/>
              <a:t>- tolker og aktualiserer Moseloven - (rabbiner) </a:t>
            </a:r>
            <a:r>
              <a:rPr lang="da-DK" b="1" dirty="0"/>
              <a:t>--&gt;</a:t>
            </a:r>
          </a:p>
          <a:p>
            <a:pPr lvl="1"/>
            <a:endParaRPr lang="da-DK" b="1" dirty="0"/>
          </a:p>
          <a:p>
            <a:pPr lvl="1"/>
            <a:r>
              <a:rPr lang="da-DK" b="1" dirty="0"/>
              <a:t>MUNDTLIG TRADITION - </a:t>
            </a:r>
            <a:r>
              <a:rPr lang="da-DK" b="1" dirty="0" err="1"/>
              <a:t>talmud</a:t>
            </a:r>
            <a:endParaRPr lang="da-DK" b="1" dirty="0"/>
          </a:p>
          <a:p>
            <a:pPr lvl="1"/>
            <a:endParaRPr lang="da-DK" dirty="0"/>
          </a:p>
          <a:p>
            <a:pPr lvl="1"/>
            <a:r>
              <a:rPr lang="da-DK" b="1" dirty="0"/>
              <a:t>Farisæerne</a:t>
            </a:r>
            <a:r>
              <a:rPr lang="da-DK" dirty="0"/>
              <a:t> (NT) – jødisk religiøs parti på Jesu tid. De havde en meget streng lovoverholdelse for at overholde Guds vilje (ortodokse jøder (traditionalister))</a:t>
            </a:r>
          </a:p>
          <a:p>
            <a:pPr lvl="1"/>
            <a:endParaRPr lang="da-DK" dirty="0"/>
          </a:p>
          <a:p>
            <a:pPr lvl="1"/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/>
          </a:p>
          <a:p>
            <a:pPr marL="457200" lvl="1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8079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DD1403-CCC4-1D46-AEAC-5A0DCC5D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Jesu opgør med farisæernes lovforståelse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63BA010-61F8-5246-8BE7-DAF114739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Jesus var jøde - og derfor forpligtet på den jødiske lov</a:t>
            </a:r>
          </a:p>
          <a:p>
            <a:r>
              <a:rPr lang="da-DK" dirty="0"/>
              <a:t>I NT er Jesus ofte i samtale / diskussion / konflikt med farisæerne eller de skriftkloge / lovkyndige om forståelsen af den jødiske lov</a:t>
            </a:r>
          </a:p>
        </p:txBody>
      </p:sp>
    </p:spTree>
    <p:extLst>
      <p:ext uri="{BB962C8B-B14F-4D97-AF65-F5344CB8AC3E}">
        <p14:creationId xmlns:p14="http://schemas.microsoft.com/office/powerpoint/2010/main" val="347667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72487-2C17-854C-8DA7-F7BC7AA42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/>
              <a:t>Matrix-gruppearbejde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03E9EF-3133-4C43-95CF-CC8448A34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715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73CF7E-0CEF-364B-AA74-82529439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Jesu kritik af farisæernes lovpraksis: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5748F8-345A-DB46-8628-2FCD06A74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Hvad er Jesu budskab?</a:t>
            </a:r>
          </a:p>
        </p:txBody>
      </p:sp>
    </p:spTree>
    <p:extLst>
      <p:ext uri="{BB962C8B-B14F-4D97-AF65-F5344CB8AC3E}">
        <p14:creationId xmlns:p14="http://schemas.microsoft.com/office/powerpoint/2010/main" val="2187676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D977E6-5A74-0144-B8C5-64FF55F4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Jesu kritik af farisæernes lovpraksis: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AFAA4A4-4F5E-BD4D-AA5B-CAA60457E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3050"/>
            <a:ext cx="10515600" cy="4633913"/>
          </a:xfrm>
        </p:spPr>
        <p:txBody>
          <a:bodyPr/>
          <a:lstStyle/>
          <a:p>
            <a:pPr marL="0" indent="0">
              <a:buNone/>
            </a:pPr>
            <a:r>
              <a:rPr lang="da-DK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 kritik af farisæernes lovpraksis: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Farisæerne overholder loven for lovens egen skyld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Loven - og religiøse regler står over menneskelige hensyn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dækker sig ind under henvisning til loven (fralæggelse af ansvar)</a:t>
            </a:r>
          </a:p>
          <a:p>
            <a:pPr marL="0" indent="0">
              <a:buNone/>
            </a:pPr>
            <a:r>
              <a:rPr lang="da-DK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JESUS etiske krav: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i centrum – en humanisering af de religiøse regler</a:t>
            </a:r>
          </a:p>
          <a:p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Mennesket fremfor loven</a:t>
            </a: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Kærlighedskravet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mennesket må selv i situationen afgøre, hvordan man hjælper sit medmenneske </a:t>
            </a:r>
          </a:p>
          <a:p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7945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6A3A44-08BA-F749-8BCB-369891D1C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Det dobbelte kærlighedsbud: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A166DF5-4BD9-EA49-9E9B-82805AEF5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da-DK" b="1" dirty="0"/>
              <a:t>Mattæus 22, 34-40</a:t>
            </a:r>
          </a:p>
          <a:p>
            <a:pPr marL="0" indent="0" algn="ctr">
              <a:buNone/>
            </a:pPr>
            <a:endParaRPr lang="da-DK" dirty="0"/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 største bud i loven</a:t>
            </a:r>
            <a:endParaRPr lang="da-DK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v34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Da farisæerne hørte, at Jesus havde lukket munden på saddukæerne, samledes de,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v35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og en af dem, en lovkyndig, spurgte ham for at sætte ham på prøve: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v36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»Mester, hvad er det største bud i loven?«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v37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Han sagde til ham: » ›Du skal elske Herren din Gud af hele dit hjerte og af hele din sjæl og af hele dit sind.‹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v38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Det er det største og det første bud.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v39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Men der er et andet, som står lige med det: ›Du skal elske din næste som dig selv.‹ </a:t>
            </a:r>
            <a:r>
              <a:rPr lang="da-DK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v40</a:t>
            </a:r>
            <a:r>
              <a:rPr lang="da-DK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På de to bud hviler hele loven og profeterne.«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skal elske Herren din Gud</a:t>
            </a:r>
          </a:p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skal elske din næste som dig selv</a:t>
            </a:r>
          </a:p>
        </p:txBody>
      </p:sp>
    </p:spTree>
    <p:extLst>
      <p:ext uri="{BB962C8B-B14F-4D97-AF65-F5344CB8AC3E}">
        <p14:creationId xmlns:p14="http://schemas.microsoft.com/office/powerpoint/2010/main" val="2848883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9BDEF3-19DF-C14B-9B05-C79BFF074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/>
              <a:t>Bjergprædikenen </a:t>
            </a:r>
            <a:br>
              <a:rPr lang="da-DK" b="1" dirty="0"/>
            </a:br>
            <a:r>
              <a:rPr lang="da-DK" sz="2800" b="1" dirty="0"/>
              <a:t>Mattæus kap 5-7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40DD5F-7DF7-C248-86E9-4E46BC610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            Moseloven	             </a:t>
            </a:r>
            <a:r>
              <a:rPr lang="da-DK" dirty="0">
                <a:sym typeface="Wingdings" pitchFamily="2" charset="2"/>
              </a:rPr>
              <a:t>               Bjergprædikenen</a:t>
            </a: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Moses modtager loven			Jesus ny-tolker loven</a:t>
            </a: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         </a:t>
            </a:r>
            <a:r>
              <a:rPr lang="da-DK" dirty="0" err="1">
                <a:sym typeface="Wingdings" pitchFamily="2" charset="2"/>
              </a:rPr>
              <a:t>Sinaibjerget</a:t>
            </a:r>
            <a:endParaRPr lang="da-DK" dirty="0">
              <a:sym typeface="Wingdings" pitchFamily="2" charset="2"/>
            </a:endParaRPr>
          </a:p>
          <a:p>
            <a:pPr marL="0" indent="0">
              <a:buNone/>
            </a:pPr>
            <a:endParaRPr lang="da-DK" dirty="0">
              <a:sym typeface="Wingdings" pitchFamily="2" charset="2"/>
            </a:endParaRPr>
          </a:p>
          <a:p>
            <a:pPr marL="0" indent="0">
              <a:buNone/>
            </a:pPr>
            <a:r>
              <a:rPr lang="da-DK" dirty="0">
                <a:sym typeface="Wingdings" pitchFamily="2" charset="2"/>
              </a:rPr>
              <a:t>           Gud sagde ….			….. men jeg (Jesus) siger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02351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2D81F6-B3CA-0C48-8FF9-B7187E116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Kreativ opgave </a:t>
            </a:r>
            <a:r>
              <a:rPr lang="da-DK" dirty="0">
                <a:sym typeface="Wingdings" pitchFamily="2" charset="2"/>
              </a:rPr>
              <a:t>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056304-F6E4-364A-8613-CDB5BE474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8801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707</Words>
  <Application>Microsoft Macintosh PowerPoint</Application>
  <PresentationFormat>Widescreen</PresentationFormat>
  <Paragraphs>151</Paragraphs>
  <Slides>19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Office-tema</vt:lpstr>
      <vt:lpstr>Jesu etiske forkyndelse - et opgør med den jødiske etik</vt:lpstr>
      <vt:lpstr>Jødiske etik:</vt:lpstr>
      <vt:lpstr>Jesu opgør med farisæernes lovforståelse</vt:lpstr>
      <vt:lpstr>Matrix-gruppearbejde</vt:lpstr>
      <vt:lpstr>Jesu kritik af farisæernes lovpraksis:</vt:lpstr>
      <vt:lpstr>Jesu kritik af farisæernes lovpraksis:</vt:lpstr>
      <vt:lpstr>Det dobbelte kærlighedsbud:</vt:lpstr>
      <vt:lpstr>Bjergprædikenen  Mattæus kap 5-7</vt:lpstr>
      <vt:lpstr>Kreativ opgave </vt:lpstr>
      <vt:lpstr>Tolkning af Bjergprædikenen:</vt:lpstr>
      <vt:lpstr>”Så vær da fuldkomne …” …. realistisk eller utopisk?</vt:lpstr>
      <vt:lpstr>Bjergprædikenens menneskesyn</vt:lpstr>
      <vt:lpstr>Kristendommens svar </vt:lpstr>
      <vt:lpstr>Skriveøvelse:</vt:lpstr>
      <vt:lpstr>Kristen etik</vt:lpstr>
      <vt:lpstr>Kristen etik</vt:lpstr>
      <vt:lpstr>Samtalekort: etiske dilemma’er</vt:lpstr>
      <vt:lpstr>Lignelsen om Den barmhjertige samaritaner Lukas kap 10, vers 25-37 </vt:lpstr>
      <vt:lpstr>Næstekærlighed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 etiske forkyndelse - et opgør med den jødiske etik</dc:title>
  <dc:creator>Poul Eriksen (PE | RA)</dc:creator>
  <cp:lastModifiedBy>Poul Eriksen (PE | RA)</cp:lastModifiedBy>
  <cp:revision>15</cp:revision>
  <dcterms:created xsi:type="dcterms:W3CDTF">2020-03-17T09:21:53Z</dcterms:created>
  <dcterms:modified xsi:type="dcterms:W3CDTF">2023-01-31T14:45:47Z</dcterms:modified>
</cp:coreProperties>
</file>