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85" r:id="rId3"/>
    <p:sldId id="286" r:id="rId4"/>
    <p:sldId id="283" r:id="rId5"/>
    <p:sldId id="330" r:id="rId6"/>
    <p:sldId id="333" r:id="rId7"/>
    <p:sldId id="331" r:id="rId8"/>
    <p:sldId id="334" r:id="rId9"/>
    <p:sldId id="28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7929"/>
  </p:normalViewPr>
  <p:slideViewPr>
    <p:cSldViewPr snapToGrid="0">
      <p:cViewPr varScale="1">
        <p:scale>
          <a:sx n="90" d="100"/>
          <a:sy n="90" d="100"/>
        </p:scale>
        <p:origin x="232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91493-9617-EC4D-9D30-89CE8A1EFE62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E5E1C-9FB1-BB44-B60D-FE763DF0EE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5117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Fang en makker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stil ham/hende læsefokusspørgsmål 1, herefter fang en ny makker og stil ham/hende læsefokusspørgsmål 2 osv.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5E1C-9FB1-BB44-B60D-FE763DF0EE5A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3626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5E1C-9FB1-BB44-B60D-FE763DF0EE5A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104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CAED9-8F01-46BF-B11F-CC2F161CEEE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5067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5E1C-9FB1-BB44-B60D-FE763DF0EE5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6342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5E1C-9FB1-BB44-B60D-FE763DF0EE5A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860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263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59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53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57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4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61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418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5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72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689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68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1971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456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211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7489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97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902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9FEA89-AC6B-4BBD-A191-289B1957B028}" type="datetimeFigureOut">
              <a:rPr lang="da-DK" smtClean="0"/>
              <a:t>22.02.2023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2090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.dk/drtv/episode/retten-indefra_-giver-skyld-straf_5104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3301A34-8A34-4F94-A68A-1B7F7F4F43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779" b="12184"/>
          <a:stretch/>
        </p:blipFill>
        <p:spPr>
          <a:xfrm>
            <a:off x="1" y="-14210"/>
            <a:ext cx="12192000" cy="68951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4F9C3B-4601-439D-A2ED-490EE5F96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289174"/>
            <a:ext cx="9029905" cy="1095212"/>
          </a:xfrm>
        </p:spPr>
        <p:txBody>
          <a:bodyPr/>
          <a:lstStyle/>
          <a:p>
            <a:r>
              <a:rPr lang="da-DK" sz="6000" dirty="0"/>
              <a:t>Retssystemet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B3B456-1303-4BA2-B6E0-FF7F70C0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2384386"/>
            <a:ext cx="8825658" cy="1382949"/>
          </a:xfrm>
        </p:spPr>
        <p:txBody>
          <a:bodyPr>
            <a:normAutofit/>
          </a:bodyPr>
          <a:lstStyle/>
          <a:p>
            <a:r>
              <a:rPr lang="da-DK" b="1" u="sng" dirty="0"/>
              <a:t>Lektionens mål:</a:t>
            </a:r>
          </a:p>
          <a:p>
            <a:pPr marL="285750" indent="-285750">
              <a:buFontTx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FÅ EN grundlæggende viden om vores retssystems opbygning–  herunder to-instansprincippet</a:t>
            </a:r>
            <a:r>
              <a:rPr lang="da-DK" dirty="0">
                <a:effectLst/>
              </a:rPr>
              <a:t> </a:t>
            </a:r>
          </a:p>
          <a:p>
            <a:pPr marL="342900" indent="-342900">
              <a:buFontTx/>
              <a:buChar char="-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207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365CE-2D0B-4345-9931-1EA22099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8900"/>
            <a:ext cx="10515600" cy="739775"/>
          </a:xfrm>
        </p:spPr>
        <p:txBody>
          <a:bodyPr/>
          <a:lstStyle/>
          <a:p>
            <a:r>
              <a:rPr lang="da-DK" b="1" dirty="0"/>
              <a:t>Læsefokusspørgsmål: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36A2A1-0DA0-45F3-9447-92607F4FE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942975"/>
            <a:ext cx="11372850" cy="56769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3100" dirty="0"/>
              <a:t>1: Hvad gør at den politiske styreform er demokratisk i Danmark?</a:t>
            </a:r>
          </a:p>
          <a:p>
            <a:pPr marL="0" indent="0">
              <a:buNone/>
            </a:pPr>
            <a:r>
              <a:rPr lang="da-DK" sz="3100" dirty="0"/>
              <a:t>2: Hvem er konkret de tre magtinstanser i DK? (Udøvende, lovgivende, dømmende)</a:t>
            </a:r>
          </a:p>
          <a:p>
            <a:pPr marL="0" indent="0">
              <a:buNone/>
            </a:pPr>
            <a:r>
              <a:rPr lang="da-DK" sz="3100" dirty="0"/>
              <a:t>3: Hvilket princip bygger det danske retssystem på?</a:t>
            </a:r>
          </a:p>
          <a:p>
            <a:pPr marL="0" indent="0">
              <a:buNone/>
            </a:pPr>
            <a:r>
              <a:rPr lang="da-DK" sz="3100" dirty="0"/>
              <a:t>4: Hvordan kan den dømmende magt kontrollere den lovgivende?</a:t>
            </a:r>
          </a:p>
          <a:p>
            <a:pPr marL="0" indent="0">
              <a:buNone/>
            </a:pPr>
            <a:r>
              <a:rPr lang="da-DK" sz="3100" dirty="0"/>
              <a:t>5: Hvorfor kan den udøvende magt ikke bare afskaffe den dømmende?</a:t>
            </a:r>
          </a:p>
          <a:p>
            <a:pPr marL="0" indent="0">
              <a:buNone/>
            </a:pPr>
            <a:r>
              <a:rPr lang="da-DK" sz="3100" dirty="0"/>
              <a:t>6: Hvad dækker to-</a:t>
            </a:r>
            <a:r>
              <a:rPr lang="da-DK" sz="3100" dirty="0" err="1"/>
              <a:t>instanspricncippet</a:t>
            </a:r>
            <a:r>
              <a:rPr lang="da-DK" sz="3100" dirty="0"/>
              <a:t> over?</a:t>
            </a:r>
          </a:p>
          <a:p>
            <a:pPr marL="0" indent="0">
              <a:buNone/>
            </a:pPr>
            <a:r>
              <a:rPr lang="da-DK" sz="3100" dirty="0"/>
              <a:t>7: Dan dig overblik over det danske retssystem opbygning.</a:t>
            </a:r>
          </a:p>
          <a:p>
            <a:pPr marL="0" indent="0">
              <a:buNone/>
            </a:pPr>
            <a:r>
              <a:rPr lang="da-DK" sz="3100" dirty="0"/>
              <a:t>8: Hvad afgør om en sag når til højesteret?</a:t>
            </a:r>
          </a:p>
          <a:p>
            <a:pPr marL="0" indent="0">
              <a:buNone/>
            </a:pPr>
            <a:endParaRPr lang="da-DK" sz="3100" dirty="0"/>
          </a:p>
        </p:txBody>
      </p:sp>
    </p:spTree>
    <p:extLst>
      <p:ext uri="{BB962C8B-B14F-4D97-AF65-F5344CB8AC3E}">
        <p14:creationId xmlns:p14="http://schemas.microsoft.com/office/powerpoint/2010/main" val="76912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4E2AF-9561-4656-81E9-2B41F7FF8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376"/>
            <a:ext cx="10515600" cy="901700"/>
          </a:xfrm>
        </p:spPr>
        <p:txBody>
          <a:bodyPr/>
          <a:lstStyle/>
          <a:p>
            <a:r>
              <a:rPr lang="da-DK" b="1" dirty="0"/>
              <a:t>Den dømmende magt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DAA99D-D43E-4D91-8D36-35A9AA6D2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5" y="1076325"/>
            <a:ext cx="11810999" cy="5100638"/>
          </a:xfrm>
        </p:spPr>
        <p:txBody>
          <a:bodyPr/>
          <a:lstStyle/>
          <a:p>
            <a:r>
              <a:rPr lang="da-DK" sz="2600" dirty="0"/>
              <a:t>Skal dømme på basis af lovgivningen (dvs. kende til den og kunne tolke den korrekt)</a:t>
            </a:r>
          </a:p>
          <a:p>
            <a:r>
              <a:rPr lang="da-DK" sz="2600" dirty="0"/>
              <a:t>Grundloven er den ultimative lov som alle andre love skal overholde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B416D51D-7909-4233-A2D7-818097FC8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49" y="2616491"/>
            <a:ext cx="8029576" cy="392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325563"/>
          </a:xfrm>
        </p:spPr>
        <p:txBody>
          <a:bodyPr/>
          <a:lstStyle/>
          <a:p>
            <a:r>
              <a:rPr lang="da-DK" b="1" dirty="0"/>
              <a:t>Kendetegn ved en retsstat (uafhængig domstole)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1013" y="1614791"/>
            <a:ext cx="11032787" cy="4562172"/>
          </a:xfrm>
        </p:spPr>
        <p:txBody>
          <a:bodyPr/>
          <a:lstStyle/>
          <a:p>
            <a:r>
              <a:rPr lang="da-DK" dirty="0"/>
              <a:t>At være sikret mod overgreb fra myndighederne</a:t>
            </a:r>
          </a:p>
          <a:p>
            <a:r>
              <a:rPr lang="da-DK" dirty="0"/>
              <a:t>Regler der sikrer høj retssikkerhed: 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Ingen dom uden lov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Ingen straf uden dom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Bevisbyrde hos anklager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To-instansprincipper</a:t>
            </a:r>
          </a:p>
          <a:p>
            <a:pPr marL="365760" lvl="1" indent="0">
              <a:buNone/>
            </a:pP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0A2CD110-8632-4732-BEA1-809434D0F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857" y="2695778"/>
            <a:ext cx="7180130" cy="351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4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4233" y="275461"/>
            <a:ext cx="9885496" cy="777895"/>
          </a:xfrm>
        </p:spPr>
        <p:txBody>
          <a:bodyPr>
            <a:normAutofit/>
          </a:bodyPr>
          <a:lstStyle/>
          <a:p>
            <a:r>
              <a:rPr lang="da-DK" b="1" dirty="0"/>
              <a:t>Kan dette ske? Hvis ikke, hvorfor?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053356"/>
            <a:ext cx="11658600" cy="5471182"/>
          </a:xfrm>
        </p:spPr>
        <p:txBody>
          <a:bodyPr>
            <a:normAutofit/>
          </a:bodyPr>
          <a:lstStyle/>
          <a:p>
            <a:pPr marL="514196" indent="-514196">
              <a:buFont typeface="+mj-lt"/>
              <a:buAutoNum type="arabicPeriod"/>
            </a:pPr>
            <a:r>
              <a:rPr lang="da-DK" sz="3599" b="1" dirty="0"/>
              <a:t>Højesteret vedtager at fremover skal de bestemme skatteprocenten i Danmark.</a:t>
            </a:r>
          </a:p>
          <a:p>
            <a:pPr marL="514196" indent="-514196">
              <a:buFont typeface="+mj-lt"/>
              <a:buAutoNum type="arabicPeriod"/>
            </a:pPr>
            <a:r>
              <a:rPr lang="da-DK" sz="3599" b="1" dirty="0"/>
              <a:t>Regeringen idømmer en person fængsel for at have gjort grin med statsministeren</a:t>
            </a:r>
          </a:p>
          <a:p>
            <a:pPr marL="514196" indent="-514196">
              <a:buFont typeface="+mj-lt"/>
              <a:buAutoNum type="arabicPeriod"/>
            </a:pPr>
            <a:r>
              <a:rPr lang="da-DK" sz="3599" b="1" dirty="0"/>
              <a:t>Folketinget vedtager en lov om at dets medlemmer er valgt på livstid. </a:t>
            </a:r>
          </a:p>
          <a:p>
            <a:pPr marL="0" indent="0">
              <a:buNone/>
            </a:pPr>
            <a:endParaRPr lang="da-DK" sz="3599" b="1" dirty="0"/>
          </a:p>
        </p:txBody>
      </p:sp>
    </p:spTree>
    <p:extLst>
      <p:ext uri="{BB962C8B-B14F-4D97-AF65-F5344CB8AC3E}">
        <p14:creationId xmlns:p14="http://schemas.microsoft.com/office/powerpoint/2010/main" val="76880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E05FA-72C2-ED98-C419-4004BF278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509868"/>
            <a:ext cx="9404723" cy="1400530"/>
          </a:xfrm>
        </p:spPr>
        <p:txBody>
          <a:bodyPr/>
          <a:lstStyle/>
          <a:p>
            <a:r>
              <a:rPr lang="da-DK" dirty="0">
                <a:hlinkClick r:id="rId3"/>
              </a:rPr>
              <a:t>https://www.dr.dk/drtv/episode/retten-indefra_-giver-skyld-straf_51040</a:t>
            </a:r>
            <a:r>
              <a:rPr lang="da-DK" dirty="0"/>
              <a:t> </a:t>
            </a:r>
          </a:p>
        </p:txBody>
      </p:sp>
      <p:pic>
        <p:nvPicPr>
          <p:cNvPr id="5" name="Billede 4" descr="Et billede, der indeholder tekst, skærmbillede&#10;&#10;Automatisk genereret beskrivelse">
            <a:extLst>
              <a:ext uri="{FF2B5EF4-FFF2-40B4-BE49-F238E27FC236}">
                <a16:creationId xmlns:a16="http://schemas.microsoft.com/office/drawing/2014/main" id="{10B13247-B870-9A0F-566D-FECDDF26F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59" y="2160946"/>
            <a:ext cx="9404723" cy="442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9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skærmbillede&#10;&#10;Automatisk genereret beskrivelse">
            <a:extLst>
              <a:ext uri="{FF2B5EF4-FFF2-40B4-BE49-F238E27FC236}">
                <a16:creationId xmlns:a16="http://schemas.microsoft.com/office/drawing/2014/main" id="{10B13247-B870-9A0F-566D-FECDDF26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911" y="158526"/>
            <a:ext cx="6672013" cy="313808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F22C6AEA-5226-DFDB-14BE-F58E17D7AB1F}"/>
              </a:ext>
            </a:extLst>
          </p:cNvPr>
          <p:cNvSpPr txBox="1"/>
          <p:nvPr/>
        </p:nvSpPr>
        <p:spPr>
          <a:xfrm>
            <a:off x="416689" y="3478249"/>
            <a:ext cx="113431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Opsamling på dokumentaren i plenum. </a:t>
            </a:r>
          </a:p>
          <a:p>
            <a:pPr marL="342900" indent="-342900">
              <a:buAutoNum type="alphaUcParenR"/>
            </a:pPr>
            <a:r>
              <a:rPr lang="da-DK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Hvad lærte I </a:t>
            </a:r>
            <a:r>
              <a:rPr lang="da-DK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 det danske retsvæsen i praksis? </a:t>
            </a:r>
            <a:r>
              <a:rPr lang="da-DK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 der n</a:t>
            </a:r>
            <a:r>
              <a:rPr lang="da-DK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oget der overraskede jer? </a:t>
            </a:r>
          </a:p>
          <a:p>
            <a:pPr marL="342900" indent="-342900">
              <a:buAutoNum type="alphaUcParenR"/>
            </a:pPr>
            <a:r>
              <a:rPr lang="da-DK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Nedskriv 3-5 pointer som kendetegner det danske retsvæsen</a:t>
            </a:r>
            <a:endParaRPr lang="da-DK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376362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12E3267-7ABE-412B-8580-47EC0D1F6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B62C5A-2250-4380-AB23-DB87446CC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42CF425-7213-4F89-B0FF-4C2BDDD9C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35DA97D-88F8-4249-B650-4FC9FD50A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3F38673-6E30-4BAE-AC67-0B283EBF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2A25CB-1ED1-4C87-AB49-8D3BC684D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3">
            <a:extLst>
              <a:ext uri="{FF2B5EF4-FFF2-40B4-BE49-F238E27FC236}">
                <a16:creationId xmlns:a16="http://schemas.microsoft.com/office/drawing/2014/main" id="{4EA8ACEA-5B4B-4AC6-A227-6A0E014A5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2E54BE42-0A76-4E08-8E93-933FEE57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Freeform 15">
            <a:extLst>
              <a:ext uri="{FF2B5EF4-FFF2-40B4-BE49-F238E27FC236}">
                <a16:creationId xmlns:a16="http://schemas.microsoft.com/office/drawing/2014/main" id="{BC170363-AD0C-449E-B5CC-30A228247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Billede 6" descr="Et billede, der indeholder tekst, person, skærmbillede&#10;&#10;Automatisk genereret beskrivelse">
            <a:extLst>
              <a:ext uri="{FF2B5EF4-FFF2-40B4-BE49-F238E27FC236}">
                <a16:creationId xmlns:a16="http://schemas.microsoft.com/office/drawing/2014/main" id="{740C6E1D-0679-68E6-EF22-DF31046C96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804" y="4213"/>
            <a:ext cx="5031008" cy="4188314"/>
          </a:xfrm>
          <a:prstGeom prst="rect">
            <a:avLst/>
          </a:prstGeom>
          <a:effectLst/>
        </p:spPr>
      </p:pic>
      <p:sp useBgFill="1">
        <p:nvSpPr>
          <p:cNvPr id="30" name="Freeform 5">
            <a:extLst>
              <a:ext uri="{FF2B5EF4-FFF2-40B4-BE49-F238E27FC236}">
                <a16:creationId xmlns:a16="http://schemas.microsoft.com/office/drawing/2014/main" id="{1F63DF7C-AFED-49CB-8FAF-B69387E9C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4055532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306ED7-877D-5056-29AC-B188EC790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58" y="4854344"/>
            <a:ext cx="9345155" cy="86180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/>
              <a:t>AKTUELLE SAGER OM RETSSYSTEMET</a:t>
            </a:r>
          </a:p>
        </p:txBody>
      </p:sp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00CAA7D-80BD-6E73-22E9-45044CA442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592"/>
            <a:ext cx="4474963" cy="3982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4880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3C35B-DF43-4E2F-9544-5A7E1FAE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365125"/>
            <a:ext cx="11134725" cy="1325563"/>
          </a:xfrm>
        </p:spPr>
        <p:txBody>
          <a:bodyPr/>
          <a:lstStyle/>
          <a:p>
            <a:pPr algn="ctr"/>
            <a:r>
              <a:rPr lang="da-DK" b="1" dirty="0"/>
              <a:t>Det danske retssystem – den dømmende magt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29CFE8-2041-4ACD-83A6-67F5CF4A4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25625"/>
            <a:ext cx="1184148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400" b="1" dirty="0"/>
              <a:t>Hvad har jeg lært om den dømmende magt og hvordan det danske retssystem i praksis fungerer?</a:t>
            </a:r>
          </a:p>
          <a:p>
            <a:pPr marL="0" indent="0" algn="ctr">
              <a:buNone/>
            </a:pPr>
            <a:endParaRPr lang="da-DK" sz="4400" dirty="0"/>
          </a:p>
          <a:p>
            <a:pPr marL="0" indent="0" algn="ctr">
              <a:buNone/>
            </a:pPr>
            <a:r>
              <a:rPr lang="da-DK" sz="4400" dirty="0"/>
              <a:t>Samlet besvarelse på ELEVFEEDBACK.</a:t>
            </a:r>
          </a:p>
        </p:txBody>
      </p:sp>
    </p:spTree>
    <p:extLst>
      <p:ext uri="{BB962C8B-B14F-4D97-AF65-F5344CB8AC3E}">
        <p14:creationId xmlns:p14="http://schemas.microsoft.com/office/powerpoint/2010/main" val="1797314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589</TotalTime>
  <Words>335</Words>
  <Application>Microsoft Macintosh PowerPoint</Application>
  <PresentationFormat>Widescreen</PresentationFormat>
  <Paragraphs>41</Paragraphs>
  <Slides>9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</vt:lpstr>
      <vt:lpstr>Retssystemet</vt:lpstr>
      <vt:lpstr>Læsefokusspørgsmål:</vt:lpstr>
      <vt:lpstr>Den dømmende magt</vt:lpstr>
      <vt:lpstr>Kendetegn ved en retsstat (uafhængig domstole)</vt:lpstr>
      <vt:lpstr>Kan dette ske? Hvis ikke, hvorfor?</vt:lpstr>
      <vt:lpstr>https://www.dr.dk/drtv/episode/retten-indefra_-giver-skyld-straf_51040 </vt:lpstr>
      <vt:lpstr>PowerPoint-præsentation</vt:lpstr>
      <vt:lpstr>AKTUELLE SAGER OM RETSSYSTEMET</vt:lpstr>
      <vt:lpstr>Det danske retssystem – den dømmende magt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Kriminalitetsteori - Hvorfor begår folk kriminalitet</dc:title>
  <dc:creator>Lærer PC</dc:creator>
  <cp:lastModifiedBy>Mads Malthe Rifbjerg Søvndal</cp:lastModifiedBy>
  <cp:revision>69</cp:revision>
  <dcterms:created xsi:type="dcterms:W3CDTF">2022-09-14T09:04:04Z</dcterms:created>
  <dcterms:modified xsi:type="dcterms:W3CDTF">2023-02-22T09:04:36Z</dcterms:modified>
</cp:coreProperties>
</file>