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entation.xml" ContentType="application/vnd.openxmlformats-officedocument.presentationml.presentation.main+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comments/comment1.xml" ContentType="application/vnd.openxmlformats-officedocument.presentationml.comments+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13"/>
  </p:notesMasterIdLst>
  <p:sldIdLst>
    <p:sldId id="256" r:id="rId2"/>
    <p:sldId id="286" r:id="rId3"/>
    <p:sldId id="287" r:id="rId4"/>
    <p:sldId id="258" r:id="rId5"/>
    <p:sldId id="281" r:id="rId6"/>
    <p:sldId id="259" r:id="rId7"/>
    <p:sldId id="282" r:id="rId8"/>
    <p:sldId id="283" r:id="rId9"/>
    <p:sldId id="267" r:id="rId10"/>
    <p:sldId id="284" r:id="rId11"/>
    <p:sldId id="28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é Jensen" initials="RJ" lastIdx="1" clrIdx="0">
    <p:extLst>
      <p:ext uri="{19B8F6BF-5375-455C-9EA6-DF929625EA0E}">
        <p15:presenceInfo xmlns:p15="http://schemas.microsoft.com/office/powerpoint/2012/main" userId="6614906cc0567fe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3944" autoAdjust="0"/>
  </p:normalViewPr>
  <p:slideViewPr>
    <p:cSldViewPr snapToGrid="0">
      <p:cViewPr varScale="1">
        <p:scale>
          <a:sx n="116" d="100"/>
          <a:sy n="116" d="100"/>
        </p:scale>
        <p:origin x="4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17T20:51:00.965" idx="1">
    <p:pos x="7677" y="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B0F5B-F447-49A6-A3C6-DDC715CE2313}" type="datetimeFigureOut">
              <a:rPr lang="da-DK" smtClean="0"/>
              <a:t>02.08.2023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3D562-61A3-420A-BAAC-37E8ED5FB686}" type="slidenum">
              <a:rPr lang="da-DK" smtClean="0"/>
              <a:t>‹nr.›</a:t>
            </a:fld>
            <a:endParaRPr lang="da-DK"/>
          </a:p>
        </p:txBody>
      </p:sp>
    </p:spTree>
    <p:extLst>
      <p:ext uri="{BB962C8B-B14F-4D97-AF65-F5344CB8AC3E}">
        <p14:creationId xmlns:p14="http://schemas.microsoft.com/office/powerpoint/2010/main" val="144870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23BFFD41-9B97-D844-85B2-1E4ACCFDAB1C}" type="slidenum">
              <a:rPr lang="da-DK" smtClean="0"/>
              <a:t>6</a:t>
            </a:fld>
            <a:endParaRPr lang="da-DK"/>
          </a:p>
        </p:txBody>
      </p:sp>
    </p:spTree>
    <p:extLst>
      <p:ext uri="{BB962C8B-B14F-4D97-AF65-F5344CB8AC3E}">
        <p14:creationId xmlns:p14="http://schemas.microsoft.com/office/powerpoint/2010/main" val="602273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73ED0CC-082F-4160-86E5-0D6041F12778}" type="datetime1">
              <a:rPr lang="en-US" smtClean="0"/>
              <a:t>8/2/23</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A98EE3D-8CD1-4C3F-BD1C-C98C9596463C}" type="slidenum">
              <a:rPr lang="en-US" smtClean="0"/>
              <a:t>‹nr.›</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3119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8/2/23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6640568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da-DK"/>
              <a:t>Klik for at redigere titeltypografien i masteren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073ED0CC-082F-4160-86E5-0D6041F12778}" type="datetime1">
              <a:rPr lang="en-US" smtClean="0"/>
              <a:t>8/2/23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01706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073ED0CC-082F-4160-86E5-0D6041F12778}" type="datetime1">
              <a:rPr lang="en-US" smtClean="0"/>
              <a:t>8/2/23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68233379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073ED0CC-082F-4160-86E5-0D6041F12778}" type="datetime1">
              <a:rPr lang="en-US" smtClean="0"/>
              <a:t>8/2/23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989055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073ED0CC-082F-4160-86E5-0D6041F12778}" type="datetime1">
              <a:rPr lang="en-US" smtClean="0"/>
              <a:t>8/2/23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56698320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3ED0CC-082F-4160-86E5-0D6041F12778}" type="datetime1">
              <a:rPr lang="en-US" smtClean="0"/>
              <a:t>8/2/23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7340925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da-DK"/>
              <a:t>Klik for at redigere titeltypografien i masteren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73ED0CC-082F-4160-86E5-0D6041F12778}" type="datetime1">
              <a:rPr lang="en-US" smtClean="0"/>
              <a:t>8/2/23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24879708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073ED0CC-082F-4160-86E5-0D6041F12778}" type="datetime1">
              <a:rPr lang="en-US" smtClean="0"/>
              <a:t>8/2/23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5595215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8/2/23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1308878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8/2/23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6337273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73ED0CC-082F-4160-86E5-0D6041F12778}" type="datetime1">
              <a:rPr lang="en-US" smtClean="0"/>
              <a:t>8/2/23</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A98EE3D-8CD1-4C3F-BD1C-C98C9596463C}" type="slidenum">
              <a:rPr lang="en-US" smtClean="0"/>
              <a:t>‹nr.›</a:t>
            </a:fld>
            <a:endParaRPr lang="en-US" dirty="0"/>
          </a:p>
        </p:txBody>
      </p:sp>
    </p:spTree>
    <p:extLst>
      <p:ext uri="{BB962C8B-B14F-4D97-AF65-F5344CB8AC3E}">
        <p14:creationId xmlns:p14="http://schemas.microsoft.com/office/powerpoint/2010/main" val="25110980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youtube.com/watch?v=GJBL6RDu3k4" TargetMode="External"/><Relationship Id="rId1" Type="http://schemas.openxmlformats.org/officeDocument/2006/relationships/slideLayout" Target="../slideLayouts/slideLayout2.xml"/><Relationship Id="rId6" Type="http://schemas.openxmlformats.org/officeDocument/2006/relationships/hyperlink" Target="https://www.flickr.com/photos/69076237@N07/6522897357" TargetMode="Externa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f3kdqpS9xb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6530F7-7044-4A2A-A828-F1D16A62F866}"/>
              </a:ext>
            </a:extLst>
          </p:cNvPr>
          <p:cNvPicPr>
            <a:picLocks noChangeAspect="1"/>
          </p:cNvPicPr>
          <p:nvPr/>
        </p:nvPicPr>
        <p:blipFill rotWithShape="1">
          <a:blip r:embed="rId3">
            <a:alphaModFix amt="35000"/>
          </a:blip>
          <a:srcRect t="15413"/>
          <a:stretch/>
        </p:blipFill>
        <p:spPr>
          <a:xfrm>
            <a:off x="20" y="0"/>
            <a:ext cx="12191980" cy="6857990"/>
          </a:xfrm>
          <a:prstGeom prst="rect">
            <a:avLst/>
          </a:prstGeom>
        </p:spPr>
      </p:pic>
      <p:sp>
        <p:nvSpPr>
          <p:cNvPr id="3" name="Undertitel 2">
            <a:extLst>
              <a:ext uri="{FF2B5EF4-FFF2-40B4-BE49-F238E27FC236}">
                <a16:creationId xmlns:a16="http://schemas.microsoft.com/office/drawing/2014/main" id="{5EA72742-8225-4C8F-B634-D5762FF23BE0}"/>
              </a:ext>
            </a:extLst>
          </p:cNvPr>
          <p:cNvSpPr>
            <a:spLocks noGrp="1"/>
          </p:cNvSpPr>
          <p:nvPr>
            <p:ph type="subTitle" idx="1"/>
          </p:nvPr>
        </p:nvSpPr>
        <p:spPr>
          <a:xfrm>
            <a:off x="935687" y="2575587"/>
            <a:ext cx="9440034" cy="1049867"/>
          </a:xfrm>
        </p:spPr>
        <p:txBody>
          <a:bodyPr>
            <a:noAutofit/>
          </a:bodyPr>
          <a:lstStyle/>
          <a:p>
            <a:r>
              <a:rPr lang="da-DK" sz="6600" dirty="0"/>
              <a:t>SOCIAL ARV &amp; ULIGHED</a:t>
            </a:r>
          </a:p>
        </p:txBody>
      </p:sp>
      <p:sp>
        <p:nvSpPr>
          <p:cNvPr id="8" name="Tekstfelt 7">
            <a:extLst>
              <a:ext uri="{FF2B5EF4-FFF2-40B4-BE49-F238E27FC236}">
                <a16:creationId xmlns:a16="http://schemas.microsoft.com/office/drawing/2014/main" id="{7F55F497-D987-4181-9FF6-888D91F8B5AF}"/>
              </a:ext>
            </a:extLst>
          </p:cNvPr>
          <p:cNvSpPr txBox="1"/>
          <p:nvPr/>
        </p:nvSpPr>
        <p:spPr>
          <a:xfrm>
            <a:off x="3183966" y="4284017"/>
            <a:ext cx="4943475" cy="461665"/>
          </a:xfrm>
          <a:prstGeom prst="rect">
            <a:avLst/>
          </a:prstGeom>
          <a:noFill/>
        </p:spPr>
        <p:txBody>
          <a:bodyPr wrap="square" rtlCol="0">
            <a:spAutoFit/>
          </a:bodyPr>
          <a:lstStyle/>
          <a:p>
            <a:pPr algn="ctr"/>
            <a:r>
              <a:rPr lang="da-DK" sz="2400" b="1" dirty="0"/>
              <a:t>Pierre Bourdieus teori om social arv</a:t>
            </a:r>
          </a:p>
        </p:txBody>
      </p:sp>
    </p:spTree>
    <p:extLst>
      <p:ext uri="{BB962C8B-B14F-4D97-AF65-F5344CB8AC3E}">
        <p14:creationId xmlns:p14="http://schemas.microsoft.com/office/powerpoint/2010/main" val="2129843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DF9A6-D4B3-4BCC-B1E5-ABFE36DDE9EE}"/>
              </a:ext>
            </a:extLst>
          </p:cNvPr>
          <p:cNvSpPr>
            <a:spLocks noGrp="1"/>
          </p:cNvSpPr>
          <p:nvPr>
            <p:ph type="title"/>
          </p:nvPr>
        </p:nvSpPr>
        <p:spPr/>
        <p:txBody>
          <a:bodyPr/>
          <a:lstStyle/>
          <a:p>
            <a:r>
              <a:rPr lang="da-DK" dirty="0"/>
              <a:t>Formålet med dagens lektion er at…</a:t>
            </a:r>
          </a:p>
        </p:txBody>
      </p:sp>
      <p:sp>
        <p:nvSpPr>
          <p:cNvPr id="3" name="Pladsholder til indhold 2">
            <a:extLst>
              <a:ext uri="{FF2B5EF4-FFF2-40B4-BE49-F238E27FC236}">
                <a16:creationId xmlns:a16="http://schemas.microsoft.com/office/drawing/2014/main" id="{035290D0-AC57-4FC0-95BB-627F1F202B14}"/>
              </a:ext>
            </a:extLst>
          </p:cNvPr>
          <p:cNvSpPr>
            <a:spLocks noGrp="1"/>
          </p:cNvSpPr>
          <p:nvPr>
            <p:ph idx="1"/>
          </p:nvPr>
        </p:nvSpPr>
        <p:spPr>
          <a:xfrm>
            <a:off x="546756" y="1819373"/>
            <a:ext cx="10469116" cy="4276627"/>
          </a:xfrm>
        </p:spPr>
        <p:txBody>
          <a:bodyPr/>
          <a:lstStyle/>
          <a:p>
            <a:pPr marL="45720" indent="0">
              <a:buNone/>
            </a:pPr>
            <a:r>
              <a:rPr lang="da-DK" dirty="0"/>
              <a:t>….Du er i stand til at forstå Pierre Bourdieus teoriapparat (hans begreber) for senere i forløbet at kunne anvende dem</a:t>
            </a:r>
          </a:p>
        </p:txBody>
      </p:sp>
      <p:pic>
        <p:nvPicPr>
          <p:cNvPr id="2050" name="Picture 2" descr="Billedresultat for happy student">
            <a:extLst>
              <a:ext uri="{FF2B5EF4-FFF2-40B4-BE49-F238E27FC236}">
                <a16:creationId xmlns:a16="http://schemas.microsoft.com/office/drawing/2014/main" id="{D4700298-2115-49F5-8F9D-05E440D13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6445" y="3073137"/>
            <a:ext cx="5798675" cy="3266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3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175" y="117087"/>
            <a:ext cx="9875520" cy="1356360"/>
          </a:xfrm>
        </p:spPr>
        <p:txBody>
          <a:bodyPr/>
          <a:lstStyle/>
          <a:p>
            <a:r>
              <a:rPr lang="da-DK" b="1" dirty="0"/>
              <a:t>Folk er forskellige</a:t>
            </a:r>
          </a:p>
        </p:txBody>
      </p:sp>
      <p:sp>
        <p:nvSpPr>
          <p:cNvPr id="3" name="Pladsholder til indhold 2"/>
          <p:cNvSpPr>
            <a:spLocks noGrp="1"/>
          </p:cNvSpPr>
          <p:nvPr>
            <p:ph idx="1"/>
          </p:nvPr>
        </p:nvSpPr>
        <p:spPr/>
        <p:txBody>
          <a:bodyPr/>
          <a:lstStyle/>
          <a:p>
            <a:endParaRPr lang="da-DK" dirty="0"/>
          </a:p>
        </p:txBody>
      </p:sp>
      <p:pic>
        <p:nvPicPr>
          <p:cNvPr id="4" name="Picture 2" descr="http://www.doodley.dk/wp-content/uploads/ELINETT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071" y="1479792"/>
            <a:ext cx="2260449" cy="40433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serscontent2.emaze.com/images/e2bf37ff-057e-4e0b-ba33-a28fb2aa1300/18f63e24-1637-4897-a973-b0b80f6bbc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1713" y="2987121"/>
            <a:ext cx="4473743" cy="29778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pulze.dk/wp-content/uploads/2014/04/storbyferie_barcelona_london-hitt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249" y="3725777"/>
            <a:ext cx="3809999" cy="25336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i.ytimg.com/vi/FGzIv_6Kxfo/maxresdefault.jp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873248" y="777189"/>
            <a:ext cx="3513722" cy="197646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static-secure.guim.co.uk/sys-images/Guardian/Pix/pictures/2014/3/18/1395143832111/The-Death-Cafe-01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59567" y="1308603"/>
            <a:ext cx="3654766" cy="2192860"/>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99CAE42F-2ADE-47A5-BE42-4A7C3512136F}"/>
              </a:ext>
            </a:extLst>
          </p:cNvPr>
          <p:cNvSpPr txBox="1"/>
          <p:nvPr/>
        </p:nvSpPr>
        <p:spPr>
          <a:xfrm>
            <a:off x="1528762" y="2238887"/>
            <a:ext cx="9134475" cy="2862322"/>
          </a:xfrm>
          <a:prstGeom prst="rect">
            <a:avLst/>
          </a:prstGeom>
          <a:solidFill>
            <a:schemeClr val="accent2"/>
          </a:solidFill>
        </p:spPr>
        <p:txBody>
          <a:bodyPr wrap="square" rtlCol="0">
            <a:spAutoFit/>
          </a:bodyPr>
          <a:lstStyle/>
          <a:p>
            <a:endParaRPr lang="da-DK" dirty="0"/>
          </a:p>
          <a:p>
            <a:r>
              <a:rPr lang="da-DK" dirty="0"/>
              <a:t>Hvordan er din opvækst:</a:t>
            </a:r>
          </a:p>
          <a:p>
            <a:pPr marL="171450" indent="-171450">
              <a:buFontTx/>
              <a:buChar char="-"/>
            </a:pPr>
            <a:r>
              <a:rPr lang="da-DK" dirty="0"/>
              <a:t>Hvad giver din forældre videre til dig?</a:t>
            </a:r>
          </a:p>
          <a:p>
            <a:pPr marL="171450" indent="-171450">
              <a:buFontTx/>
              <a:buChar char="-"/>
            </a:pPr>
            <a:r>
              <a:rPr lang="da-DK" dirty="0"/>
              <a:t>Taler dine forældre med dig om finkulturelle ting?</a:t>
            </a:r>
          </a:p>
          <a:p>
            <a:pPr marL="171450" indent="-171450">
              <a:buFontTx/>
              <a:buChar char="-"/>
            </a:pPr>
            <a:r>
              <a:rPr lang="da-DK" dirty="0"/>
              <a:t>Hvad laver de med dig på ferier og i fritiden?</a:t>
            </a:r>
          </a:p>
          <a:p>
            <a:pPr marL="171450" indent="-171450">
              <a:buFontTx/>
              <a:buChar char="-"/>
            </a:pPr>
            <a:r>
              <a:rPr lang="da-DK" dirty="0"/>
              <a:t>Kan dine forældre hjælpe dig med matematik i gymnasiet?</a:t>
            </a:r>
          </a:p>
          <a:p>
            <a:pPr marL="171450" indent="-171450">
              <a:buFontTx/>
              <a:buChar char="-"/>
            </a:pPr>
            <a:r>
              <a:rPr lang="da-DK" dirty="0"/>
              <a:t>Ser du dine forældre læse avis, når de skal slappe af?</a:t>
            </a:r>
          </a:p>
          <a:p>
            <a:pPr marL="171450" indent="-171450">
              <a:buFontTx/>
              <a:buChar char="-"/>
            </a:pPr>
            <a:r>
              <a:rPr lang="da-DK" dirty="0"/>
              <a:t>Har dine forældre et netværk som sikre dig en plads som junior-medlem af en bestyrelse i en mellemstor virksomhed, når du er færdiguddannet?</a:t>
            </a:r>
          </a:p>
          <a:p>
            <a:endParaRPr lang="da-DK" dirty="0"/>
          </a:p>
        </p:txBody>
      </p:sp>
    </p:spTree>
    <p:extLst>
      <p:ext uri="{BB962C8B-B14F-4D97-AF65-F5344CB8AC3E}">
        <p14:creationId xmlns:p14="http://schemas.microsoft.com/office/powerpoint/2010/main" val="254561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pierre_bourdieu"/>
          <p:cNvPicPr>
            <a:picLocks noChangeAspect="1" noChangeArrowheads="1"/>
          </p:cNvPicPr>
          <p:nvPr/>
        </p:nvPicPr>
        <p:blipFill rotWithShape="1">
          <a:blip r:embed="rId2" cstate="print"/>
          <a:srcRect t="31281" r="1" b="28782"/>
          <a:stretch/>
        </p:blipFill>
        <p:spPr>
          <a:xfrm>
            <a:off x="20" y="10"/>
            <a:ext cx="12191980" cy="6857990"/>
          </a:xfrm>
          <a:prstGeom prst="rect">
            <a:avLst/>
          </a:prstGeom>
          <a:noFill/>
        </p:spPr>
      </p:pic>
      <p:sp>
        <p:nvSpPr>
          <p:cNvPr id="2" name="Titel 1"/>
          <p:cNvSpPr>
            <a:spLocks noGrp="1"/>
          </p:cNvSpPr>
          <p:nvPr>
            <p:ph type="ctrTitle"/>
          </p:nvPr>
        </p:nvSpPr>
        <p:spPr>
          <a:xfrm>
            <a:off x="8022021" y="3231931"/>
            <a:ext cx="3852041" cy="1834056"/>
          </a:xfrm>
        </p:spPr>
        <p:txBody>
          <a:bodyPr>
            <a:normAutofit/>
          </a:bodyPr>
          <a:lstStyle/>
          <a:p>
            <a:r>
              <a:rPr lang="da-DK" sz="4000" dirty="0"/>
              <a:t>Pierre Bourdieus Praksisteori</a:t>
            </a:r>
          </a:p>
        </p:txBody>
      </p:sp>
      <p:sp>
        <p:nvSpPr>
          <p:cNvPr id="3" name="Undertitel 2"/>
          <p:cNvSpPr>
            <a:spLocks noGrp="1"/>
          </p:cNvSpPr>
          <p:nvPr>
            <p:ph type="subTitle" idx="1"/>
          </p:nvPr>
        </p:nvSpPr>
        <p:spPr>
          <a:xfrm>
            <a:off x="7782910" y="5242675"/>
            <a:ext cx="4330262" cy="683284"/>
          </a:xfrm>
        </p:spPr>
        <p:txBody>
          <a:bodyPr>
            <a:normAutofit/>
          </a:bodyPr>
          <a:lstStyle/>
          <a:p>
            <a:r>
              <a:rPr lang="da-DK" sz="2000" dirty="0" err="1"/>
              <a:t>Samf</a:t>
            </a:r>
            <a:r>
              <a:rPr lang="da-DK" sz="2000" dirty="0"/>
              <a:t>. A-niv.</a:t>
            </a:r>
          </a:p>
        </p:txBody>
      </p:sp>
    </p:spTree>
    <p:extLst>
      <p:ext uri="{BB962C8B-B14F-4D97-AF65-F5344CB8AC3E}">
        <p14:creationId xmlns:p14="http://schemas.microsoft.com/office/powerpoint/2010/main" val="283988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BAF7D8-E969-4FC3-BE9D-5ACC7722C1FC}"/>
              </a:ext>
            </a:extLst>
          </p:cNvPr>
          <p:cNvSpPr>
            <a:spLocks noGrp="1"/>
          </p:cNvSpPr>
          <p:nvPr>
            <p:ph type="title"/>
          </p:nvPr>
        </p:nvSpPr>
        <p:spPr>
          <a:xfrm>
            <a:off x="1143000" y="609600"/>
            <a:ext cx="9875520" cy="482353"/>
          </a:xfrm>
        </p:spPr>
        <p:txBody>
          <a:bodyPr>
            <a:normAutofit fontScale="90000"/>
          </a:bodyPr>
          <a:lstStyle/>
          <a:p>
            <a:r>
              <a:rPr lang="da-DK" dirty="0"/>
              <a:t>Kapitalbegrebet</a:t>
            </a:r>
          </a:p>
        </p:txBody>
      </p:sp>
      <p:sp>
        <p:nvSpPr>
          <p:cNvPr id="3" name="Pladsholder til indhold 2">
            <a:extLst>
              <a:ext uri="{FF2B5EF4-FFF2-40B4-BE49-F238E27FC236}">
                <a16:creationId xmlns:a16="http://schemas.microsoft.com/office/drawing/2014/main" id="{F6692BA5-E9A7-4721-82B9-7E82C15B644D}"/>
              </a:ext>
            </a:extLst>
          </p:cNvPr>
          <p:cNvSpPr>
            <a:spLocks noGrp="1"/>
          </p:cNvSpPr>
          <p:nvPr>
            <p:ph idx="1"/>
          </p:nvPr>
        </p:nvSpPr>
        <p:spPr>
          <a:xfrm>
            <a:off x="328474" y="1233996"/>
            <a:ext cx="10687397" cy="4862004"/>
          </a:xfrm>
        </p:spPr>
        <p:txBody>
          <a:bodyPr/>
          <a:lstStyle/>
          <a:p>
            <a:pPr marL="45720" indent="0">
              <a:buNone/>
            </a:pPr>
            <a:r>
              <a:rPr lang="da-DK" b="1" dirty="0"/>
              <a:t>Opgave: Udfyld selv dette slide med hvad kapitalbegrebet dækker over</a:t>
            </a:r>
          </a:p>
          <a:p>
            <a:pPr marL="45720" indent="0">
              <a:buNone/>
            </a:pPr>
            <a:r>
              <a:rPr lang="da-DK" dirty="0"/>
              <a:t>Link: </a:t>
            </a:r>
            <a:r>
              <a:rPr lang="da-DK" dirty="0">
                <a:hlinkClick r:id="rId2"/>
              </a:rPr>
              <a:t>Kapitalbegrebet</a:t>
            </a:r>
            <a:endParaRPr lang="da-DK" dirty="0"/>
          </a:p>
          <a:p>
            <a:endParaRPr lang="da-DK" dirty="0"/>
          </a:p>
        </p:txBody>
      </p:sp>
      <p:pic>
        <p:nvPicPr>
          <p:cNvPr id="5" name="Billede 4">
            <a:extLst>
              <a:ext uri="{FF2B5EF4-FFF2-40B4-BE49-F238E27FC236}">
                <a16:creationId xmlns:a16="http://schemas.microsoft.com/office/drawing/2014/main" id="{6E996DB4-3EC3-4E16-B281-33971B71AC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6535" y="5100534"/>
            <a:ext cx="2007335" cy="1480410"/>
          </a:xfrm>
          <a:prstGeom prst="rect">
            <a:avLst/>
          </a:prstGeom>
        </p:spPr>
      </p:pic>
      <p:pic>
        <p:nvPicPr>
          <p:cNvPr id="6" name="Billede 5">
            <a:extLst>
              <a:ext uri="{FF2B5EF4-FFF2-40B4-BE49-F238E27FC236}">
                <a16:creationId xmlns:a16="http://schemas.microsoft.com/office/drawing/2014/main" id="{9A06A8FD-2346-464F-921B-D2BFD75032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6535" y="3025933"/>
            <a:ext cx="2003580" cy="2003580"/>
          </a:xfrm>
          <a:prstGeom prst="rect">
            <a:avLst/>
          </a:prstGeom>
        </p:spPr>
      </p:pic>
      <p:pic>
        <p:nvPicPr>
          <p:cNvPr id="8" name="Billede 7">
            <a:extLst>
              <a:ext uri="{FF2B5EF4-FFF2-40B4-BE49-F238E27FC236}">
                <a16:creationId xmlns:a16="http://schemas.microsoft.com/office/drawing/2014/main" id="{B15CA13D-9A01-4E2D-A670-37981A8C5ADE}"/>
              </a:ext>
            </a:extLst>
          </p:cNvPr>
          <p:cNvPicPr>
            <a:picLocks noChangeAspect="1"/>
          </p:cNvPicPr>
          <p:nvPr/>
        </p:nvPicPr>
        <p:blipFill>
          <a:blip r:embed="rId5" cstate="hq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931727" y="1527141"/>
            <a:ext cx="1998388" cy="1498791"/>
          </a:xfrm>
          <a:prstGeom prst="rect">
            <a:avLst/>
          </a:prstGeom>
        </p:spPr>
      </p:pic>
    </p:spTree>
    <p:extLst>
      <p:ext uri="{BB962C8B-B14F-4D97-AF65-F5344CB8AC3E}">
        <p14:creationId xmlns:p14="http://schemas.microsoft.com/office/powerpoint/2010/main" val="271338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5005" y="245615"/>
            <a:ext cx="11221375" cy="1356360"/>
          </a:xfrm>
        </p:spPr>
        <p:txBody>
          <a:bodyPr/>
          <a:lstStyle/>
          <a:p>
            <a:r>
              <a:rPr lang="da-DK" dirty="0"/>
              <a:t>Folk tænker, opfører sig og går ret forskelligt klædt….</a:t>
            </a:r>
          </a:p>
        </p:txBody>
      </p:sp>
      <p:sp>
        <p:nvSpPr>
          <p:cNvPr id="3" name="Pladsholder til indhold 2"/>
          <p:cNvSpPr>
            <a:spLocks noGrp="1"/>
          </p:cNvSpPr>
          <p:nvPr>
            <p:ph idx="1"/>
          </p:nvPr>
        </p:nvSpPr>
        <p:spPr>
          <a:xfrm>
            <a:off x="435006" y="1757779"/>
            <a:ext cx="11329646" cy="4731798"/>
          </a:xfrm>
        </p:spPr>
        <p:txBody>
          <a:bodyPr/>
          <a:lstStyle/>
          <a:p>
            <a:r>
              <a:rPr lang="da-DK" dirty="0"/>
              <a:t>Du har sikkert lagt mærke til at folk ikke er ens. Nogle personer elsker at læse bøger i deres fritid og gerne mange bøger på et år, mens andre aldrig kunne drømme om frivilligt at læse en bog medmindre læreren i skolen har sagt det til dem. Ligeledes er nogle mennesker til underholdningsprogrammer </a:t>
            </a:r>
            <a:r>
              <a:rPr lang="da-DK" dirty="0" err="1"/>
              <a:t>ala</a:t>
            </a:r>
            <a:r>
              <a:rPr lang="da-DK" dirty="0"/>
              <a:t>. bagedysten, mens andre synes dette er plat og dårlig smag. Samt at nogle klare sig godt i skolen, mens andre klarer sig mindre godt.</a:t>
            </a:r>
          </a:p>
          <a:p>
            <a:r>
              <a:rPr lang="da-DK" dirty="0"/>
              <a:t>Hvordan kan vi forklare dette?</a:t>
            </a:r>
          </a:p>
          <a:p>
            <a:r>
              <a:rPr lang="da-DK" dirty="0"/>
              <a:t>Her skal vi have hjælp fra en af de største sociologer i verdenshistorien. Franskmanden Pierre Bourdieu</a:t>
            </a:r>
          </a:p>
          <a:p>
            <a:r>
              <a:rPr lang="da-DK" dirty="0"/>
              <a:t>Bourdieu kan i høj grad hjælpe os med at forstå den sociale orden, der skaber ulige livschancer og dominansforhold (= at nogle har mere magt end andre) i vores samfund</a:t>
            </a:r>
          </a:p>
          <a:p>
            <a:endParaRPr lang="da-DK" dirty="0"/>
          </a:p>
          <a:p>
            <a:pPr marL="45720" indent="0">
              <a:buNone/>
            </a:pPr>
            <a:r>
              <a:rPr lang="da-DK" sz="2800" b="1" dirty="0"/>
              <a:t>Lav opgaverne på de to næste slides </a:t>
            </a:r>
            <a:r>
              <a:rPr lang="da-DK" sz="2800" b="1" dirty="0">
                <a:sym typeface="Wingdings" panose="05000000000000000000" pitchFamily="2" charset="2"/>
              </a:rPr>
              <a:t></a:t>
            </a:r>
            <a:endParaRPr lang="da-DK" sz="2800" b="1" dirty="0"/>
          </a:p>
          <a:p>
            <a:endParaRPr lang="da-DK" dirty="0"/>
          </a:p>
        </p:txBody>
      </p:sp>
    </p:spTree>
    <p:extLst>
      <p:ext uri="{BB962C8B-B14F-4D97-AF65-F5344CB8AC3E}">
        <p14:creationId xmlns:p14="http://schemas.microsoft.com/office/powerpoint/2010/main" val="10133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6985" y="115698"/>
            <a:ext cx="10058400" cy="1450757"/>
          </a:xfrm>
        </p:spPr>
        <p:txBody>
          <a:bodyPr>
            <a:normAutofit/>
          </a:bodyPr>
          <a:lstStyle/>
          <a:p>
            <a:r>
              <a:rPr lang="da-DK" sz="3200" b="1" dirty="0"/>
              <a:t>Hjælp med at finde ud af hvilke kapital former disse personer i høj grad besidder og udnytter?</a:t>
            </a:r>
          </a:p>
        </p:txBody>
      </p:sp>
      <p:pic>
        <p:nvPicPr>
          <p:cNvPr id="4" name="Pladsholder til indhol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4070" y="1653742"/>
            <a:ext cx="2224994" cy="2358495"/>
          </a:xfrm>
        </p:spPr>
      </p:pic>
      <p:pic>
        <p:nvPicPr>
          <p:cNvPr id="7" name="Billed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9618" y="3304238"/>
            <a:ext cx="2983437" cy="1679328"/>
          </a:xfrm>
          <a:prstGeom prst="rect">
            <a:avLst/>
          </a:prstGeom>
        </p:spPr>
      </p:pic>
      <p:pic>
        <p:nvPicPr>
          <p:cNvPr id="8" name="Billede 7" descr="http://www.e-leksikon.dk/assets/images/uploads/margrethe_2_eleksikon.jpg"/>
          <p:cNvPicPr/>
          <p:nvPr/>
        </p:nvPicPr>
        <p:blipFill rotWithShape="1">
          <a:blip r:embed="rId4" cstate="print">
            <a:extLst>
              <a:ext uri="{28A0092B-C50C-407E-A947-70E740481C1C}">
                <a14:useLocalDpi xmlns:a14="http://schemas.microsoft.com/office/drawing/2010/main" val="0"/>
              </a:ext>
            </a:extLst>
          </a:blip>
          <a:srcRect b="18636"/>
          <a:stretch/>
        </p:blipFill>
        <p:spPr bwMode="auto">
          <a:xfrm>
            <a:off x="4788556" y="3426240"/>
            <a:ext cx="2399382" cy="1315492"/>
          </a:xfrm>
          <a:prstGeom prst="rect">
            <a:avLst/>
          </a:prstGeom>
          <a:noFill/>
          <a:ln>
            <a:noFill/>
          </a:ln>
          <a:extLst>
            <a:ext uri="{53640926-AAD7-44D8-BBD7-CCE9431645EC}">
              <a14:shadowObscured xmlns:a14="http://schemas.microsoft.com/office/drawing/2010/main"/>
            </a:ext>
          </a:extLst>
        </p:spPr>
      </p:pic>
      <p:pic>
        <p:nvPicPr>
          <p:cNvPr id="1026" name="Picture 2" descr="Billedresultat for lego ejer">
            <a:extLst>
              <a:ext uri="{FF2B5EF4-FFF2-40B4-BE49-F238E27FC236}">
                <a16:creationId xmlns:a16="http://schemas.microsoft.com/office/drawing/2014/main" id="{173881D2-D997-4055-86B6-B58199BF737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7055549" y="1556341"/>
            <a:ext cx="2689197" cy="14902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lledresultat for mette frederiksen og mand">
            <a:extLst>
              <a:ext uri="{FF2B5EF4-FFF2-40B4-BE49-F238E27FC236}">
                <a16:creationId xmlns:a16="http://schemas.microsoft.com/office/drawing/2014/main" id="{EA74DE4D-DBA7-4344-919C-130CFD2893DE}"/>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746125" y="1463422"/>
            <a:ext cx="2358120" cy="1840816"/>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8612D51E-F04B-44B3-AFE5-328AE153881D}"/>
              </a:ext>
            </a:extLst>
          </p:cNvPr>
          <p:cNvSpPr txBox="1"/>
          <p:nvPr/>
        </p:nvSpPr>
        <p:spPr>
          <a:xfrm>
            <a:off x="568170" y="4314548"/>
            <a:ext cx="3417903" cy="1754326"/>
          </a:xfrm>
          <a:prstGeom prst="rect">
            <a:avLst/>
          </a:prstGeom>
          <a:noFill/>
        </p:spPr>
        <p:txBody>
          <a:bodyPr wrap="square" rtlCol="0">
            <a:spAutoFit/>
          </a:bodyPr>
          <a:lstStyle/>
          <a:p>
            <a:r>
              <a:rPr lang="da-DK" b="1" dirty="0"/>
              <a:t>Joachim Von And</a:t>
            </a:r>
          </a:p>
          <a:p>
            <a:r>
              <a:rPr lang="da-DK" b="1" dirty="0"/>
              <a:t>Statsministerens mand</a:t>
            </a:r>
          </a:p>
          <a:p>
            <a:r>
              <a:rPr lang="da-DK" b="1" dirty="0"/>
              <a:t>Kirk (ejer Lego)</a:t>
            </a:r>
          </a:p>
          <a:p>
            <a:r>
              <a:rPr lang="da-DK" b="1" dirty="0"/>
              <a:t>Dronningen</a:t>
            </a:r>
          </a:p>
          <a:p>
            <a:r>
              <a:rPr lang="da-DK" b="1" dirty="0"/>
              <a:t>Smagsdommerne på DR2</a:t>
            </a:r>
          </a:p>
          <a:p>
            <a:pPr marL="285750" indent="-285750">
              <a:buFontTx/>
              <a:buChar char="-"/>
            </a:pPr>
            <a:endParaRPr lang="da-DK" b="1" dirty="0"/>
          </a:p>
        </p:txBody>
      </p:sp>
      <p:sp>
        <p:nvSpPr>
          <p:cNvPr id="10" name="Tekstfelt 9">
            <a:extLst>
              <a:ext uri="{FF2B5EF4-FFF2-40B4-BE49-F238E27FC236}">
                <a16:creationId xmlns:a16="http://schemas.microsoft.com/office/drawing/2014/main" id="{1F5D8C54-93C9-4CFD-80B9-6F8D500C42BE}"/>
              </a:ext>
            </a:extLst>
          </p:cNvPr>
          <p:cNvSpPr txBox="1"/>
          <p:nvPr/>
        </p:nvSpPr>
        <p:spPr>
          <a:xfrm>
            <a:off x="4270342" y="5099901"/>
            <a:ext cx="5835192" cy="2015936"/>
          </a:xfrm>
          <a:prstGeom prst="rect">
            <a:avLst/>
          </a:prstGeom>
          <a:noFill/>
        </p:spPr>
        <p:txBody>
          <a:bodyPr wrap="square" rtlCol="0">
            <a:spAutoFit/>
          </a:bodyPr>
          <a:lstStyle/>
          <a:p>
            <a:r>
              <a:rPr lang="da-DK" sz="2500" b="1" dirty="0"/>
              <a:t>Svar:</a:t>
            </a:r>
          </a:p>
          <a:p>
            <a:endParaRPr lang="da-DK" sz="2500" b="1" dirty="0"/>
          </a:p>
          <a:p>
            <a:endParaRPr lang="da-DK" sz="2500" b="1" dirty="0"/>
          </a:p>
          <a:p>
            <a:endParaRPr lang="da-DK" sz="2500" b="1" dirty="0"/>
          </a:p>
          <a:p>
            <a:endParaRPr lang="da-DK" sz="2500" b="1" dirty="0"/>
          </a:p>
        </p:txBody>
      </p:sp>
    </p:spTree>
    <p:extLst>
      <p:ext uri="{BB962C8B-B14F-4D97-AF65-F5344CB8AC3E}">
        <p14:creationId xmlns:p14="http://schemas.microsoft.com/office/powerpoint/2010/main" val="40619886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3E037B-34E6-4CDE-99B7-D30D8F47344F}"/>
              </a:ext>
            </a:extLst>
          </p:cNvPr>
          <p:cNvSpPr>
            <a:spLocks noGrp="1"/>
          </p:cNvSpPr>
          <p:nvPr>
            <p:ph type="title"/>
          </p:nvPr>
        </p:nvSpPr>
        <p:spPr>
          <a:xfrm>
            <a:off x="1143000" y="609600"/>
            <a:ext cx="9875520" cy="549897"/>
          </a:xfrm>
        </p:spPr>
        <p:txBody>
          <a:bodyPr>
            <a:normAutofit fontScale="90000"/>
          </a:bodyPr>
          <a:lstStyle/>
          <a:p>
            <a:r>
              <a:rPr lang="da-DK" dirty="0"/>
              <a:t>Habitus &amp; Felt begrebet</a:t>
            </a:r>
          </a:p>
        </p:txBody>
      </p:sp>
      <p:sp>
        <p:nvSpPr>
          <p:cNvPr id="3" name="Pladsholder til indhold 2">
            <a:extLst>
              <a:ext uri="{FF2B5EF4-FFF2-40B4-BE49-F238E27FC236}">
                <a16:creationId xmlns:a16="http://schemas.microsoft.com/office/drawing/2014/main" id="{DCAD4692-1BD6-4BD6-B89E-6DD6A42A7104}"/>
              </a:ext>
            </a:extLst>
          </p:cNvPr>
          <p:cNvSpPr>
            <a:spLocks noGrp="1"/>
          </p:cNvSpPr>
          <p:nvPr>
            <p:ph idx="1"/>
          </p:nvPr>
        </p:nvSpPr>
        <p:spPr>
          <a:xfrm>
            <a:off x="329938" y="1385741"/>
            <a:ext cx="10685934" cy="4710260"/>
          </a:xfrm>
        </p:spPr>
        <p:txBody>
          <a:bodyPr/>
          <a:lstStyle/>
          <a:p>
            <a:pPr marL="45720" indent="0">
              <a:buNone/>
            </a:pPr>
            <a:r>
              <a:rPr lang="da-DK" b="1" dirty="0"/>
              <a:t>Opgave: Udfyld selv dette slide med hvad habitus- og felt-begrebet dækker over</a:t>
            </a:r>
          </a:p>
          <a:p>
            <a:r>
              <a:rPr lang="da-DK" b="1" dirty="0"/>
              <a:t>Link: </a:t>
            </a:r>
            <a:r>
              <a:rPr lang="da-DK" b="1" dirty="0">
                <a:hlinkClick r:id="rId2"/>
              </a:rPr>
              <a:t>Habitus &amp; felt begrebet</a:t>
            </a:r>
            <a:endParaRPr lang="da-DK" b="1" dirty="0"/>
          </a:p>
          <a:p>
            <a:endParaRPr lang="da-DK" b="1" dirty="0"/>
          </a:p>
          <a:p>
            <a:pPr marL="45720" indent="0">
              <a:buNone/>
            </a:pPr>
            <a:r>
              <a:rPr lang="da-DK" b="1" dirty="0"/>
              <a:t>Hvad dækker begrebet felt over:</a:t>
            </a:r>
          </a:p>
          <a:p>
            <a:pPr marL="45720" indent="0">
              <a:buNone/>
            </a:pPr>
            <a:endParaRPr lang="da-DK" b="1" dirty="0"/>
          </a:p>
          <a:p>
            <a:pPr marL="45720" indent="0">
              <a:buNone/>
            </a:pPr>
            <a:endParaRPr lang="da-DK" b="1" dirty="0"/>
          </a:p>
          <a:p>
            <a:pPr marL="45720" indent="0">
              <a:buNone/>
            </a:pPr>
            <a:r>
              <a:rPr lang="da-DK" b="1" dirty="0"/>
              <a:t>Hvad dækker begrebet habitus over:</a:t>
            </a:r>
          </a:p>
          <a:p>
            <a:endParaRPr lang="da-DK" dirty="0"/>
          </a:p>
        </p:txBody>
      </p:sp>
      <p:pic>
        <p:nvPicPr>
          <p:cNvPr id="3074" name="Picture 2" descr="Billedresultat for habitus">
            <a:extLst>
              <a:ext uri="{FF2B5EF4-FFF2-40B4-BE49-F238E27FC236}">
                <a16:creationId xmlns:a16="http://schemas.microsoft.com/office/drawing/2014/main" id="{9C37DA8F-D6EE-4CBD-91A0-F4186F293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547" y="5758724"/>
            <a:ext cx="4080628" cy="97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711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8855" y="647308"/>
            <a:ext cx="9875520" cy="634738"/>
          </a:xfrm>
        </p:spPr>
        <p:txBody>
          <a:bodyPr>
            <a:normAutofit fontScale="90000"/>
          </a:bodyPr>
          <a:lstStyle/>
          <a:p>
            <a:r>
              <a:rPr lang="da-DK" dirty="0"/>
              <a:t>Dan dig overblik over følgende modeller.</a:t>
            </a:r>
            <a:br>
              <a:rPr lang="da-DK" dirty="0"/>
            </a:br>
            <a:r>
              <a:rPr lang="da-DK" dirty="0"/>
              <a:t>Forklar med egne ord hvad de viser.</a:t>
            </a:r>
          </a:p>
        </p:txBody>
      </p:sp>
      <p:sp>
        <p:nvSpPr>
          <p:cNvPr id="3" name="Pladsholder til indhold 2"/>
          <p:cNvSpPr>
            <a:spLocks noGrp="1"/>
          </p:cNvSpPr>
          <p:nvPr>
            <p:ph idx="1"/>
          </p:nvPr>
        </p:nvSpPr>
        <p:spPr>
          <a:xfrm>
            <a:off x="423344" y="1586058"/>
            <a:ext cx="9872871" cy="4880729"/>
          </a:xfrm>
        </p:spPr>
        <p:txBody>
          <a:bodyPr>
            <a:noAutofit/>
          </a:bodyPr>
          <a:lstStyle/>
          <a:p>
            <a:pPr marL="45720" indent="0">
              <a:buNone/>
            </a:pPr>
            <a:endParaRPr lang="da-DK" sz="2500" dirty="0"/>
          </a:p>
          <a:p>
            <a:pPr marL="45720" indent="0">
              <a:buNone/>
            </a:pPr>
            <a:endParaRPr lang="da-DK" sz="2500" dirty="0"/>
          </a:p>
          <a:p>
            <a:pPr marL="45720" indent="0">
              <a:buNone/>
            </a:pPr>
            <a:endParaRPr lang="da-DK" sz="2500" dirty="0"/>
          </a:p>
          <a:p>
            <a:pPr marL="45720" indent="0">
              <a:buNone/>
            </a:pPr>
            <a:endParaRPr lang="da-DK" sz="2500" dirty="0"/>
          </a:p>
          <a:p>
            <a:pPr marL="45720" indent="0">
              <a:buNone/>
            </a:pPr>
            <a:endParaRPr lang="da-DK" sz="2500" dirty="0"/>
          </a:p>
          <a:p>
            <a:pPr marL="45720" indent="0">
              <a:buNone/>
            </a:pPr>
            <a:endParaRPr lang="da-DK" sz="2500" dirty="0"/>
          </a:p>
          <a:p>
            <a:pPr marL="45720" indent="0">
              <a:buNone/>
            </a:pPr>
            <a:endParaRPr lang="da-DK" sz="2500" dirty="0"/>
          </a:p>
        </p:txBody>
      </p:sp>
      <p:grpSp>
        <p:nvGrpSpPr>
          <p:cNvPr id="7" name="Gruppe 6"/>
          <p:cNvGrpSpPr/>
          <p:nvPr/>
        </p:nvGrpSpPr>
        <p:grpSpPr>
          <a:xfrm>
            <a:off x="722144" y="2109618"/>
            <a:ext cx="10747711" cy="3262481"/>
            <a:chOff x="682289" y="1643759"/>
            <a:chExt cx="6985000" cy="1811214"/>
          </a:xfrm>
        </p:grpSpPr>
        <p:pic>
          <p:nvPicPr>
            <p:cNvPr id="4" name="Billede 3"/>
            <p:cNvPicPr>
              <a:picLocks noChangeAspect="1"/>
            </p:cNvPicPr>
            <p:nvPr/>
          </p:nvPicPr>
          <p:blipFill rotWithShape="1">
            <a:blip r:embed="rId2"/>
            <a:srcRect b="40294"/>
            <a:stretch/>
          </p:blipFill>
          <p:spPr>
            <a:xfrm>
              <a:off x="682289" y="1643759"/>
              <a:ext cx="6985000" cy="644523"/>
            </a:xfrm>
            <a:prstGeom prst="rect">
              <a:avLst/>
            </a:prstGeom>
          </p:spPr>
        </p:pic>
        <p:pic>
          <p:nvPicPr>
            <p:cNvPr id="5" name="Billede 4"/>
            <p:cNvPicPr>
              <a:picLocks noChangeAspect="1"/>
            </p:cNvPicPr>
            <p:nvPr/>
          </p:nvPicPr>
          <p:blipFill rotWithShape="1">
            <a:blip r:embed="rId3"/>
            <a:srcRect b="39060"/>
            <a:stretch/>
          </p:blipFill>
          <p:spPr>
            <a:xfrm>
              <a:off x="682289" y="2696517"/>
              <a:ext cx="6985000" cy="758456"/>
            </a:xfrm>
            <a:prstGeom prst="rect">
              <a:avLst/>
            </a:prstGeom>
          </p:spPr>
        </p:pic>
      </p:grpSp>
    </p:spTree>
    <p:extLst>
      <p:ext uri="{BB962C8B-B14F-4D97-AF65-F5344CB8AC3E}">
        <p14:creationId xmlns:p14="http://schemas.microsoft.com/office/powerpoint/2010/main" val="127602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4"/>
            <a:ext cx="10515600" cy="1325563"/>
          </a:xfrm>
        </p:spPr>
        <p:txBody>
          <a:bodyPr/>
          <a:lstStyle/>
          <a:p>
            <a:r>
              <a:rPr lang="da-DK" dirty="0"/>
              <a:t>Symbolsk kapital</a:t>
            </a:r>
          </a:p>
        </p:txBody>
      </p:sp>
      <p:sp>
        <p:nvSpPr>
          <p:cNvPr id="12" name="Pladsholder til indhold 11"/>
          <p:cNvSpPr>
            <a:spLocks noGrp="1"/>
          </p:cNvSpPr>
          <p:nvPr>
            <p:ph idx="1"/>
          </p:nvPr>
        </p:nvSpPr>
        <p:spPr>
          <a:xfrm>
            <a:off x="500272" y="1611984"/>
            <a:ext cx="10515599" cy="4484016"/>
          </a:xfrm>
        </p:spPr>
        <p:txBody>
          <a:bodyPr/>
          <a:lstStyle/>
          <a:p>
            <a:pPr marL="45720" indent="0">
              <a:buNone/>
            </a:pPr>
            <a:r>
              <a:rPr lang="da-DK" dirty="0"/>
              <a:t>P. Bourdieu taler om en fjerde kapital som ikke lige er med i videoen, nemlig symbolsk kapital:</a:t>
            </a:r>
          </a:p>
          <a:p>
            <a:pPr marL="45720" indent="0">
              <a:buNone/>
            </a:pPr>
            <a:r>
              <a:rPr lang="da-DK" dirty="0"/>
              <a:t>Symbolsk kapital er en overordnet form for kapital, der afspejler de øvrige tre kapitalformer og handler om, hvorvidt man kan bruge sine kapitaler til at opnå prestige og status inden for samfundet eller inden for et felt. Dvs. at en person som andre ser op til har høj symbolsk kapital.</a:t>
            </a:r>
          </a:p>
        </p:txBody>
      </p:sp>
      <p:pic>
        <p:nvPicPr>
          <p:cNvPr id="13" name="Billed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1036" y="3735942"/>
            <a:ext cx="8063528" cy="2360057"/>
          </a:xfrm>
          <a:prstGeom prst="rect">
            <a:avLst/>
          </a:prstGeom>
        </p:spPr>
      </p:pic>
    </p:spTree>
    <p:extLst>
      <p:ext uri="{BB962C8B-B14F-4D97-AF65-F5344CB8AC3E}">
        <p14:creationId xmlns:p14="http://schemas.microsoft.com/office/powerpoint/2010/main" val="2141357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9A33D9-53C7-4C8E-8765-E74D1AF80345}"/>
              </a:ext>
            </a:extLst>
          </p:cNvPr>
          <p:cNvSpPr>
            <a:spLocks noGrp="1"/>
          </p:cNvSpPr>
          <p:nvPr>
            <p:ph type="title"/>
          </p:nvPr>
        </p:nvSpPr>
        <p:spPr>
          <a:xfrm>
            <a:off x="621984" y="317369"/>
            <a:ext cx="9875520" cy="1356360"/>
          </a:xfrm>
        </p:spPr>
        <p:txBody>
          <a:bodyPr/>
          <a:lstStyle/>
          <a:p>
            <a:r>
              <a:rPr lang="da-DK" dirty="0"/>
              <a:t>Model over kapitaler:</a:t>
            </a:r>
          </a:p>
        </p:txBody>
      </p:sp>
      <p:sp>
        <p:nvSpPr>
          <p:cNvPr id="3" name="Pladsholder til indhold 2">
            <a:extLst>
              <a:ext uri="{FF2B5EF4-FFF2-40B4-BE49-F238E27FC236}">
                <a16:creationId xmlns:a16="http://schemas.microsoft.com/office/drawing/2014/main" id="{8B07482B-CC67-44C0-955D-409A7CD562EB}"/>
              </a:ext>
            </a:extLst>
          </p:cNvPr>
          <p:cNvSpPr>
            <a:spLocks noGrp="1"/>
          </p:cNvSpPr>
          <p:nvPr>
            <p:ph idx="1"/>
          </p:nvPr>
        </p:nvSpPr>
        <p:spPr>
          <a:xfrm>
            <a:off x="7277100" y="2057400"/>
            <a:ext cx="3738772" cy="4038600"/>
          </a:xfrm>
        </p:spPr>
        <p:txBody>
          <a:bodyPr>
            <a:normAutofit/>
          </a:bodyPr>
          <a:lstStyle/>
          <a:p>
            <a:endParaRPr lang="da-DK" sz="2500" b="1" dirty="0"/>
          </a:p>
          <a:p>
            <a:endParaRPr lang="da-DK" sz="2500" b="1" dirty="0"/>
          </a:p>
          <a:p>
            <a:endParaRPr lang="da-DK" sz="2500" b="1" dirty="0"/>
          </a:p>
        </p:txBody>
      </p:sp>
      <p:pic>
        <p:nvPicPr>
          <p:cNvPr id="5" name="Billede 4"/>
          <p:cNvPicPr>
            <a:picLocks noChangeAspect="1"/>
          </p:cNvPicPr>
          <p:nvPr/>
        </p:nvPicPr>
        <p:blipFill>
          <a:blip r:embed="rId2"/>
          <a:stretch>
            <a:fillRect/>
          </a:stretch>
        </p:blipFill>
        <p:spPr>
          <a:xfrm>
            <a:off x="918704" y="1889465"/>
            <a:ext cx="5420641" cy="4720885"/>
          </a:xfrm>
          <a:prstGeom prst="rect">
            <a:avLst/>
          </a:prstGeom>
        </p:spPr>
      </p:pic>
      <p:sp>
        <p:nvSpPr>
          <p:cNvPr id="6" name="Tekstfelt 5">
            <a:extLst>
              <a:ext uri="{FF2B5EF4-FFF2-40B4-BE49-F238E27FC236}">
                <a16:creationId xmlns:a16="http://schemas.microsoft.com/office/drawing/2014/main" id="{AD89D27A-C9F6-4DDB-968B-C92F9DB8F5D6}"/>
              </a:ext>
            </a:extLst>
          </p:cNvPr>
          <p:cNvSpPr txBox="1"/>
          <p:nvPr/>
        </p:nvSpPr>
        <p:spPr>
          <a:xfrm>
            <a:off x="7172324" y="1878568"/>
            <a:ext cx="4100971" cy="2585323"/>
          </a:xfrm>
          <a:prstGeom prst="rect">
            <a:avLst/>
          </a:prstGeom>
          <a:noFill/>
        </p:spPr>
        <p:txBody>
          <a:bodyPr wrap="square" rtlCol="0">
            <a:spAutoFit/>
          </a:bodyPr>
          <a:lstStyle/>
          <a:p>
            <a:r>
              <a:rPr lang="da-DK" b="1" dirty="0"/>
              <a:t>Sum med din sidemakker:</a:t>
            </a:r>
          </a:p>
          <a:p>
            <a:endParaRPr lang="da-DK" dirty="0"/>
          </a:p>
          <a:p>
            <a:r>
              <a:rPr lang="da-DK" dirty="0"/>
              <a:t>Hvilke kapitaler har en professor på universitet meget af?</a:t>
            </a:r>
          </a:p>
          <a:p>
            <a:r>
              <a:rPr lang="da-DK" dirty="0"/>
              <a:t>Hvilke kapitaler har en ufaglært specialarbejder?</a:t>
            </a:r>
          </a:p>
          <a:p>
            <a:endParaRPr lang="da-DK" dirty="0"/>
          </a:p>
          <a:p>
            <a:r>
              <a:rPr lang="da-DK" dirty="0"/>
              <a:t>Hvem læser Ekstra Bladet?</a:t>
            </a:r>
          </a:p>
          <a:p>
            <a:r>
              <a:rPr lang="da-DK" dirty="0"/>
              <a:t>Hvem læser Politiken?</a:t>
            </a:r>
          </a:p>
        </p:txBody>
      </p:sp>
    </p:spTree>
    <p:extLst>
      <p:ext uri="{BB962C8B-B14F-4D97-AF65-F5344CB8AC3E}">
        <p14:creationId xmlns:p14="http://schemas.microsoft.com/office/powerpoint/2010/main" val="3818956034"/>
      </p:ext>
    </p:extLst>
  </p:cSld>
  <p:clrMapOvr>
    <a:masterClrMapping/>
  </p:clrMapOvr>
</p:sld>
</file>

<file path=ppt/theme/theme1.xml><?xml version="1.0" encoding="utf-8"?>
<a:theme xmlns:a="http://schemas.openxmlformats.org/drawingml/2006/main" name="Grundlæggende">
  <a:themeElements>
    <a:clrScheme name="Grundlæggend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Grundlæggend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undlæggend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F8AFFE51B931F4397AE05E8D6C49325" ma:contentTypeVersion="14" ma:contentTypeDescription="Opret et nyt dokument." ma:contentTypeScope="" ma:versionID="41ad59eecba6818756989972cbf200b7">
  <xsd:schema xmlns:xsd="http://www.w3.org/2001/XMLSchema" xmlns:xs="http://www.w3.org/2001/XMLSchema" xmlns:p="http://schemas.microsoft.com/office/2006/metadata/properties" xmlns:ns2="febb90c7-3665-4c1f-9f05-90391176a982" xmlns:ns3="eec9c017-56e4-40db-953a-986d842f7b06" targetNamespace="http://schemas.microsoft.com/office/2006/metadata/properties" ma:root="true" ma:fieldsID="d1c6bdf2e438ec0af10aea7b31c813cc" ns2:_="" ns3:_="">
    <xsd:import namespace="febb90c7-3665-4c1f-9f05-90391176a982"/>
    <xsd:import namespace="eec9c017-56e4-40db-953a-986d842f7b0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b90c7-3665-4c1f-9f05-90391176a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7c3003a0-0503-4f8b-8474-15bee1c597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9c017-56e4-40db-953a-986d842f7b0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b9c352-2ff1-47ed-9162-206a934021c4}" ma:internalName="TaxCatchAll" ma:showField="CatchAllData" ma:web="eec9c017-56e4-40db-953a-986d842f7b06">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C13288-F4D3-4E88-9B95-C9B35F4FE32D}"/>
</file>

<file path=customXml/itemProps2.xml><?xml version="1.0" encoding="utf-8"?>
<ds:datastoreItem xmlns:ds="http://schemas.openxmlformats.org/officeDocument/2006/customXml" ds:itemID="{419CF76A-6BB6-4460-850E-81A6A5014CB2}"/>
</file>

<file path=docProps/app.xml><?xml version="1.0" encoding="utf-8"?>
<Properties xmlns="http://schemas.openxmlformats.org/officeDocument/2006/extended-properties" xmlns:vt="http://schemas.openxmlformats.org/officeDocument/2006/docPropsVTypes">
  <Template>TM03457444[[fn=Grundlæggende]]</Template>
  <TotalTime>171</TotalTime>
  <Words>504</Words>
  <Application>Microsoft Macintosh PowerPoint</Application>
  <PresentationFormat>Widescreen</PresentationFormat>
  <Paragraphs>61</Paragraphs>
  <Slides>11</Slides>
  <Notes>1</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11</vt:i4>
      </vt:variant>
    </vt:vector>
  </HeadingPairs>
  <TitlesOfParts>
    <vt:vector size="14" baseType="lpstr">
      <vt:lpstr>Calibri</vt:lpstr>
      <vt:lpstr>Corbel</vt:lpstr>
      <vt:lpstr>Grundlæggende</vt:lpstr>
      <vt:lpstr>PowerPoint-præsentation</vt:lpstr>
      <vt:lpstr>Formålet med dagens lektion er at…</vt:lpstr>
      <vt:lpstr>Folk er forskellige</vt:lpstr>
      <vt:lpstr>Pierre Bourdieus Praksisteori</vt:lpstr>
      <vt:lpstr>Kapitalbegrebet</vt:lpstr>
      <vt:lpstr>Folk tænker, opfører sig og går ret forskelligt klædt….</vt:lpstr>
      <vt:lpstr>Hjælp med at finde ud af hvilke kapital former disse personer i høj grad besidder og udnytter?</vt:lpstr>
      <vt:lpstr>Habitus &amp; Felt begrebet</vt:lpstr>
      <vt:lpstr>Dan dig overblik over følgende modeller. Forklar med egne ord hvad de viser.</vt:lpstr>
      <vt:lpstr>Symbolsk kapital</vt:lpstr>
      <vt:lpstr>Model over kapitaler: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Nyt forløb</dc:title>
  <dc:creator>René Jensen</dc:creator>
  <cp:lastModifiedBy>Mads Malthe Rifbjerg Søvndal</cp:lastModifiedBy>
  <cp:revision>32</cp:revision>
  <dcterms:created xsi:type="dcterms:W3CDTF">2020-03-17T18:13:20Z</dcterms:created>
  <dcterms:modified xsi:type="dcterms:W3CDTF">2023-08-02T07:16:30Z</dcterms:modified>
</cp:coreProperties>
</file>