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8" r:id="rId2"/>
    <p:sldId id="256" r:id="rId3"/>
    <p:sldId id="264" r:id="rId4"/>
    <p:sldId id="257" r:id="rId5"/>
    <p:sldId id="261" r:id="rId6"/>
    <p:sldId id="266" r:id="rId7"/>
    <p:sldId id="267" r:id="rId8"/>
    <p:sldId id="259" r:id="rId9"/>
    <p:sldId id="265" r:id="rId10"/>
    <p:sldId id="260" r:id="rId11"/>
    <p:sldId id="262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63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1"/>
    <p:restoredTop sz="94681"/>
  </p:normalViewPr>
  <p:slideViewPr>
    <p:cSldViewPr snapToGrid="0">
      <p:cViewPr varScale="1">
        <p:scale>
          <a:sx n="84" d="100"/>
          <a:sy n="84" d="100"/>
        </p:scale>
        <p:origin x="2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ABEC4-D043-0E4E-A5A6-A959ACA4B445}" type="datetimeFigureOut">
              <a:rPr lang="da-DK" smtClean="0"/>
              <a:t>21.08.2024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CD89D-EBA9-BF4C-AB25-38C049017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639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CD89D-EBA9-BF4C-AB25-38C04901792B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4964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Stabianer</a:t>
            </a:r>
            <a:r>
              <a:rPr lang="da-DK" dirty="0"/>
              <a:t>-termerne: Omklædning (</a:t>
            </a:r>
            <a:r>
              <a:rPr lang="da-DK" dirty="0" err="1"/>
              <a:t>apodyterium</a:t>
            </a:r>
            <a:r>
              <a:rPr lang="da-DK" dirty="0"/>
              <a:t>), koldt bad (</a:t>
            </a:r>
            <a:r>
              <a:rPr lang="da-DK" dirty="0" err="1"/>
              <a:t>frigdarium</a:t>
            </a:r>
            <a:r>
              <a:rPr lang="da-DK" dirty="0"/>
              <a:t>), lunt bad (</a:t>
            </a:r>
            <a:r>
              <a:rPr lang="da-DK" dirty="0" err="1"/>
              <a:t>tepidarium</a:t>
            </a:r>
            <a:r>
              <a:rPr lang="da-DK" dirty="0"/>
              <a:t>), varmt bad (caldarium), sportsplads (</a:t>
            </a:r>
            <a:r>
              <a:rPr lang="da-DK" dirty="0" err="1"/>
              <a:t>palaestra</a:t>
            </a:r>
            <a:r>
              <a:rPr lang="da-DK" dirty="0"/>
              <a:t>), </a:t>
            </a:r>
            <a:r>
              <a:rPr lang="da-DK" dirty="0" err="1"/>
              <a:t>svimmingpool</a:t>
            </a:r>
            <a:r>
              <a:rPr lang="da-DK" dirty="0"/>
              <a:t> (</a:t>
            </a:r>
            <a:r>
              <a:rPr lang="da-DK" dirty="0" err="1"/>
              <a:t>natatio</a:t>
            </a:r>
            <a:r>
              <a:rPr lang="da-DK" dirty="0"/>
              <a:t>/</a:t>
            </a:r>
            <a:r>
              <a:rPr lang="da-DK" dirty="0" err="1"/>
              <a:t>piscina</a:t>
            </a:r>
            <a:r>
              <a:rPr lang="da-DK" dirty="0"/>
              <a:t>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5D8A0-8412-9E40-9E0C-976D38070196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2582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Stabianer</a:t>
            </a:r>
            <a:r>
              <a:rPr lang="da-DK" dirty="0"/>
              <a:t>-termerne: Omklædning (</a:t>
            </a:r>
            <a:r>
              <a:rPr lang="da-DK" dirty="0" err="1"/>
              <a:t>apodyterium</a:t>
            </a:r>
            <a:r>
              <a:rPr lang="da-DK" dirty="0"/>
              <a:t>), koldt bad (</a:t>
            </a:r>
            <a:r>
              <a:rPr lang="da-DK" dirty="0" err="1"/>
              <a:t>frigdarium</a:t>
            </a:r>
            <a:r>
              <a:rPr lang="da-DK" dirty="0"/>
              <a:t>), lunt bad (</a:t>
            </a:r>
            <a:r>
              <a:rPr lang="da-DK" dirty="0" err="1"/>
              <a:t>tepidarium</a:t>
            </a:r>
            <a:r>
              <a:rPr lang="da-DK" dirty="0"/>
              <a:t>), varmt bad (caldarium), sportsplads (</a:t>
            </a:r>
            <a:r>
              <a:rPr lang="da-DK" dirty="0" err="1"/>
              <a:t>palaestra</a:t>
            </a:r>
            <a:r>
              <a:rPr lang="da-DK" dirty="0"/>
              <a:t>), </a:t>
            </a:r>
            <a:r>
              <a:rPr lang="da-DK" dirty="0" err="1"/>
              <a:t>svimmingpool</a:t>
            </a:r>
            <a:r>
              <a:rPr lang="da-DK" dirty="0"/>
              <a:t> (</a:t>
            </a:r>
            <a:r>
              <a:rPr lang="da-DK" dirty="0" err="1"/>
              <a:t>natatio</a:t>
            </a:r>
            <a:r>
              <a:rPr lang="da-DK" dirty="0"/>
              <a:t>/</a:t>
            </a:r>
            <a:r>
              <a:rPr lang="da-DK" dirty="0" err="1"/>
              <a:t>piscina</a:t>
            </a:r>
            <a:r>
              <a:rPr lang="da-DK" dirty="0"/>
              <a:t>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5D8A0-8412-9E40-9E0C-976D38070196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3286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Stabianer</a:t>
            </a:r>
            <a:r>
              <a:rPr lang="da-DK" dirty="0"/>
              <a:t>-termerne: Omklædning (</a:t>
            </a:r>
            <a:r>
              <a:rPr lang="da-DK" dirty="0" err="1"/>
              <a:t>apodyterium</a:t>
            </a:r>
            <a:r>
              <a:rPr lang="da-DK" dirty="0"/>
              <a:t>), koldt bad (</a:t>
            </a:r>
            <a:r>
              <a:rPr lang="da-DK" dirty="0" err="1"/>
              <a:t>frigdarium</a:t>
            </a:r>
            <a:r>
              <a:rPr lang="da-DK" dirty="0"/>
              <a:t>), lunt bad (</a:t>
            </a:r>
            <a:r>
              <a:rPr lang="da-DK" dirty="0" err="1"/>
              <a:t>tepidarium</a:t>
            </a:r>
            <a:r>
              <a:rPr lang="da-DK" dirty="0"/>
              <a:t>), varmt bad (caldarium), sportsplads (</a:t>
            </a:r>
            <a:r>
              <a:rPr lang="da-DK" dirty="0" err="1"/>
              <a:t>palaestra</a:t>
            </a:r>
            <a:r>
              <a:rPr lang="da-DK" dirty="0"/>
              <a:t>), </a:t>
            </a:r>
            <a:r>
              <a:rPr lang="da-DK" dirty="0" err="1"/>
              <a:t>svimmingpool</a:t>
            </a:r>
            <a:r>
              <a:rPr lang="da-DK" dirty="0"/>
              <a:t> (</a:t>
            </a:r>
            <a:r>
              <a:rPr lang="da-DK" dirty="0" err="1"/>
              <a:t>natatio</a:t>
            </a:r>
            <a:r>
              <a:rPr lang="da-DK" dirty="0"/>
              <a:t>/</a:t>
            </a:r>
            <a:r>
              <a:rPr lang="da-DK" dirty="0" err="1"/>
              <a:t>piscina</a:t>
            </a:r>
            <a:r>
              <a:rPr lang="da-DK" dirty="0"/>
              <a:t>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5D8A0-8412-9E40-9E0C-976D38070196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2890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Stabianer</a:t>
            </a:r>
            <a:r>
              <a:rPr lang="da-DK" dirty="0"/>
              <a:t>-termerne: Omklædning (</a:t>
            </a:r>
            <a:r>
              <a:rPr lang="da-DK" dirty="0" err="1"/>
              <a:t>apodyterium</a:t>
            </a:r>
            <a:r>
              <a:rPr lang="da-DK" dirty="0"/>
              <a:t>), koldt bad (</a:t>
            </a:r>
            <a:r>
              <a:rPr lang="da-DK" dirty="0" err="1"/>
              <a:t>frigdarium</a:t>
            </a:r>
            <a:r>
              <a:rPr lang="da-DK" dirty="0"/>
              <a:t>), lunt bad (</a:t>
            </a:r>
            <a:r>
              <a:rPr lang="da-DK" dirty="0" err="1"/>
              <a:t>tepidarium</a:t>
            </a:r>
            <a:r>
              <a:rPr lang="da-DK" dirty="0"/>
              <a:t>), varmt bad (caldarium), sportsplads (</a:t>
            </a:r>
            <a:r>
              <a:rPr lang="da-DK" dirty="0" err="1"/>
              <a:t>palaestra</a:t>
            </a:r>
            <a:r>
              <a:rPr lang="da-DK" dirty="0"/>
              <a:t>), </a:t>
            </a:r>
            <a:r>
              <a:rPr lang="da-DK" dirty="0" err="1"/>
              <a:t>svimmingpool</a:t>
            </a:r>
            <a:r>
              <a:rPr lang="da-DK" dirty="0"/>
              <a:t> (</a:t>
            </a:r>
            <a:r>
              <a:rPr lang="da-DK" dirty="0" err="1"/>
              <a:t>natatio</a:t>
            </a:r>
            <a:r>
              <a:rPr lang="da-DK" dirty="0"/>
              <a:t>/</a:t>
            </a:r>
            <a:r>
              <a:rPr lang="da-DK" dirty="0" err="1"/>
              <a:t>piscina</a:t>
            </a:r>
            <a:r>
              <a:rPr lang="da-DK" dirty="0"/>
              <a:t>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5D8A0-8412-9E40-9E0C-976D38070196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0975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D09FE-3538-C2FC-456F-D1A1A23B8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4160328-D9A3-CDA1-ADED-E1797E9D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7AB839-2962-CE62-59C4-2EC208B04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F07E57-234E-90B1-0EFD-8555C3261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43EBBC-0C77-B3A1-D68C-C51909724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540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4E7BB-D69D-CFC9-32F6-058463BE0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2F126E-0DC1-B2C3-3F4E-3810C8021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E72CF5-6FD1-2F13-37FA-5A965F547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A71323-8DEB-51EC-D0C7-D33A4C385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7ECE14-CB6D-B5FE-4318-0FA60D28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973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F62FFF-F287-D89A-CBA5-7BAD6AA5B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79C7DDE-BE7A-C0DA-3AD6-953232A9F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9914B0-6B4E-5C17-3875-194DEF29E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C25888-2530-038E-1471-E012110E2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C8E4C2-5EBE-3E66-8D46-C7296C7A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875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577A0-FDA3-7F3F-44B9-769C6395E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AB8CDE-47CF-0976-5802-B29C2BDF8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DD8050F-A991-70E7-CE0F-594ADDB07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7B834D4-5191-9004-2618-B4131AFBB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DD003F-3468-16C4-8182-C9A5CD5F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5B7204-4D53-4B90-3ED7-95D2FDB4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759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879AEB-B1AE-8BD1-C122-618F0171E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B8360A-3F28-AA18-3736-5D69744D7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0A70A91-AAEC-3DCB-EDF8-35DCE6B48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D7D9215-0F65-961A-5B88-34D11527E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8B5C908-8497-739D-ACCC-C831FCDD58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B6B39B8-A046-962E-0431-2A6E0E9DB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9F67F4E-1D44-E180-4AA6-7581E63A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0E1EEE0-C078-F4AD-6B54-E0379A56B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94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4A9055-C801-40A1-B398-14CFEF60A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98108D0-F609-E4F7-6F2D-44C8E636E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FA0E645-0C4F-13DD-8DF2-32322ED6F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6909032-36F0-B14B-B485-47B1D1799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58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3225430-B428-1A0D-0B60-54470CE81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4FEFB1-7A70-3741-0BB6-EC0F13947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E8DAD73-25BC-4741-10BA-36BF8BC3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222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3DA36-9716-E0B5-3E93-383FB0FB4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B2D236-AF09-1D27-338F-EC3A500F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2DD3766-BA97-2F75-8790-E82E715B9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F96D2B2-A802-EF13-D3C9-9D5B7F290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5035B4C-DD05-7C1D-C694-7E29BABC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49DFC42-EF3C-D3BB-147F-B31A462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2387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12E50-3E80-2691-6958-B148642BF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27FBF1A-7A14-5A68-B055-96CD08C2D2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032D6F-7FF1-3485-585E-9BC4E7045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C2A8E7A-FA2E-093F-821F-EF143FC35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EAE2266-D3AA-068D-7CE4-05B73A31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5B266C3-AADC-6DAB-1796-EA349791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736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7CDB26-4D8D-A8E0-177E-7E356B8C6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A580A66-5870-313C-3D52-D633792AD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D40155-F3E2-FDD4-9E09-2AC52E2FC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89954C-2AE2-9614-1A01-515890240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59144B-0D6D-1BB6-17A3-CC09D2A1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8067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60CDCA6-D30F-0DEA-D4E3-F843FA91D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DAC0706-0A35-49C6-2305-F66587051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74D696-0319-1EFA-D72D-5A09D72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E5E300-DADF-3CCB-7189-CE5297DEB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9762E9-4B09-EF62-86DD-222BF05E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156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80C5292-0C90-83E4-540A-5980296A6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2BEA92-8B03-3D8D-D83A-0E08CF56D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B13E21-B69D-1FCA-70AA-DDDD967CAE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269B33-8016-0546-A83A-B9973CE4827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6A965B4-8D3D-751B-F451-7C14C3708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3D7A66-3AEE-AEE4-9957-E68F90C6F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7E7CAD-BEBC-F04B-8CF3-E27E757524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483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635726-52CA-5E6E-712D-2B20A9F89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Drama-dokumentar: ”Pompejis sidste timer”</a:t>
            </a:r>
          </a:p>
        </p:txBody>
      </p:sp>
    </p:spTree>
    <p:extLst>
      <p:ext uri="{BB962C8B-B14F-4D97-AF65-F5344CB8AC3E}">
        <p14:creationId xmlns:p14="http://schemas.microsoft.com/office/powerpoint/2010/main" val="200743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Pompeii | History, Volcano, Map, Population, Ruins, &amp; Facts | Britannica">
            <a:extLst>
              <a:ext uri="{FF2B5EF4-FFF2-40B4-BE49-F238E27FC236}">
                <a16:creationId xmlns:a16="http://schemas.microsoft.com/office/drawing/2014/main" id="{9BAC76F3-C3DA-3BB1-793F-172749482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2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9EBEFB-70D7-E93C-202B-F2FE17C84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Pompeji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1FCA5C3-E51B-1107-3A86-1AA6040F6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Overblik – de offentlige bygninger</a:t>
            </a:r>
          </a:p>
        </p:txBody>
      </p:sp>
    </p:spTree>
    <p:extLst>
      <p:ext uri="{BB962C8B-B14F-4D97-AF65-F5344CB8AC3E}">
        <p14:creationId xmlns:p14="http://schemas.microsoft.com/office/powerpoint/2010/main" val="1413634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CAF74A-9543-66AD-A2BF-F3322871B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a-DK" dirty="0"/>
              <a:t>Den romerske by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7F9BAD-1AB0-EAEB-ED2E-0CFD9345B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862" y="1825625"/>
            <a:ext cx="3915937" cy="4351338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Identisk med den romerske militærlejr (la. </a:t>
            </a:r>
            <a:r>
              <a:rPr lang="da-DK" dirty="0" err="1"/>
              <a:t>castra</a:t>
            </a:r>
            <a:r>
              <a:rPr lang="da-DK" dirty="0"/>
              <a:t>) – hønen og ægget.</a:t>
            </a:r>
          </a:p>
          <a:p>
            <a:r>
              <a:rPr lang="da-DK" dirty="0"/>
              <a:t>Stort kvadrat med vinkelrette gader.</a:t>
            </a:r>
          </a:p>
          <a:p>
            <a:r>
              <a:rPr lang="da-DK" dirty="0"/>
              <a:t>To hovedvej: </a:t>
            </a:r>
            <a:r>
              <a:rPr lang="da-DK" i="1" dirty="0" err="1"/>
              <a:t>Cardo</a:t>
            </a:r>
            <a:r>
              <a:rPr lang="da-DK" dirty="0"/>
              <a:t> (nord-syd) og </a:t>
            </a:r>
            <a:r>
              <a:rPr lang="da-DK" i="1" dirty="0" err="1"/>
              <a:t>Decumanus</a:t>
            </a:r>
            <a:r>
              <a:rPr lang="da-DK" dirty="0"/>
              <a:t> (Øst-vest)</a:t>
            </a:r>
          </a:p>
          <a:p>
            <a:r>
              <a:rPr lang="da-DK" dirty="0"/>
              <a:t>Forum (torv) hvor de to veje krydser.</a:t>
            </a:r>
          </a:p>
          <a:p>
            <a:r>
              <a:rPr lang="da-DK" dirty="0"/>
              <a:t>Større </a:t>
            </a:r>
            <a:r>
              <a:rPr lang="da-DK" dirty="0" err="1"/>
              <a:t>underholdningsbygnin</a:t>
            </a:r>
            <a:r>
              <a:rPr lang="da-DK" dirty="0"/>
              <a:t>-ger i udkanten af byen.</a:t>
            </a:r>
          </a:p>
          <a:p>
            <a:pPr marL="0" indent="0">
              <a:buNone/>
            </a:pPr>
            <a:r>
              <a:rPr lang="da-DK" b="1" dirty="0"/>
              <a:t>POMPEJI?</a:t>
            </a:r>
          </a:p>
          <a:p>
            <a:endParaRPr lang="da-DK" dirty="0"/>
          </a:p>
        </p:txBody>
      </p:sp>
      <p:pic>
        <p:nvPicPr>
          <p:cNvPr id="1026" name="Picture 2" descr="Decumanus와 Cardo _ 2016. 4. 13. : 네이버 블로그">
            <a:extLst>
              <a:ext uri="{FF2B5EF4-FFF2-40B4-BE49-F238E27FC236}">
                <a16:creationId xmlns:a16="http://schemas.microsoft.com/office/drawing/2014/main" id="{613E594B-761B-613E-4368-2D2E2FFC8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5814339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3E9DD276-6B82-B30C-759E-A9D80911E9F9}"/>
              </a:ext>
            </a:extLst>
          </p:cNvPr>
          <p:cNvSpPr txBox="1"/>
          <p:nvPr/>
        </p:nvSpPr>
        <p:spPr>
          <a:xfrm>
            <a:off x="4884234" y="373411"/>
            <a:ext cx="825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>
                <a:solidFill>
                  <a:schemeClr val="accent2"/>
                </a:solidFill>
              </a:rPr>
              <a:t>Vicus</a:t>
            </a:r>
            <a:endParaRPr lang="da-DK" b="1" dirty="0">
              <a:solidFill>
                <a:schemeClr val="accent2"/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0B94634E-DEA1-F9CE-69F8-AB0ED5851564}"/>
              </a:ext>
            </a:extLst>
          </p:cNvPr>
          <p:cNvSpPr txBox="1"/>
          <p:nvPr/>
        </p:nvSpPr>
        <p:spPr>
          <a:xfrm>
            <a:off x="5949176" y="858629"/>
            <a:ext cx="853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 err="1">
                <a:solidFill>
                  <a:schemeClr val="accent2"/>
                </a:solidFill>
              </a:rPr>
              <a:t>Insula</a:t>
            </a:r>
            <a:endParaRPr lang="da-DK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49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CFB3D6-3697-FC4D-CA63-22FEF88F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97040" cy="579755"/>
          </a:xfrm>
        </p:spPr>
        <p:txBody>
          <a:bodyPr>
            <a:normAutofit fontScale="90000"/>
          </a:bodyPr>
          <a:lstStyle/>
          <a:p>
            <a:r>
              <a:rPr lang="da-DK" dirty="0"/>
              <a:t>Pompejis historie før 79 e.Kr.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B0C3D7-9824-6C71-5E9C-88512AE4B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1560"/>
            <a:ext cx="4837771" cy="5125403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Grundlagt i 700-tallet f.Kr. af </a:t>
            </a:r>
            <a:r>
              <a:rPr lang="da-DK" dirty="0" err="1"/>
              <a:t>oskerne</a:t>
            </a:r>
            <a:r>
              <a:rPr lang="da-DK" dirty="0"/>
              <a:t>, et folkeslag der boede i den sydlige del af det centrale Italien. Byen har (måske) navn efter det oskiske ord for ‘fem’ (</a:t>
            </a:r>
            <a:r>
              <a:rPr lang="da-DK" dirty="0" err="1"/>
              <a:t>pompas</a:t>
            </a:r>
            <a:r>
              <a:rPr lang="da-DK" dirty="0"/>
              <a:t>).</a:t>
            </a:r>
          </a:p>
          <a:p>
            <a:r>
              <a:rPr lang="da-DK" dirty="0"/>
              <a:t>Byen fik indflydelse fra de græske kolonister i Syditalien – herunder opførelsen af et dorisk tempel efter græsk forbillede.</a:t>
            </a:r>
          </a:p>
          <a:p>
            <a:r>
              <a:rPr lang="da-DK" dirty="0"/>
              <a:t>Overgik til etruskerne i 500-tallet. Etruskernes kerneområde er det nuværende Toscana. Opførelsen af en bymur, byens forum og et tempel for Apollo efter etruskisk forbillede.</a:t>
            </a:r>
          </a:p>
          <a:p>
            <a:r>
              <a:rPr lang="da-DK" dirty="0" err="1"/>
              <a:t>Samniter</a:t>
            </a:r>
            <a:r>
              <a:rPr lang="da-DK" dirty="0"/>
              <a:t> fra det centrale Italien erobrede byen i 400-tallet. Bymuren styrkes.</a:t>
            </a:r>
          </a:p>
          <a:p>
            <a:r>
              <a:rPr lang="da-DK" dirty="0"/>
              <a:t>Romerne overtager kontrollen med området i løbet af 200-tallet f.Kr.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F90D05DB-E2F9-C696-138C-A59BB07420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2"/>
          <a:stretch/>
        </p:blipFill>
        <p:spPr bwMode="auto">
          <a:xfrm>
            <a:off x="6096000" y="1638300"/>
            <a:ext cx="5630898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07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CA166-5892-243D-38B5-14933C4D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Religiøse bygninger I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2AE4B67B-2743-9693-9C97-6A7730747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6368"/>
            <a:ext cx="6326187" cy="474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07D2139-8950-5671-4CAA-669851DDD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7" y="0"/>
            <a:ext cx="4333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A8A50F9-5D8E-5C84-5375-25C5FB088A93}"/>
              </a:ext>
            </a:extLst>
          </p:cNvPr>
          <p:cNvSpPr txBox="1"/>
          <p:nvPr/>
        </p:nvSpPr>
        <p:spPr>
          <a:xfrm>
            <a:off x="838200" y="6159361"/>
            <a:ext cx="569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Det doriske tempel </a:t>
            </a:r>
            <a:r>
              <a:rPr lang="da-DK" dirty="0"/>
              <a:t>(græsk-inspireret)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87498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CA166-5892-243D-38B5-14933C4D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Religiøse bygninger II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75E35E78-57C3-902F-4287-3750ACA27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1433329"/>
            <a:ext cx="7295515" cy="486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undefined">
            <a:extLst>
              <a:ext uri="{FF2B5EF4-FFF2-40B4-BE49-F238E27FC236}">
                <a16:creationId xmlns:a16="http://schemas.microsoft.com/office/drawing/2014/main" id="{0824A311-EF2E-A037-8D91-FEAF88752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972001" y="1768176"/>
            <a:ext cx="5555578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1A144840-F6AB-040C-7D6B-E4F106138845}"/>
              </a:ext>
            </a:extLst>
          </p:cNvPr>
          <p:cNvSpPr txBox="1"/>
          <p:nvPr/>
        </p:nvSpPr>
        <p:spPr>
          <a:xfrm>
            <a:off x="480060" y="6341110"/>
            <a:ext cx="53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Apollo-templet </a:t>
            </a:r>
            <a:r>
              <a:rPr lang="da-DK" dirty="0"/>
              <a:t>(Etruskisk)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24700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CA166-5892-243D-38B5-14933C4D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Religiøse bygninger III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A144840-F6AB-040C-7D6B-E4F106138845}"/>
              </a:ext>
            </a:extLst>
          </p:cNvPr>
          <p:cNvSpPr txBox="1"/>
          <p:nvPr/>
        </p:nvSpPr>
        <p:spPr>
          <a:xfrm>
            <a:off x="716280" y="6123543"/>
            <a:ext cx="53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Isis-templet </a:t>
            </a:r>
            <a:r>
              <a:rPr lang="da-DK" dirty="0"/>
              <a:t>(Ægyptisk-inspireret mysteriekult)</a:t>
            </a:r>
            <a:endParaRPr lang="da-DK" b="1" dirty="0"/>
          </a:p>
        </p:txBody>
      </p:sp>
      <p:pic>
        <p:nvPicPr>
          <p:cNvPr id="5122" name="Picture 2" descr="The Temple of Isis at Pompeii | Pompeii and Herculaneum tours with an  archaeologist">
            <a:extLst>
              <a:ext uri="{FF2B5EF4-FFF2-40B4-BE49-F238E27FC236}">
                <a16:creationId xmlns:a16="http://schemas.microsoft.com/office/drawing/2014/main" id="{BB1A325B-1782-FD48-DCDA-8BB8F6059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93470"/>
            <a:ext cx="6004560" cy="450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he Temple of Isis at Pompeii | Pompeii and Herculaneum tours with an  archaeologist">
            <a:extLst>
              <a:ext uri="{FF2B5EF4-FFF2-40B4-BE49-F238E27FC236}">
                <a16:creationId xmlns:a16="http://schemas.microsoft.com/office/drawing/2014/main" id="{60CC6CDB-3128-540F-95C0-0C4BCD6FD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041454" y="1593469"/>
            <a:ext cx="4967666" cy="450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20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1A31E-A828-04F7-D363-64DD71047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Forum </a:t>
            </a:r>
            <a:r>
              <a:rPr lang="da-DK" dirty="0" err="1"/>
              <a:t>Pompeianum</a:t>
            </a:r>
            <a:endParaRPr lang="da-DK" dirty="0"/>
          </a:p>
        </p:txBody>
      </p:sp>
      <p:pic>
        <p:nvPicPr>
          <p:cNvPr id="6148" name="Picture 4" descr="Pompeii Forum | Highlights, History, Timings and Visitor Tips">
            <a:extLst>
              <a:ext uri="{FF2B5EF4-FFF2-40B4-BE49-F238E27FC236}">
                <a16:creationId xmlns:a16="http://schemas.microsoft.com/office/drawing/2014/main" id="{BE86A59A-ADFF-EEAA-42ED-3FF14E2C5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1720"/>
            <a:ext cx="7242048" cy="45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896FF8A5-2B86-B9B3-691A-47BE894E6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5334000" cy="426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77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FC621B-D14B-51D0-0313-D1509CBBA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Erhvervsliv I</a:t>
            </a:r>
          </a:p>
        </p:txBody>
      </p:sp>
      <p:pic>
        <p:nvPicPr>
          <p:cNvPr id="8194" name="Picture 2" descr="Inside the Fullery of Stephanus – Sharon E. Cathcart">
            <a:extLst>
              <a:ext uri="{FF2B5EF4-FFF2-40B4-BE49-F238E27FC236}">
                <a16:creationId xmlns:a16="http://schemas.microsoft.com/office/drawing/2014/main" id="{12991F73-7945-44E9-2D3C-153FCE745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7370"/>
            <a:ext cx="8961120" cy="504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lave-bageri tegner grusomt billede af leveforhold i Pompeji">
            <a:extLst>
              <a:ext uri="{FF2B5EF4-FFF2-40B4-BE49-F238E27FC236}">
                <a16:creationId xmlns:a16="http://schemas.microsoft.com/office/drawing/2014/main" id="{44ED77FE-10DC-D839-85C4-4BA47E613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880" y="12310"/>
            <a:ext cx="7285120" cy="390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617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DDBFF-7A62-7CE9-7D9A-5F528E4DA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Underholdning - Teater</a:t>
            </a:r>
          </a:p>
        </p:txBody>
      </p:sp>
      <p:pic>
        <p:nvPicPr>
          <p:cNvPr id="10242" name="Picture 2" descr="The Great Theatre of Pompeii · See Pompeii">
            <a:extLst>
              <a:ext uri="{FF2B5EF4-FFF2-40B4-BE49-F238E27FC236}">
                <a16:creationId xmlns:a16="http://schemas.microsoft.com/office/drawing/2014/main" id="{77FACDD3-8BB3-30DB-BCD8-E22B3E8A4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916"/>
            <a:ext cx="6096000" cy="404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Odeon - Teatro Piccolo (Small Theater), Pompei">
            <a:extLst>
              <a:ext uri="{FF2B5EF4-FFF2-40B4-BE49-F238E27FC236}">
                <a16:creationId xmlns:a16="http://schemas.microsoft.com/office/drawing/2014/main" id="{C1582577-2EB9-EFC0-03EC-0DE889C0F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815160"/>
            <a:ext cx="6477000" cy="304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Pompeii. Greek Odeum">
            <a:extLst>
              <a:ext uri="{FF2B5EF4-FFF2-40B4-BE49-F238E27FC236}">
                <a16:creationId xmlns:a16="http://schemas.microsoft.com/office/drawing/2014/main" id="{FAB1559E-F132-794C-F3FB-C9DB0F0CE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60" y="0"/>
            <a:ext cx="4587240" cy="38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03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DDBFF-7A62-7CE9-7D9A-5F528E4DA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Underholdning -</a:t>
            </a:r>
            <a:br>
              <a:rPr lang="da-DK" dirty="0"/>
            </a:br>
            <a:r>
              <a:rPr lang="da-DK" dirty="0"/>
              <a:t>Gladiatorer</a:t>
            </a:r>
          </a:p>
        </p:txBody>
      </p:sp>
      <p:pic>
        <p:nvPicPr>
          <p:cNvPr id="11266" name="Picture 2" descr="Amphitheatre of Pompeii - Wikipedia">
            <a:extLst>
              <a:ext uri="{FF2B5EF4-FFF2-40B4-BE49-F238E27FC236}">
                <a16:creationId xmlns:a16="http://schemas.microsoft.com/office/drawing/2014/main" id="{E64C3A45-4D93-900E-7CA0-BD6ADD0C4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3041"/>
            <a:ext cx="6473278" cy="485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Amphitheater Pompeii">
            <a:extLst>
              <a:ext uri="{FF2B5EF4-FFF2-40B4-BE49-F238E27FC236}">
                <a16:creationId xmlns:a16="http://schemas.microsoft.com/office/drawing/2014/main" id="{AC1AD78A-4EC8-7658-90B7-8D7B0EC7EA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70"/>
          <a:stretch/>
        </p:blipFill>
        <p:spPr bwMode="auto">
          <a:xfrm>
            <a:off x="6473278" y="0"/>
            <a:ext cx="5718722" cy="221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undefined">
            <a:extLst>
              <a:ext uri="{FF2B5EF4-FFF2-40B4-BE49-F238E27FC236}">
                <a16:creationId xmlns:a16="http://schemas.microsoft.com/office/drawing/2014/main" id="{5537D9EB-A62B-75B0-96EB-8A5B3EA94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318" y="2219579"/>
            <a:ext cx="5078642" cy="463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6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xplore the Magnificent Roman Public Bath">
            <a:extLst>
              <a:ext uri="{FF2B5EF4-FFF2-40B4-BE49-F238E27FC236}">
                <a16:creationId xmlns:a16="http://schemas.microsoft.com/office/drawing/2014/main" id="{1DF18804-E117-3E2D-BA6F-EE0A8BDBD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1158240" y="652660"/>
            <a:ext cx="11033760" cy="620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C9DDBFF-7A62-7CE9-7D9A-5F528E4D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720"/>
            <a:ext cx="10515600" cy="1325563"/>
          </a:xfrm>
        </p:spPr>
        <p:txBody>
          <a:bodyPr/>
          <a:lstStyle/>
          <a:p>
            <a:r>
              <a:rPr lang="da-DK" b="1" dirty="0"/>
              <a:t>Badeanstalten (</a:t>
            </a:r>
            <a:r>
              <a:rPr lang="da-DK" b="1" dirty="0" err="1"/>
              <a:t>Thermae</a:t>
            </a:r>
            <a:r>
              <a:rPr lang="da-DK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592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Palaestra of the Stabian Baths in Pompeii (Illustration) - World  History Encyclopedia">
            <a:extLst>
              <a:ext uri="{FF2B5EF4-FFF2-40B4-BE49-F238E27FC236}">
                <a16:creationId xmlns:a16="http://schemas.microsoft.com/office/drawing/2014/main" id="{3E083F9E-A8BC-CD45-807C-9AFA7AB709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713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lore the Magnificent Roman Public Bath">
            <a:extLst>
              <a:ext uri="{FF2B5EF4-FFF2-40B4-BE49-F238E27FC236}">
                <a16:creationId xmlns:a16="http://schemas.microsoft.com/office/drawing/2014/main" id="{BB17F101-8D5F-1165-B005-02C4AF7E0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838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tabian Baths of Pompeii - Italy">
            <a:extLst>
              <a:ext uri="{FF2B5EF4-FFF2-40B4-BE49-F238E27FC236}">
                <a16:creationId xmlns:a16="http://schemas.microsoft.com/office/drawing/2014/main" id="{771770C3-E693-9DFB-D64B-E4D8C722F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8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295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lore the Magnificent Roman Public Bath">
            <a:extLst>
              <a:ext uri="{FF2B5EF4-FFF2-40B4-BE49-F238E27FC236}">
                <a16:creationId xmlns:a16="http://schemas.microsoft.com/office/drawing/2014/main" id="{BB17F101-8D5F-1165-B005-02C4AF7E0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848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rigidarium and Pompeii thermal baths « IMPERIUM ROMANUM">
            <a:extLst>
              <a:ext uri="{FF2B5EF4-FFF2-40B4-BE49-F238E27FC236}">
                <a16:creationId xmlns:a16="http://schemas.microsoft.com/office/drawing/2014/main" id="{74390375-5C85-FF91-F1E6-594125D67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369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lore the Magnificent Roman Public Bath">
            <a:extLst>
              <a:ext uri="{FF2B5EF4-FFF2-40B4-BE49-F238E27FC236}">
                <a16:creationId xmlns:a16="http://schemas.microsoft.com/office/drawing/2014/main" id="{BB17F101-8D5F-1165-B005-02C4AF7E0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83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II.1.8 Pompeii. April 2013. Men’s tepidarium 3, looking towards pool against east end wall.  &#10;Photo courtesy of Klaus Heese.&#10;">
            <a:extLst>
              <a:ext uri="{FF2B5EF4-FFF2-40B4-BE49-F238E27FC236}">
                <a16:creationId xmlns:a16="http://schemas.microsoft.com/office/drawing/2014/main" id="{F778CAD1-997C-96BA-553A-BAFF16CC9D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808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lore the Magnificent Roman Public Bath">
            <a:extLst>
              <a:ext uri="{FF2B5EF4-FFF2-40B4-BE49-F238E27FC236}">
                <a16:creationId xmlns:a16="http://schemas.microsoft.com/office/drawing/2014/main" id="{BB17F101-8D5F-1165-B005-02C4AF7E0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934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II.1.8 Pompeii. June 2012. East end wall of calidarium 5. Photo courtesy of Michael Binns.">
            <a:extLst>
              <a:ext uri="{FF2B5EF4-FFF2-40B4-BE49-F238E27FC236}">
                <a16:creationId xmlns:a16="http://schemas.microsoft.com/office/drawing/2014/main" id="{DC3A53CB-6C13-BF5B-324F-DE8D82D28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068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B5AD1C-08D1-21DA-FD60-486D14467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Død og begravelse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1C966F8-2304-CAB1-8FF7-7CB96500D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587" y="3863102"/>
            <a:ext cx="3396685" cy="294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Necropolis of Porta Nocera - Pompeii Sites">
            <a:extLst>
              <a:ext uri="{FF2B5EF4-FFF2-40B4-BE49-F238E27FC236}">
                <a16:creationId xmlns:a16="http://schemas.microsoft.com/office/drawing/2014/main" id="{58476A67-856C-3853-4CF4-E38011394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236" y="0"/>
            <a:ext cx="5716764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State of emergency for crumbling Pompeii › News in Science (ABC Science)">
            <a:extLst>
              <a:ext uri="{FF2B5EF4-FFF2-40B4-BE49-F238E27FC236}">
                <a16:creationId xmlns:a16="http://schemas.microsoft.com/office/drawing/2014/main" id="{B6B85D8E-0F3F-E2B3-4551-F0CB8ED30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20240"/>
            <a:ext cx="7443861" cy="493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64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364</Words>
  <Application>Microsoft Macintosh PowerPoint</Application>
  <PresentationFormat>Widescreen</PresentationFormat>
  <Paragraphs>39</Paragraphs>
  <Slides>22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Office-tema</vt:lpstr>
      <vt:lpstr>Drama-dokumentar: ”Pompejis sidste timer”</vt:lpstr>
      <vt:lpstr>Pompeji</vt:lpstr>
      <vt:lpstr>Den romerske by</vt:lpstr>
      <vt:lpstr>Pompejis historie før 79 e.Kr.</vt:lpstr>
      <vt:lpstr>Religiøse bygninger I</vt:lpstr>
      <vt:lpstr>Religiøse bygninger II</vt:lpstr>
      <vt:lpstr>Religiøse bygninger III</vt:lpstr>
      <vt:lpstr>Forum Pompeianum</vt:lpstr>
      <vt:lpstr>Erhvervsliv I</vt:lpstr>
      <vt:lpstr>Underholdning - Teater</vt:lpstr>
      <vt:lpstr>Underholdning - Gladiatorer</vt:lpstr>
      <vt:lpstr>Badeanstalten (Thermae)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Død og begravelse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3</cp:revision>
  <dcterms:created xsi:type="dcterms:W3CDTF">2024-08-12T12:06:24Z</dcterms:created>
  <dcterms:modified xsi:type="dcterms:W3CDTF">2024-08-21T09:46:16Z</dcterms:modified>
</cp:coreProperties>
</file>