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94648"/>
  </p:normalViewPr>
  <p:slideViewPr>
    <p:cSldViewPr snapToGrid="0">
      <p:cViewPr varScale="1">
        <p:scale>
          <a:sx n="116" d="100"/>
          <a:sy n="116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D8500-0796-F54E-9F83-CCE1F8E52439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7AF91-32E4-7F42-AEAC-646258731B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452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7AF91-32E4-7F42-AEAC-646258731B6F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1683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9EB0D-99D1-4599-8F68-10D07FC58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F056E87-5A5B-07C5-6059-279987B45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648F3F-64AA-0902-5F93-63F302DB4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9A7582-9A20-0136-61B5-4354C1F9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3145CD-B093-3582-1E7C-94C3C7DB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819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F79B9-5E8F-D09E-DDA2-C2DF70642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96920C-E586-381C-A67B-0C68BB5A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9608A8-9A01-BCDC-7C4E-8D5FBFEB6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F109CE-02F5-95FF-76F9-5E056996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D9A0F0-CD23-2901-D18D-134605AE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983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7EB93C-0BBA-D3C7-D323-351DE80D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70A8363-C653-389E-9EA1-B88815E46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53460E-F961-8E02-0C31-825538FD4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B86B34-A7FD-B562-F0C1-933A8B450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640551-3F7D-441B-77CE-A3C2F256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791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1937BF-9D3A-8E7E-1BEC-89207AB21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E523A3-25A2-7D71-68E3-057A86CE2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798404A-2D86-4E95-F6FD-A61F96DBC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AC6DB47-D992-35BB-46F6-90238FB88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2392D27-27A8-C8BB-F327-0E82D12E1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64703C4-951E-D885-A638-C62A8F389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457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91D73-2E90-BF94-75DC-3B9B89FD5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A80A07-AC22-4272-B3B5-5FB433264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912DBF7-5363-46BD-BD54-CA058D127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41E9784-3C76-A064-2FD9-74DD9B339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BF096B2-A04A-28A0-BE5C-D3B57C9EA6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E3DB9FE-0D41-740E-89DB-F83212D0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30C721A-4F00-5306-CE46-BBB9F8AA1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846C3A7-82B9-3E69-BC90-9C68D5A3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4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57FECC-75C3-F06F-135B-E7B2E4FF9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720A71F-05AA-DAC1-8E38-7D4BA332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EEBE40C-206B-2E47-15DD-6A5665C20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2B66783-26C1-7720-FC67-367F4466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94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B07DAD9-B096-4CD3-843B-A3DDFAE93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F89016A-015E-4E4F-8FD0-DE4786CE5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A593F60-4842-904E-D7ED-25430119C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71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DE5A22-3107-2741-25BB-4F02C6C6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0FA2CE-3626-8410-704A-DF8026B09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81EABE-5150-3829-8510-3D2EAA08B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0138B74-CFBD-59DB-1DDE-248470C4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411AA1-C6A6-5E9F-7BB6-AFB72348D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EE4EF2-5A20-8C3D-81A5-6D2B8878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430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279C4-89D7-756C-BA59-E723565E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249C7CD-F07E-5172-CB97-56E8102369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A873880-76DA-B96F-4D50-70A215F81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3123C3D-0313-1435-7F5F-042C8002C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F4555DF-A140-2F0B-74B3-0A4E618F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3B6C4C9-BA5A-179F-37E2-84D5D2C8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965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85B34B-101D-0CFB-F919-26EF3BB0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264E767-C809-E515-232A-A8913F939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85D954-06D2-0626-223D-6ECF5769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E2DDB6-67C8-85C2-4311-23010F5B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84FF5B-348A-29F5-3B4E-48F5C1978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676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8F3FD67-AEB8-FBAA-156F-24E48738C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8CDC85-3625-224C-FF26-406D5EAE3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16B0D9-A6E5-1EBD-E03C-0F986B573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614F4B-CDAC-B48F-77D9-7A1005228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C7B5E1-6E4D-8F75-0B48-2BDE52F5B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430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780DDC6-8D35-F5A4-E864-6D15475A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15E7AF6-0201-8725-EE50-73F099069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3FF43B-9552-1675-426F-4451FFABD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DDEF16-CB45-7740-92EF-573B15B36FDC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A7EFC3-941A-8675-E836-E5B716B34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587C22-8A35-8473-7275-1518203D9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431F82-C6B2-3D48-AB50-905EE417C9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399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Pompeian Styles - Wikipedia">
            <a:extLst>
              <a:ext uri="{FF2B5EF4-FFF2-40B4-BE49-F238E27FC236}">
                <a16:creationId xmlns:a16="http://schemas.microsoft.com/office/drawing/2014/main" id="{FA8474EA-6A93-F338-C0A4-E4EFE9D25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8" b="386"/>
          <a:stretch/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7C381C-EF43-BFCA-9FA6-DD4AEECE0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da-DK" sz="5200"/>
              <a:t>Vægmalerier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93EB57E-C6BE-AC1C-996A-BB5F05411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da-DK" dirty="0"/>
              <a:t>De fire pompejanske stilarter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406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9" name="Rectangle 14348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4" name="Picture 8" descr="Pin page">
            <a:extLst>
              <a:ext uri="{FF2B5EF4-FFF2-40B4-BE49-F238E27FC236}">
                <a16:creationId xmlns:a16="http://schemas.microsoft.com/office/drawing/2014/main" id="{8EA015EC-7751-DE64-7DAD-02802BDC9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r="14264" b="4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Extraordinary' Roman villa reopened to public in Herculaneum | Italy | The  Guardian">
            <a:extLst>
              <a:ext uri="{FF2B5EF4-FFF2-40B4-BE49-F238E27FC236}">
                <a16:creationId xmlns:a16="http://schemas.microsoft.com/office/drawing/2014/main" id="{1B531B18-D8AF-0760-6A37-8D72156C2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05" b="4"/>
          <a:stretch/>
        </p:blipFill>
        <p:spPr bwMode="auto"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Villa Poppaea Viridarium Frescoes - Teacher Curator">
            <a:extLst>
              <a:ext uri="{FF2B5EF4-FFF2-40B4-BE49-F238E27FC236}">
                <a16:creationId xmlns:a16="http://schemas.microsoft.com/office/drawing/2014/main" id="{D0C32CBB-F806-24DB-1547-FF59D5E72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3901"/>
          <a:stretch/>
        </p:blipFill>
        <p:spPr bwMode="auto"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4351" name="Freeform: Shape 14350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353" name="Freeform: Shape 14352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A4F38C8-33F5-5F42-D9A5-EC71B0C72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7048"/>
            <a:ext cx="5020056" cy="27706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Brainstorm: </a:t>
            </a:r>
            <a:b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Vægmaleriernes funktion?</a:t>
            </a:r>
          </a:p>
        </p:txBody>
      </p:sp>
      <p:sp>
        <p:nvSpPr>
          <p:cNvPr id="14355" name="Rectangle 14354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57" name="Rectangle 14356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03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B72C0-3146-0F65-9E5B-E89FB38B3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Fresko-teknik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5D9D6683-C388-EAD6-91A7-401F29B0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752" y="407732"/>
            <a:ext cx="4676931" cy="406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A94C5001-F88A-2990-761F-EF3D500F3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359" y="2239056"/>
            <a:ext cx="5057281" cy="406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C59C2D72-D78C-B2AD-68DF-F9A0B8D9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9449" y="1690688"/>
            <a:ext cx="5210201" cy="323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37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32DE85-E3FE-1D24-612E-03C684C1F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Første</a:t>
            </a:r>
            <a:r>
              <a:rPr lang="en-US" sz="5400" dirty="0"/>
              <a:t> </a:t>
            </a:r>
            <a:r>
              <a:rPr lang="en-US" sz="5400" dirty="0" err="1"/>
              <a:t>stil</a:t>
            </a:r>
            <a:r>
              <a:rPr lang="en-US" sz="5400" dirty="0"/>
              <a:t> </a:t>
            </a:r>
            <a:br>
              <a:rPr lang="en-US" sz="5400" dirty="0"/>
            </a:br>
            <a:r>
              <a:rPr lang="en-US" sz="2800" dirty="0"/>
              <a:t>(ca. 120-80)</a:t>
            </a:r>
            <a:endParaRPr lang="en-US" sz="5400" dirty="0"/>
          </a:p>
        </p:txBody>
      </p:sp>
      <p:sp>
        <p:nvSpPr>
          <p:cNvPr id="104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D056E16-D4CD-8651-6677-CB92CF40F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Også</a:t>
            </a:r>
            <a:r>
              <a:rPr lang="en-US" sz="1700" dirty="0"/>
              <a:t> </a:t>
            </a:r>
            <a:r>
              <a:rPr lang="en-US" sz="1700" dirty="0" err="1"/>
              <a:t>kaldet</a:t>
            </a:r>
            <a:r>
              <a:rPr lang="en-US" sz="1700" dirty="0"/>
              <a:t> ”</a:t>
            </a:r>
            <a:r>
              <a:rPr lang="en-US" sz="1700" dirty="0" err="1"/>
              <a:t>inkrustationsstilen</a:t>
            </a:r>
            <a:r>
              <a:rPr lang="en-US" sz="1700" dirty="0"/>
              <a:t>” (</a:t>
            </a:r>
            <a:r>
              <a:rPr lang="en-US" sz="1700" dirty="0" err="1"/>
              <a:t>af</a:t>
            </a:r>
            <a:r>
              <a:rPr lang="en-US" sz="1700" dirty="0"/>
              <a:t> la. </a:t>
            </a:r>
            <a:r>
              <a:rPr lang="en-US" sz="1700" i="1" dirty="0" err="1"/>
              <a:t>crusta</a:t>
            </a:r>
            <a:r>
              <a:rPr lang="en-US" sz="1700" dirty="0"/>
              <a:t>, ‘</a:t>
            </a:r>
            <a:r>
              <a:rPr lang="en-US" sz="1700" dirty="0" err="1"/>
              <a:t>marmorflise</a:t>
            </a:r>
            <a:r>
              <a:rPr lang="en-US" sz="1700" dirty="0"/>
              <a:t>’)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/>
              <a:t>Den </a:t>
            </a:r>
            <a:r>
              <a:rPr lang="en-US" sz="1700" dirty="0" err="1"/>
              <a:t>ældste</a:t>
            </a:r>
            <a:r>
              <a:rPr lang="en-US" sz="1700" dirty="0"/>
              <a:t> </a:t>
            </a:r>
            <a:r>
              <a:rPr lang="en-US" sz="1700" dirty="0" err="1"/>
              <a:t>stilart</a:t>
            </a:r>
            <a:endParaRPr lang="en-US" sz="17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Består</a:t>
            </a:r>
            <a:r>
              <a:rPr lang="en-US" sz="1700" dirty="0"/>
              <a:t> </a:t>
            </a:r>
            <a:r>
              <a:rPr lang="en-US" sz="1700" dirty="0" err="1"/>
              <a:t>af</a:t>
            </a:r>
            <a:r>
              <a:rPr lang="en-US" sz="1700" dirty="0"/>
              <a:t> </a:t>
            </a:r>
            <a:r>
              <a:rPr lang="en-US" sz="1700" dirty="0" err="1"/>
              <a:t>paneler</a:t>
            </a:r>
            <a:r>
              <a:rPr lang="en-US" sz="1700" dirty="0"/>
              <a:t> – </a:t>
            </a:r>
            <a:r>
              <a:rPr lang="en-US" sz="1700" dirty="0" err="1"/>
              <a:t>ofte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stucco (</a:t>
            </a:r>
            <a:r>
              <a:rPr lang="en-US" sz="1700" dirty="0" err="1"/>
              <a:t>gips</a:t>
            </a:r>
            <a:r>
              <a:rPr lang="en-US" sz="1700" dirty="0"/>
              <a:t>).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Panelerne</a:t>
            </a:r>
            <a:r>
              <a:rPr lang="en-US" sz="1700" dirty="0"/>
              <a:t> er </a:t>
            </a:r>
            <a:r>
              <a:rPr lang="en-US" sz="1700" dirty="0" err="1"/>
              <a:t>malet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klare</a:t>
            </a:r>
            <a:r>
              <a:rPr lang="en-US" sz="1700" dirty="0"/>
              <a:t> </a:t>
            </a:r>
            <a:r>
              <a:rPr lang="en-US" sz="1700" dirty="0" err="1"/>
              <a:t>farver</a:t>
            </a:r>
            <a:r>
              <a:rPr lang="en-US" sz="1700" dirty="0"/>
              <a:t>, der </a:t>
            </a:r>
            <a:r>
              <a:rPr lang="en-US" sz="1700" dirty="0" err="1"/>
              <a:t>skal</a:t>
            </a:r>
            <a:r>
              <a:rPr lang="en-US" sz="1700" dirty="0"/>
              <a:t> </a:t>
            </a:r>
            <a:r>
              <a:rPr lang="en-US" sz="1700" dirty="0" err="1"/>
              <a:t>efterligne</a:t>
            </a:r>
            <a:r>
              <a:rPr lang="en-US" sz="1700" dirty="0"/>
              <a:t> </a:t>
            </a:r>
            <a:r>
              <a:rPr lang="en-US" sz="1700" dirty="0" err="1"/>
              <a:t>marmor</a:t>
            </a:r>
            <a:r>
              <a:rPr lang="en-US" sz="17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9A632A6-A3EA-D21F-EF1A-8E0DD3830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3" r="18421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391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AB2F1E-0FE6-0224-57AC-BBD1E1E16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Anden</a:t>
            </a:r>
            <a:r>
              <a:rPr lang="en-US" sz="5400" dirty="0"/>
              <a:t> </a:t>
            </a:r>
            <a:r>
              <a:rPr lang="en-US" sz="5400" dirty="0" err="1"/>
              <a:t>stil</a:t>
            </a:r>
            <a:r>
              <a:rPr lang="en-US" sz="5400" dirty="0"/>
              <a:t> </a:t>
            </a:r>
            <a:br>
              <a:rPr lang="en-US" sz="5400" dirty="0"/>
            </a:br>
            <a:r>
              <a:rPr lang="en-US" sz="2800" dirty="0"/>
              <a:t>(ca. 80-30)</a:t>
            </a:r>
            <a:endParaRPr lang="en-US" sz="5400" dirty="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B478606-5CB8-0105-5503-3966BFC71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Også</a:t>
            </a:r>
            <a:r>
              <a:rPr lang="en-US" sz="2200" dirty="0"/>
              <a:t> </a:t>
            </a:r>
            <a:r>
              <a:rPr lang="en-US" sz="2200" dirty="0" err="1"/>
              <a:t>kaldet</a:t>
            </a:r>
            <a:r>
              <a:rPr lang="en-US" sz="2200" dirty="0"/>
              <a:t> “</a:t>
            </a:r>
            <a:r>
              <a:rPr lang="en-US" sz="2200" dirty="0" err="1"/>
              <a:t>arkitekturstilen</a:t>
            </a:r>
            <a:r>
              <a:rPr lang="en-US" sz="2200" dirty="0"/>
              <a:t>”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Vægmalerier</a:t>
            </a:r>
            <a:r>
              <a:rPr lang="en-US" sz="2200" dirty="0"/>
              <a:t> </a:t>
            </a:r>
            <a:r>
              <a:rPr lang="en-US" sz="2200" dirty="0" err="1"/>
              <a:t>forestiller</a:t>
            </a:r>
            <a:r>
              <a:rPr lang="en-US" sz="2200" dirty="0"/>
              <a:t> </a:t>
            </a:r>
            <a:r>
              <a:rPr lang="en-US" sz="2200" dirty="0" err="1"/>
              <a:t>forskellge</a:t>
            </a:r>
            <a:r>
              <a:rPr lang="en-US" sz="2200" dirty="0"/>
              <a:t> </a:t>
            </a:r>
            <a:r>
              <a:rPr lang="en-US" sz="2200" dirty="0" err="1"/>
              <a:t>arkitektoniske</a:t>
            </a:r>
            <a:r>
              <a:rPr lang="en-US" sz="2200" dirty="0"/>
              <a:t> </a:t>
            </a:r>
            <a:r>
              <a:rPr lang="en-US" sz="2200" dirty="0" err="1"/>
              <a:t>elementer</a:t>
            </a:r>
            <a:r>
              <a:rPr lang="en-US" sz="2200" dirty="0"/>
              <a:t> (</a:t>
            </a:r>
            <a:r>
              <a:rPr lang="en-US" sz="2200" dirty="0" err="1"/>
              <a:t>f.eks</a:t>
            </a:r>
            <a:r>
              <a:rPr lang="en-US" sz="2200" dirty="0"/>
              <a:t>. </a:t>
            </a:r>
            <a:r>
              <a:rPr lang="en-US" sz="2200" dirty="0" err="1"/>
              <a:t>søjler</a:t>
            </a:r>
            <a:r>
              <a:rPr lang="en-US" sz="2200" dirty="0"/>
              <a:t>, </a:t>
            </a:r>
            <a:r>
              <a:rPr lang="en-US" sz="2200" dirty="0" err="1"/>
              <a:t>arkitraver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mure</a:t>
            </a:r>
            <a:r>
              <a:rPr lang="en-US" sz="2200" dirty="0"/>
              <a:t>).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Imellem</a:t>
            </a:r>
            <a:r>
              <a:rPr lang="en-US" sz="2200" dirty="0"/>
              <a:t> </a:t>
            </a:r>
            <a:r>
              <a:rPr lang="en-US" sz="2200" dirty="0" err="1"/>
              <a:t>elementerne</a:t>
            </a:r>
            <a:r>
              <a:rPr lang="en-US" sz="2200" dirty="0"/>
              <a:t> </a:t>
            </a:r>
            <a:r>
              <a:rPr lang="en-US" sz="2200" dirty="0" err="1"/>
              <a:t>kan</a:t>
            </a:r>
            <a:r>
              <a:rPr lang="en-US" sz="2200" dirty="0"/>
              <a:t> der </a:t>
            </a:r>
            <a:r>
              <a:rPr lang="en-US" sz="2200" dirty="0" err="1"/>
              <a:t>være</a:t>
            </a:r>
            <a:r>
              <a:rPr lang="en-US" sz="2200" dirty="0"/>
              <a:t> </a:t>
            </a:r>
            <a:r>
              <a:rPr lang="en-US" sz="2200" dirty="0" err="1"/>
              <a:t>landskaber</a:t>
            </a:r>
            <a:r>
              <a:rPr lang="en-US" sz="2200" dirty="0"/>
              <a:t>, </a:t>
            </a:r>
            <a:r>
              <a:rPr lang="en-US" sz="2200" dirty="0" err="1"/>
              <a:t>mennesker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dyr</a:t>
            </a:r>
            <a:r>
              <a:rPr lang="en-US" sz="22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Eksperimenter</a:t>
            </a:r>
            <a:r>
              <a:rPr lang="en-US" sz="2200" dirty="0"/>
              <a:t> med </a:t>
            </a:r>
            <a:r>
              <a:rPr lang="en-US" sz="2200" dirty="0" err="1"/>
              <a:t>perspektivmalerier</a:t>
            </a:r>
            <a:r>
              <a:rPr lang="en-US" sz="2200" dirty="0"/>
              <a:t>.</a:t>
            </a:r>
          </a:p>
        </p:txBody>
      </p:sp>
      <p:pic>
        <p:nvPicPr>
          <p:cNvPr id="2050" name="Picture 2" descr="Example of Second Style painting, cubiculum (bedroom), Villa of P. Fannius Synistor at Boscoreale, 50–40 B.C.E., fresco">
            <a:extLst>
              <a:ext uri="{FF2B5EF4-FFF2-40B4-BE49-F238E27FC236}">
                <a16:creationId xmlns:a16="http://schemas.microsoft.com/office/drawing/2014/main" id="{954E76DE-E56C-AE5D-AE74-66806EFF50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6" r="10969" b="-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503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A44AA7-6878-2A9F-E73A-DCCC16FF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Tredje</a:t>
            </a:r>
            <a:r>
              <a:rPr lang="en-US" sz="5400" dirty="0"/>
              <a:t> </a:t>
            </a:r>
            <a:r>
              <a:rPr lang="en-US" sz="5400" dirty="0" err="1"/>
              <a:t>stil</a:t>
            </a:r>
            <a:r>
              <a:rPr lang="en-US" sz="5400" dirty="0"/>
              <a:t> </a:t>
            </a:r>
            <a:br>
              <a:rPr lang="en-US" sz="5400" dirty="0"/>
            </a:br>
            <a:r>
              <a:rPr lang="en-US" sz="2800" dirty="0"/>
              <a:t>(ca. 30 f.Kr.-50 </a:t>
            </a:r>
            <a:r>
              <a:rPr lang="en-US" sz="2800" dirty="0" err="1"/>
              <a:t>e.Kr</a:t>
            </a:r>
            <a:r>
              <a:rPr lang="en-US" sz="2800" dirty="0"/>
              <a:t>.)</a:t>
            </a:r>
            <a:endParaRPr lang="en-US" sz="5400" dirty="0"/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04C794-0608-FC38-DD77-14AFACF05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Også</a:t>
            </a:r>
            <a:r>
              <a:rPr lang="en-US" sz="1700" dirty="0"/>
              <a:t> </a:t>
            </a:r>
            <a:r>
              <a:rPr lang="en-US" sz="1700" dirty="0" err="1"/>
              <a:t>kaldet</a:t>
            </a:r>
            <a:r>
              <a:rPr lang="en-US" sz="1700" dirty="0"/>
              <a:t> ”den </a:t>
            </a:r>
            <a:r>
              <a:rPr lang="en-US" sz="1700" dirty="0" err="1"/>
              <a:t>ægyptiserede</a:t>
            </a:r>
            <a:r>
              <a:rPr lang="en-US" sz="1700" dirty="0"/>
              <a:t> </a:t>
            </a:r>
            <a:r>
              <a:rPr lang="en-US" sz="1700" dirty="0" err="1"/>
              <a:t>stil</a:t>
            </a:r>
            <a:r>
              <a:rPr lang="en-US" sz="1700" dirty="0"/>
              <a:t>”.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/>
              <a:t>En </a:t>
            </a:r>
            <a:r>
              <a:rPr lang="en-US" sz="1700" dirty="0" err="1"/>
              <a:t>videreførelse</a:t>
            </a:r>
            <a:r>
              <a:rPr lang="en-US" sz="1700" dirty="0"/>
              <a:t> </a:t>
            </a:r>
            <a:r>
              <a:rPr lang="en-US" sz="1700" dirty="0" err="1"/>
              <a:t>af</a:t>
            </a:r>
            <a:r>
              <a:rPr lang="en-US" sz="1700" dirty="0"/>
              <a:t> </a:t>
            </a:r>
            <a:r>
              <a:rPr lang="en-US" sz="1700" dirty="0" err="1"/>
              <a:t>anden</a:t>
            </a:r>
            <a:r>
              <a:rPr lang="en-US" sz="1700" dirty="0"/>
              <a:t> </a:t>
            </a:r>
            <a:r>
              <a:rPr lang="en-US" sz="1700" dirty="0" err="1"/>
              <a:t>stil</a:t>
            </a:r>
            <a:r>
              <a:rPr lang="en-US" sz="17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/>
              <a:t>Man </a:t>
            </a:r>
            <a:r>
              <a:rPr lang="en-US" sz="1700" dirty="0" err="1"/>
              <a:t>forsøger</a:t>
            </a:r>
            <a:r>
              <a:rPr lang="en-US" sz="1700" dirty="0"/>
              <a:t> </a:t>
            </a:r>
            <a:r>
              <a:rPr lang="en-US" sz="1700" dirty="0" err="1"/>
              <a:t>ikke</a:t>
            </a:r>
            <a:r>
              <a:rPr lang="en-US" sz="1700" dirty="0"/>
              <a:t> </a:t>
            </a:r>
            <a:r>
              <a:rPr lang="en-US" sz="1700" dirty="0" err="1"/>
              <a:t>længere</a:t>
            </a:r>
            <a:r>
              <a:rPr lang="en-US" sz="1700" dirty="0"/>
              <a:t> at </a:t>
            </a:r>
            <a:r>
              <a:rPr lang="en-US" sz="1700" dirty="0" err="1"/>
              <a:t>skabe</a:t>
            </a:r>
            <a:r>
              <a:rPr lang="en-US" sz="1700" dirty="0"/>
              <a:t> </a:t>
            </a:r>
            <a:r>
              <a:rPr lang="en-US" sz="1700" dirty="0" err="1"/>
              <a:t>dybde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perspektiv</a:t>
            </a:r>
            <a:r>
              <a:rPr lang="en-US" sz="1700" dirty="0"/>
              <a:t> med de </a:t>
            </a:r>
            <a:r>
              <a:rPr lang="en-US" sz="1700" dirty="0" err="1"/>
              <a:t>arkitektoniske</a:t>
            </a:r>
            <a:r>
              <a:rPr lang="en-US" sz="1700" dirty="0"/>
              <a:t> </a:t>
            </a:r>
            <a:r>
              <a:rPr lang="en-US" sz="1700" dirty="0" err="1"/>
              <a:t>elementer</a:t>
            </a:r>
            <a:r>
              <a:rPr lang="en-US" sz="17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/>
              <a:t>I </a:t>
            </a:r>
            <a:r>
              <a:rPr lang="en-US" sz="1700" dirty="0" err="1"/>
              <a:t>stedet</a:t>
            </a:r>
            <a:r>
              <a:rPr lang="en-US" sz="1700" dirty="0"/>
              <a:t> </a:t>
            </a:r>
            <a:r>
              <a:rPr lang="en-US" sz="1700" dirty="0" err="1"/>
              <a:t>fungerer</a:t>
            </a:r>
            <a:r>
              <a:rPr lang="en-US" sz="1700" dirty="0"/>
              <a:t> de </a:t>
            </a:r>
            <a:r>
              <a:rPr lang="en-US" sz="1700" dirty="0" err="1"/>
              <a:t>som</a:t>
            </a:r>
            <a:r>
              <a:rPr lang="en-US" sz="1700" dirty="0"/>
              <a:t> rammer </a:t>
            </a:r>
            <a:r>
              <a:rPr lang="en-US" sz="1700" dirty="0" err="1"/>
              <a:t>omkring</a:t>
            </a:r>
            <a:r>
              <a:rPr lang="en-US" sz="1700" dirty="0"/>
              <a:t> </a:t>
            </a:r>
            <a:r>
              <a:rPr lang="en-US" sz="1700" dirty="0" err="1"/>
              <a:t>meget</a:t>
            </a:r>
            <a:r>
              <a:rPr lang="en-US" sz="1700" dirty="0"/>
              <a:t> </a:t>
            </a:r>
            <a:r>
              <a:rPr lang="en-US" sz="1700" dirty="0" err="1"/>
              <a:t>éndimensionelle</a:t>
            </a:r>
            <a:r>
              <a:rPr lang="en-US" sz="1700" dirty="0"/>
              <a:t> </a:t>
            </a:r>
            <a:r>
              <a:rPr lang="en-US" sz="1700" dirty="0" err="1"/>
              <a:t>malerier</a:t>
            </a:r>
            <a:r>
              <a:rPr lang="en-US" sz="1700" dirty="0"/>
              <a:t>. De </a:t>
            </a:r>
            <a:r>
              <a:rPr lang="en-US" sz="1700" dirty="0" err="1"/>
              <a:t>arkitektoniske</a:t>
            </a:r>
            <a:r>
              <a:rPr lang="en-US" sz="1700" dirty="0"/>
              <a:t> </a:t>
            </a:r>
            <a:r>
              <a:rPr lang="en-US" sz="1700" dirty="0" err="1"/>
              <a:t>elementer</a:t>
            </a:r>
            <a:r>
              <a:rPr lang="en-US" sz="1700" dirty="0"/>
              <a:t> er </a:t>
            </a:r>
            <a:r>
              <a:rPr lang="en-US" sz="1700" dirty="0" err="1"/>
              <a:t>blevet</a:t>
            </a:r>
            <a:r>
              <a:rPr lang="en-US" sz="1700" dirty="0"/>
              <a:t> </a:t>
            </a:r>
            <a:r>
              <a:rPr lang="en-US" sz="1700" dirty="0" err="1"/>
              <a:t>overdrevne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ekstremt</a:t>
            </a:r>
            <a:r>
              <a:rPr lang="en-US" sz="1700" dirty="0"/>
              <a:t> </a:t>
            </a:r>
            <a:r>
              <a:rPr lang="en-US" sz="1700" dirty="0" err="1"/>
              <a:t>urealistiske</a:t>
            </a:r>
            <a:r>
              <a:rPr lang="en-US" sz="17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Ofte</a:t>
            </a:r>
            <a:r>
              <a:rPr lang="en-US" sz="1700" dirty="0"/>
              <a:t> </a:t>
            </a:r>
            <a:r>
              <a:rPr lang="en-US" sz="1700" dirty="0" err="1"/>
              <a:t>fyldt</a:t>
            </a:r>
            <a:r>
              <a:rPr lang="en-US" sz="1700" dirty="0"/>
              <a:t> med </a:t>
            </a:r>
            <a:r>
              <a:rPr lang="en-US" sz="1700" dirty="0" err="1"/>
              <a:t>ægyptiske</a:t>
            </a:r>
            <a:r>
              <a:rPr lang="en-US" sz="1700" dirty="0"/>
              <a:t> </a:t>
            </a:r>
            <a:r>
              <a:rPr lang="en-US" sz="1700" dirty="0" err="1"/>
              <a:t>motiver</a:t>
            </a:r>
            <a:r>
              <a:rPr lang="en-US" sz="1700" dirty="0"/>
              <a:t>.</a:t>
            </a:r>
          </a:p>
        </p:txBody>
      </p:sp>
      <p:pic>
        <p:nvPicPr>
          <p:cNvPr id="3074" name="Picture 2" descr="Wall painting on black ground: Aedicula with small landscape, from the imperial villa at Boscotrecase, Fresco, Roman, Pompeian ">
            <a:extLst>
              <a:ext uri="{FF2B5EF4-FFF2-40B4-BE49-F238E27FC236}">
                <a16:creationId xmlns:a16="http://schemas.microsoft.com/office/drawing/2014/main" id="{458CD66F-FB98-E8E6-08CA-BCED33229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4754880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all painting on black ground: Aedicula with small landscape, from the imperial villa at Boscotrecase, Fresco, Roman, Pompeian ">
            <a:extLst>
              <a:ext uri="{FF2B5EF4-FFF2-40B4-BE49-F238E27FC236}">
                <a16:creationId xmlns:a16="http://schemas.microsoft.com/office/drawing/2014/main" id="{CC95538E-B286-B2FC-9648-DC83DC6FE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550" y="2737987"/>
            <a:ext cx="4997682" cy="499768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431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A44AA7-6878-2A9F-E73A-DCCC16FF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Fjerde stil</a:t>
            </a:r>
            <a:br>
              <a:rPr lang="en-US" sz="5000"/>
            </a:br>
            <a:r>
              <a:rPr lang="en-US" sz="5000"/>
              <a:t>(ca. 50-79 e.Kr.)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04C794-0608-FC38-DD77-14AFACF05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Sammenblanding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2. </a:t>
            </a:r>
            <a:r>
              <a:rPr lang="en-US" sz="2000" dirty="0" err="1"/>
              <a:t>og</a:t>
            </a:r>
            <a:r>
              <a:rPr lang="en-US" sz="2000" dirty="0"/>
              <a:t> 3. </a:t>
            </a:r>
            <a:r>
              <a:rPr lang="en-US" sz="2000" dirty="0" err="1"/>
              <a:t>stil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Stadigvæk</a:t>
            </a:r>
            <a:r>
              <a:rPr lang="en-US" sz="2000" dirty="0"/>
              <a:t> </a:t>
            </a:r>
            <a:r>
              <a:rPr lang="en-US" sz="2000" dirty="0" err="1"/>
              <a:t>meget</a:t>
            </a:r>
            <a:r>
              <a:rPr lang="en-US" sz="2000" dirty="0"/>
              <a:t> </a:t>
            </a:r>
            <a:r>
              <a:rPr lang="en-US" sz="2000" dirty="0" err="1"/>
              <a:t>tynde</a:t>
            </a:r>
            <a:r>
              <a:rPr lang="en-US" sz="2000" dirty="0"/>
              <a:t> </a:t>
            </a:r>
            <a:r>
              <a:rPr lang="en-US" sz="2000" dirty="0" err="1"/>
              <a:t>arkitektoniske</a:t>
            </a:r>
            <a:r>
              <a:rPr lang="en-US" sz="2000" dirty="0"/>
              <a:t> </a:t>
            </a:r>
            <a:r>
              <a:rPr lang="en-US" sz="2000" dirty="0" err="1"/>
              <a:t>elementer</a:t>
            </a:r>
            <a:r>
              <a:rPr lang="en-US" sz="2000" dirty="0"/>
              <a:t>, der </a:t>
            </a:r>
            <a:r>
              <a:rPr lang="en-US" sz="2000" dirty="0" err="1"/>
              <a:t>fungerer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indramning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Dog er de </a:t>
            </a:r>
            <a:r>
              <a:rPr lang="en-US" sz="2000" dirty="0" err="1"/>
              <a:t>noget</a:t>
            </a:r>
            <a:r>
              <a:rPr lang="en-US" sz="2000" dirty="0"/>
              <a:t> </a:t>
            </a:r>
            <a:r>
              <a:rPr lang="en-US" sz="2000" dirty="0" err="1"/>
              <a:t>kraftigere</a:t>
            </a:r>
            <a:r>
              <a:rPr lang="en-US" sz="2000" dirty="0"/>
              <a:t> end </a:t>
            </a:r>
            <a:r>
              <a:rPr lang="en-US" sz="2000" dirty="0" err="1"/>
              <a:t>i</a:t>
            </a:r>
            <a:r>
              <a:rPr lang="en-US" sz="2000" dirty="0"/>
              <a:t> 3. </a:t>
            </a:r>
            <a:r>
              <a:rPr lang="en-US" sz="2000" dirty="0" err="1"/>
              <a:t>stil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Billedrammer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midten</a:t>
            </a:r>
            <a:r>
              <a:rPr lang="en-US" sz="2000" dirty="0"/>
              <a:t> med </a:t>
            </a:r>
            <a:r>
              <a:rPr lang="en-US" sz="2000" dirty="0" err="1"/>
              <a:t>mytologiske</a:t>
            </a:r>
            <a:r>
              <a:rPr lang="en-US" sz="2000" dirty="0"/>
              <a:t> </a:t>
            </a:r>
            <a:r>
              <a:rPr lang="en-US" sz="2000" dirty="0" err="1"/>
              <a:t>motiver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landskabsmalerier</a:t>
            </a:r>
            <a:r>
              <a:rPr lang="en-US" sz="2000" dirty="0"/>
              <a:t> med </a:t>
            </a:r>
            <a:r>
              <a:rPr lang="en-US" sz="2000" dirty="0" err="1"/>
              <a:t>perspektiv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Mere “</a:t>
            </a:r>
            <a:r>
              <a:rPr lang="en-US" sz="2000" dirty="0" err="1"/>
              <a:t>fri</a:t>
            </a:r>
            <a:r>
              <a:rPr lang="en-US" sz="2000" dirty="0"/>
              <a:t> leg” end 3. </a:t>
            </a:r>
            <a:r>
              <a:rPr lang="en-US" sz="2000" dirty="0" err="1"/>
              <a:t>stil</a:t>
            </a:r>
            <a:r>
              <a:rPr lang="en-US" sz="2000" dirty="0"/>
              <a:t>.</a:t>
            </a:r>
          </a:p>
        </p:txBody>
      </p:sp>
      <p:pic>
        <p:nvPicPr>
          <p:cNvPr id="4098" name="Picture 2" descr="Topographical dictionary - The four Pompeian styles">
            <a:extLst>
              <a:ext uri="{FF2B5EF4-FFF2-40B4-BE49-F238E27FC236}">
                <a16:creationId xmlns:a16="http://schemas.microsoft.com/office/drawing/2014/main" id="{8FC0DF46-5E0C-13B9-0B1B-091AD0644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5" r="4174" b="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356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5AA66A-B46A-58A8-CDA9-F0A2C0B8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8662"/>
            <a:ext cx="3785513" cy="372885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Øvelse: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0930A10-F993-5DAF-B441-585B6DCAA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629235"/>
            <a:ext cx="3785514" cy="168029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Hvilke stilarter tilhører de følgende billeder, og hvad forestiller de?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7814C842-11D5-0194-CD46-68DF17FD9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r="2" b="5932"/>
          <a:stretch/>
        </p:blipFill>
        <p:spPr bwMode="auto">
          <a:xfrm>
            <a:off x="5009505" y="10"/>
            <a:ext cx="71824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872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178135D-7B13-666D-75A7-306D20CE3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354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kunst, maleri, indendørs&#10;&#10;Automatisk genereret beskrivelse">
            <a:extLst>
              <a:ext uri="{FF2B5EF4-FFF2-40B4-BE49-F238E27FC236}">
                <a16:creationId xmlns:a16="http://schemas.microsoft.com/office/drawing/2014/main" id="{EF83D52C-4083-5814-A92E-2F94C1423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87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maleri, plante, Billedkunst, Akrylmaling&#10;&#10;Automatisk genereret beskrivelse">
            <a:extLst>
              <a:ext uri="{FF2B5EF4-FFF2-40B4-BE49-F238E27FC236}">
                <a16:creationId xmlns:a16="http://schemas.microsoft.com/office/drawing/2014/main" id="{30C31C8D-D6CE-694D-04E5-2F82ABF17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7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mpeii and its frescos guided tour - frescos in pompeii - two-hour tour of  Pompeii">
            <a:extLst>
              <a:ext uri="{FF2B5EF4-FFF2-40B4-BE49-F238E27FC236}">
                <a16:creationId xmlns:a16="http://schemas.microsoft.com/office/drawing/2014/main" id="{E26DC877-417F-2D20-D86D-D2477AF55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363"/>
            <a:ext cx="1219200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146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6AD61CA-CAE0-6D98-287D-29254EB7A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38" y="0"/>
            <a:ext cx="9405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90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/ArtefactPorn - a painting of a red wall with columns and arches">
            <a:extLst>
              <a:ext uri="{FF2B5EF4-FFF2-40B4-BE49-F238E27FC236}">
                <a16:creationId xmlns:a16="http://schemas.microsoft.com/office/drawing/2014/main" id="{BFE4F16F-4CFA-C71E-02C4-3F1BF49F8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815" y="-4030"/>
            <a:ext cx="7740370" cy="686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859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8477ACC-B08B-9F50-C34D-EE5AC4B58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7638"/>
            <a:ext cx="1219200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848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rts | Free Full-Text | Spatial Dimensions in Roman Wall Painting and the  Interplay of Enclosing and Enclosed Space: A New Perspective on Second Style">
            <a:extLst>
              <a:ext uri="{FF2B5EF4-FFF2-40B4-BE49-F238E27FC236}">
                <a16:creationId xmlns:a16="http://schemas.microsoft.com/office/drawing/2014/main" id="{C99C22BB-9A5C-50D7-29C7-EAB41223F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0"/>
            <a:ext cx="9091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52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251</Words>
  <Application>Microsoft Macintosh PowerPoint</Application>
  <PresentationFormat>Widescreen</PresentationFormat>
  <Paragraphs>29</Paragraphs>
  <Slides>16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Office-tema</vt:lpstr>
      <vt:lpstr>Vægmalerier</vt:lpstr>
      <vt:lpstr>Brainstorm:  Vægmaleriernes funktion?</vt:lpstr>
      <vt:lpstr>Fresko-teknik</vt:lpstr>
      <vt:lpstr>Første stil  (ca. 120-80)</vt:lpstr>
      <vt:lpstr>Anden stil  (ca. 80-30)</vt:lpstr>
      <vt:lpstr>Tredje stil  (ca. 30 f.Kr.-50 e.Kr.)</vt:lpstr>
      <vt:lpstr>Fjerde stil (ca. 50-79 e.Kr.)</vt:lpstr>
      <vt:lpstr>Øvelse: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2024-09-02T07:44:28Z</dcterms:created>
  <dcterms:modified xsi:type="dcterms:W3CDTF">2024-09-02T10:54:44Z</dcterms:modified>
</cp:coreProperties>
</file>